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タイトル&amp;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テキスト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12" name="本文レベル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57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ここに引用を入力してください。”"/>
          <p:cNvSpPr txBox="1"/>
          <p:nvPr>
            <p:ph type="body" sz="quarter" idx="22"/>
          </p:nvPr>
        </p:nvSpPr>
        <p:spPr>
          <a:xfrm>
            <a:off x="1270000" y="42672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9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eg"/>
          <p:cNvSpPr/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eg"/>
          <p:cNvSpPr/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タイトルテキスト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22" name="本文レベル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3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eg"/>
          <p:cNvSpPr/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タイトルテキスト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40" name="本文レベル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4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57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eg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67" name="本文レベル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8" name="スライド番号"/>
          <p:cNvSpPr txBox="1"/>
          <p:nvPr>
            <p:ph type="sldNum" sz="quarter" idx="2"/>
          </p:nvPr>
        </p:nvSpPr>
        <p:spPr>
          <a:xfrm>
            <a:off x="6308360" y="9296400"/>
            <a:ext cx="381306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本文レベル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7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eg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eg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eg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3" name="本文レベル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cratch基礎講座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Scratch基礎講座</a:t>
            </a:r>
          </a:p>
        </p:txBody>
      </p:sp>
      <p:sp>
        <p:nvSpPr>
          <p:cNvPr id="120" name="”もし”ブロックを使う"/>
          <p:cNvSpPr txBox="1"/>
          <p:nvPr>
            <p:ph type="subTitle" sz="quarter" idx="1"/>
          </p:nvPr>
        </p:nvSpPr>
        <p:spPr>
          <a:xfrm>
            <a:off x="1270000" y="5694096"/>
            <a:ext cx="10464800" cy="1130301"/>
          </a:xfrm>
          <a:prstGeom prst="rect">
            <a:avLst/>
          </a:prstGeom>
        </p:spPr>
        <p:txBody>
          <a:bodyPr/>
          <a:lstStyle/>
          <a:p>
            <a:pPr/>
            <a:r>
              <a:t>”もし”ブロックを使う</a:t>
            </a:r>
          </a:p>
        </p:txBody>
      </p:sp>
      <p:pic>
        <p:nvPicPr>
          <p:cNvPr id="121" name="スクリーンショット 2022-09-12 0.37.22.png" descr="スクリーンショット 2022-09-12 0.37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1757" y="6721497"/>
            <a:ext cx="5536218" cy="27339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動かしてみよう"/>
          <p:cNvSpPr txBox="1"/>
          <p:nvPr>
            <p:ph type="title"/>
          </p:nvPr>
        </p:nvSpPr>
        <p:spPr>
          <a:xfrm>
            <a:off x="952500" y="254000"/>
            <a:ext cx="11099800" cy="1033909"/>
          </a:xfrm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pPr/>
            <a:r>
              <a:t>動かしてみよう</a:t>
            </a:r>
          </a:p>
        </p:txBody>
      </p:sp>
      <p:pic>
        <p:nvPicPr>
          <p:cNvPr id="225" name="スクリーンショット 2022-09-12 1.45.55.png" descr="スクリーンショット 2022-09-12 1.45.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4257" y="2959113"/>
            <a:ext cx="10293440" cy="63582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うまく出来ていれば、ネコが右端に到達したら…"/>
          <p:cNvSpPr txBox="1"/>
          <p:nvPr/>
        </p:nvSpPr>
        <p:spPr>
          <a:xfrm>
            <a:off x="3093426" y="1892300"/>
            <a:ext cx="65151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うまく出来ていれば、ネコが右端に到達したら</a:t>
            </a:r>
          </a:p>
          <a:p>
            <a:pPr/>
            <a:r>
              <a:t>左端にジャンプするはず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ネコがジャンプした時に背景を変える"/>
          <p:cNvSpPr txBox="1"/>
          <p:nvPr>
            <p:ph type="title"/>
          </p:nvPr>
        </p:nvSpPr>
        <p:spPr>
          <a:xfrm>
            <a:off x="952500" y="254000"/>
            <a:ext cx="11099800" cy="1093986"/>
          </a:xfrm>
          <a:prstGeom prst="rect">
            <a:avLst/>
          </a:prstGeom>
        </p:spPr>
        <p:txBody>
          <a:bodyPr/>
          <a:lstStyle>
            <a:lvl1pPr defTabSz="373887">
              <a:defRPr sz="5119"/>
            </a:lvl1pPr>
          </a:lstStyle>
          <a:p>
            <a:pPr/>
            <a:r>
              <a:t>ネコがジャンプした時に背景を変える</a:t>
            </a:r>
          </a:p>
        </p:txBody>
      </p:sp>
      <p:pic>
        <p:nvPicPr>
          <p:cNvPr id="229" name="スクリーンショット 2022-09-12 2.09.59.png" descr="スクリーンショット 2022-09-12 2.09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617" y="1935414"/>
            <a:ext cx="10959566" cy="6769667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線"/>
          <p:cNvSpPr/>
          <p:nvPr/>
        </p:nvSpPr>
        <p:spPr>
          <a:xfrm flipV="1">
            <a:off x="2553692" y="5423544"/>
            <a:ext cx="2357984" cy="27436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1" name="ここに入れる"/>
          <p:cNvSpPr txBox="1"/>
          <p:nvPr/>
        </p:nvSpPr>
        <p:spPr>
          <a:xfrm>
            <a:off x="3200400" y="5155147"/>
            <a:ext cx="148590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ここに入れる</a:t>
            </a:r>
          </a:p>
        </p:txBody>
      </p:sp>
      <p:sp>
        <p:nvSpPr>
          <p:cNvPr id="232" name="楕円"/>
          <p:cNvSpPr/>
          <p:nvPr/>
        </p:nvSpPr>
        <p:spPr>
          <a:xfrm>
            <a:off x="1352550" y="5562600"/>
            <a:ext cx="1256507" cy="523131"/>
          </a:xfrm>
          <a:prstGeom prst="ellips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完成！"/>
          <p:cNvSpPr txBox="1"/>
          <p:nvPr>
            <p:ph type="title"/>
          </p:nvPr>
        </p:nvSpPr>
        <p:spPr>
          <a:xfrm>
            <a:off x="952500" y="254000"/>
            <a:ext cx="11099800" cy="1399878"/>
          </a:xfrm>
          <a:prstGeom prst="rect">
            <a:avLst/>
          </a:prstGeom>
        </p:spPr>
        <p:txBody>
          <a:bodyPr/>
          <a:lstStyle/>
          <a:p>
            <a:pPr/>
            <a:r>
              <a:t>完成！</a:t>
            </a:r>
          </a:p>
        </p:txBody>
      </p:sp>
      <p:pic>
        <p:nvPicPr>
          <p:cNvPr id="235" name="画面収録 2022-09-12 2.11.57.mov" descr="画面収録 2022-09-12 2.11.5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9239" y="1729179"/>
            <a:ext cx="13004801" cy="8022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50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おまけ：コスチュームの切り替え"/>
          <p:cNvSpPr txBox="1"/>
          <p:nvPr>
            <p:ph type="title"/>
          </p:nvPr>
        </p:nvSpPr>
        <p:spPr>
          <a:xfrm>
            <a:off x="952500" y="254000"/>
            <a:ext cx="11099800" cy="1240483"/>
          </a:xfrm>
          <a:prstGeom prst="rect">
            <a:avLst/>
          </a:prstGeom>
        </p:spPr>
        <p:txBody>
          <a:bodyPr/>
          <a:lstStyle>
            <a:lvl1pPr defTabSz="268731">
              <a:defRPr sz="3680"/>
            </a:lvl1pPr>
          </a:lstStyle>
          <a:p>
            <a:pPr/>
            <a:r>
              <a:t>おまけ：コスチュームの切り替え</a:t>
            </a:r>
          </a:p>
        </p:txBody>
      </p:sp>
      <p:pic>
        <p:nvPicPr>
          <p:cNvPr id="238" name="スクリーンショット 2022-09-12 2.14.31.png" descr="スクリーンショット 2022-09-12 2.14.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5891" y="1088547"/>
            <a:ext cx="5780253" cy="3556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39" name="スクリーンショット 2022-09-12 2.14.22.png" descr="スクリーンショット 2022-09-12 2.14.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95755" y="1088547"/>
            <a:ext cx="5780253" cy="3556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40" name="ネコのコスチュームが２種類ある…"/>
          <p:cNvSpPr txBox="1"/>
          <p:nvPr/>
        </p:nvSpPr>
        <p:spPr>
          <a:xfrm>
            <a:off x="3242564" y="4660900"/>
            <a:ext cx="6176773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ネコのコスチュームが２種類ある</a:t>
            </a:r>
          </a:p>
          <a:p>
            <a:pPr/>
            <a:r>
              <a:t>これを切り替えると歩いているように見える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“次のコスチュームにする”ブロック"/>
          <p:cNvSpPr txBox="1"/>
          <p:nvPr>
            <p:ph type="title"/>
          </p:nvPr>
        </p:nvSpPr>
        <p:spPr>
          <a:xfrm>
            <a:off x="952500" y="254000"/>
            <a:ext cx="11099800" cy="1327051"/>
          </a:xfrm>
          <a:prstGeom prst="rect">
            <a:avLst/>
          </a:prstGeom>
        </p:spPr>
        <p:txBody>
          <a:bodyPr/>
          <a:lstStyle>
            <a:lvl1pPr defTabSz="403097">
              <a:defRPr sz="5520"/>
            </a:lvl1pPr>
          </a:lstStyle>
          <a:p>
            <a:pPr/>
            <a:r>
              <a:t>“次のコスチュームにする”ブロック</a:t>
            </a:r>
          </a:p>
        </p:txBody>
      </p:sp>
      <p:pic>
        <p:nvPicPr>
          <p:cNvPr id="243" name="スクリーンショット 2022-09-12 2.14.48.png" descr="スクリーンショット 2022-09-12 2.14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217" y="2160003"/>
            <a:ext cx="11998062" cy="7381184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線"/>
          <p:cNvSpPr/>
          <p:nvPr/>
        </p:nvSpPr>
        <p:spPr>
          <a:xfrm>
            <a:off x="2375892" y="5516934"/>
            <a:ext cx="2069057" cy="15160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5" name="ここに入れる"/>
          <p:cNvSpPr txBox="1"/>
          <p:nvPr/>
        </p:nvSpPr>
        <p:spPr>
          <a:xfrm>
            <a:off x="2667000" y="5685495"/>
            <a:ext cx="148590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ここに入れる</a:t>
            </a:r>
          </a:p>
        </p:txBody>
      </p:sp>
      <p:sp>
        <p:nvSpPr>
          <p:cNvPr id="246" name="楕円"/>
          <p:cNvSpPr/>
          <p:nvPr/>
        </p:nvSpPr>
        <p:spPr>
          <a:xfrm>
            <a:off x="908050" y="5364534"/>
            <a:ext cx="1460500" cy="304801"/>
          </a:xfrm>
          <a:prstGeom prst="ellips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47" name="ここの数字を小さくすると…"/>
          <p:cNvSpPr txBox="1"/>
          <p:nvPr/>
        </p:nvSpPr>
        <p:spPr>
          <a:xfrm>
            <a:off x="6286500" y="4368800"/>
            <a:ext cx="28575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/>
            </a:pPr>
            <a:r>
              <a:t>ここの数字を小さくすると</a:t>
            </a:r>
          </a:p>
          <a:p>
            <a:pPr algn="l">
              <a:defRPr sz="1800"/>
            </a:pPr>
            <a:r>
              <a:t>早く歩く</a:t>
            </a:r>
          </a:p>
          <a:p>
            <a:pPr algn="l">
              <a:defRPr sz="1800"/>
            </a:pPr>
            <a:r>
              <a:t>例えば0.1にしてみよう</a:t>
            </a:r>
          </a:p>
        </p:txBody>
      </p:sp>
      <p:sp>
        <p:nvSpPr>
          <p:cNvPr id="248" name="線"/>
          <p:cNvSpPr/>
          <p:nvPr/>
        </p:nvSpPr>
        <p:spPr>
          <a:xfrm flipH="1">
            <a:off x="4884042" y="4639869"/>
            <a:ext cx="1365351" cy="46771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最初の背景を同じにする"/>
          <p:cNvSpPr txBox="1"/>
          <p:nvPr>
            <p:ph type="title"/>
          </p:nvPr>
        </p:nvSpPr>
        <p:spPr>
          <a:xfrm>
            <a:off x="952500" y="254000"/>
            <a:ext cx="11099800" cy="846684"/>
          </a:xfrm>
          <a:prstGeom prst="rect">
            <a:avLst/>
          </a:prstGeom>
        </p:spPr>
        <p:txBody>
          <a:bodyPr/>
          <a:lstStyle>
            <a:lvl1pPr defTabSz="426466">
              <a:defRPr sz="5840"/>
            </a:lvl1pPr>
          </a:lstStyle>
          <a:p>
            <a:pPr/>
            <a:r>
              <a:t>最初の背景を同じにする</a:t>
            </a:r>
          </a:p>
        </p:txBody>
      </p:sp>
      <p:pic>
        <p:nvPicPr>
          <p:cNvPr id="251" name="スクリーンショット 2022-09-12 2.20.41.png" descr="スクリーンショット 2022-09-12 2.20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453" y="2232498"/>
            <a:ext cx="11889894" cy="731464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線"/>
          <p:cNvSpPr/>
          <p:nvPr/>
        </p:nvSpPr>
        <p:spPr>
          <a:xfrm flipV="1">
            <a:off x="2629892" y="4844330"/>
            <a:ext cx="1856630" cy="11298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3" name="ここに入れる"/>
          <p:cNvSpPr txBox="1"/>
          <p:nvPr/>
        </p:nvSpPr>
        <p:spPr>
          <a:xfrm>
            <a:off x="3035300" y="5575300"/>
            <a:ext cx="148590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ここに入れる</a:t>
            </a:r>
          </a:p>
        </p:txBody>
      </p:sp>
      <p:sp>
        <p:nvSpPr>
          <p:cNvPr id="254" name="楕円"/>
          <p:cNvSpPr/>
          <p:nvPr/>
        </p:nvSpPr>
        <p:spPr>
          <a:xfrm>
            <a:off x="1162050" y="5821734"/>
            <a:ext cx="1460500" cy="304801"/>
          </a:xfrm>
          <a:prstGeom prst="ellips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55" name="線"/>
          <p:cNvSpPr/>
          <p:nvPr/>
        </p:nvSpPr>
        <p:spPr>
          <a:xfrm flipH="1">
            <a:off x="5167211" y="4240832"/>
            <a:ext cx="1237707" cy="5588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6" name="Colorful Cityにする"/>
          <p:cNvSpPr txBox="1"/>
          <p:nvPr/>
        </p:nvSpPr>
        <p:spPr>
          <a:xfrm>
            <a:off x="5943803" y="3911600"/>
            <a:ext cx="2349094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Colorful Cityにする</a:t>
            </a:r>
          </a:p>
        </p:txBody>
      </p:sp>
      <p:sp>
        <p:nvSpPr>
          <p:cNvPr id="257" name="緑の旗を押した時に、ColorfulCityの背景から始まるようにする…"/>
          <p:cNvSpPr txBox="1"/>
          <p:nvPr/>
        </p:nvSpPr>
        <p:spPr>
          <a:xfrm>
            <a:off x="1958136" y="1375841"/>
            <a:ext cx="908852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緑の旗を押した時に、ColorfulCityの背景から始まるようにする</a:t>
            </a:r>
          </a:p>
          <a:p>
            <a:pPr/>
            <a:r>
              <a:t>最初の状態を決めることを「初期化」と言う</a:t>
            </a:r>
          </a:p>
        </p:txBody>
      </p:sp>
      <p:sp>
        <p:nvSpPr>
          <p:cNvPr id="258" name="角丸四角形"/>
          <p:cNvSpPr/>
          <p:nvPr/>
        </p:nvSpPr>
        <p:spPr>
          <a:xfrm>
            <a:off x="3689350" y="4363579"/>
            <a:ext cx="4720035" cy="670842"/>
          </a:xfrm>
          <a:prstGeom prst="roundRect">
            <a:avLst>
              <a:gd name="adj" fmla="val 28397"/>
            </a:avLst>
          </a:prstGeom>
          <a:ln w="508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59" name="初期化するブロックのかたまり…"/>
          <p:cNvSpPr txBox="1"/>
          <p:nvPr/>
        </p:nvSpPr>
        <p:spPr>
          <a:xfrm>
            <a:off x="5943600" y="5078107"/>
            <a:ext cx="3314701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初期化するブロックのかたまり</a:t>
            </a:r>
          </a:p>
          <a:p>
            <a:pPr>
              <a:defRPr sz="1800"/>
            </a:pPr>
            <a:r>
              <a:t>何個あっても良い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“もし”のブロックを使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“もし”のブロックを使う</a:t>
            </a:r>
          </a:p>
        </p:txBody>
      </p:sp>
      <p:sp>
        <p:nvSpPr>
          <p:cNvPr id="124" name="”もし”ブロックは、「条件分岐」と言う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”もし”ブロックは、「条件分岐」と言う</a:t>
            </a:r>
          </a:p>
          <a:p>
            <a:pPr/>
            <a:r>
              <a:t>プログラムを実行している最中に、何かの条件を満たすと”もし”ブロックの中のプログラムを実行</a:t>
            </a:r>
          </a:p>
          <a:p>
            <a:pPr/>
            <a:r>
              <a:t>キャラクタが一番右端に行ったら、左端にジャンプして背景が切り替わるプログラムを作る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背景をいくつか加える"/>
          <p:cNvSpPr txBox="1"/>
          <p:nvPr>
            <p:ph type="title"/>
          </p:nvPr>
        </p:nvSpPr>
        <p:spPr>
          <a:xfrm>
            <a:off x="952500" y="254000"/>
            <a:ext cx="11099800" cy="1352722"/>
          </a:xfrm>
          <a:prstGeom prst="rect">
            <a:avLst/>
          </a:prstGeom>
        </p:spPr>
        <p:txBody>
          <a:bodyPr/>
          <a:lstStyle/>
          <a:p>
            <a:pPr/>
            <a:r>
              <a:t>背景をいくつか加える</a:t>
            </a:r>
          </a:p>
        </p:txBody>
      </p:sp>
      <p:pic>
        <p:nvPicPr>
          <p:cNvPr id="127" name="スクリーンショット 2022-09-12 0.43.46.png" descr="スクリーンショット 2022-09-12 0.43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856" y="2077135"/>
            <a:ext cx="11861088" cy="7326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ネコを動かす"/>
          <p:cNvSpPr txBox="1"/>
          <p:nvPr>
            <p:ph type="title"/>
          </p:nvPr>
        </p:nvSpPr>
        <p:spPr>
          <a:xfrm>
            <a:off x="952500" y="254000"/>
            <a:ext cx="11099800" cy="954679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ネコを動かす</a:t>
            </a:r>
          </a:p>
        </p:txBody>
      </p:sp>
      <p:pic>
        <p:nvPicPr>
          <p:cNvPr id="130" name="スクリーンショット 2022-09-12 0.47.19.png" descr="スクリーンショット 2022-09-12 0.47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990" y="1646280"/>
            <a:ext cx="6168095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スクリーンショット 2022-09-12 0.47.41.png" descr="スクリーンショット 2022-09-12 0.47.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90" y="5893883"/>
            <a:ext cx="6168095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スクリーンショット 2022-09-12 0.48.00.png" descr="スクリーンショット 2022-09-12 0.48.00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6751508" y="1646280"/>
            <a:ext cx="6168096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スクリーンショット 2022-09-12 0.48.18.png" descr="スクリーンショット 2022-09-12 0.48.1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51508" y="5893883"/>
            <a:ext cx="6168096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1) “緑に旗を押したらを置く"/>
          <p:cNvSpPr txBox="1"/>
          <p:nvPr/>
        </p:nvSpPr>
        <p:spPr>
          <a:xfrm>
            <a:off x="58697" y="1224279"/>
            <a:ext cx="405323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1) “緑に旗を押したらを置く</a:t>
            </a:r>
          </a:p>
        </p:txBody>
      </p:sp>
      <p:sp>
        <p:nvSpPr>
          <p:cNvPr id="135" name="2) “x座標を0, y座標を0にする”を置く"/>
          <p:cNvSpPr txBox="1"/>
          <p:nvPr/>
        </p:nvSpPr>
        <p:spPr>
          <a:xfrm>
            <a:off x="58697" y="5537200"/>
            <a:ext cx="5499203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2) “x座標を0, y座標を0にする”を置く</a:t>
            </a:r>
          </a:p>
        </p:txBody>
      </p:sp>
      <p:sp>
        <p:nvSpPr>
          <p:cNvPr id="136" name="3) “ずっと”を置く"/>
          <p:cNvSpPr txBox="1"/>
          <p:nvPr/>
        </p:nvSpPr>
        <p:spPr>
          <a:xfrm>
            <a:off x="6785926" y="1224279"/>
            <a:ext cx="265785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3) “ずっと”を置く</a:t>
            </a:r>
          </a:p>
        </p:txBody>
      </p:sp>
      <p:sp>
        <p:nvSpPr>
          <p:cNvPr id="137" name="4) “10歩歩く”を置く"/>
          <p:cNvSpPr txBox="1"/>
          <p:nvPr/>
        </p:nvSpPr>
        <p:spPr>
          <a:xfrm>
            <a:off x="6785926" y="5537200"/>
            <a:ext cx="3107133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4) “10歩歩く”を置く</a:t>
            </a:r>
          </a:p>
        </p:txBody>
      </p:sp>
      <p:sp>
        <p:nvSpPr>
          <p:cNvPr id="138" name="楕円"/>
          <p:cNvSpPr/>
          <p:nvPr/>
        </p:nvSpPr>
        <p:spPr>
          <a:xfrm>
            <a:off x="180245" y="2024331"/>
            <a:ext cx="1015492" cy="552330"/>
          </a:xfrm>
          <a:prstGeom prst="ellips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39" name="楕円"/>
          <p:cNvSpPr/>
          <p:nvPr/>
        </p:nvSpPr>
        <p:spPr>
          <a:xfrm>
            <a:off x="281157" y="7290641"/>
            <a:ext cx="1321107" cy="368300"/>
          </a:xfrm>
          <a:prstGeom prst="ellips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0" name="楕円"/>
          <p:cNvSpPr/>
          <p:nvPr/>
        </p:nvSpPr>
        <p:spPr>
          <a:xfrm>
            <a:off x="6890991" y="2762333"/>
            <a:ext cx="1015492" cy="552330"/>
          </a:xfrm>
          <a:prstGeom prst="ellips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1" name="楕円"/>
          <p:cNvSpPr/>
          <p:nvPr/>
        </p:nvSpPr>
        <p:spPr>
          <a:xfrm>
            <a:off x="6890991" y="6373477"/>
            <a:ext cx="1015492" cy="368300"/>
          </a:xfrm>
          <a:prstGeom prst="ellips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ネコを動かす その２"/>
          <p:cNvSpPr txBox="1"/>
          <p:nvPr>
            <p:ph type="title"/>
          </p:nvPr>
        </p:nvSpPr>
        <p:spPr>
          <a:xfrm>
            <a:off x="952500" y="254000"/>
            <a:ext cx="11099800" cy="1232525"/>
          </a:xfrm>
          <a:prstGeom prst="rect">
            <a:avLst/>
          </a:prstGeom>
        </p:spPr>
        <p:txBody>
          <a:bodyPr/>
          <a:lstStyle/>
          <a:p>
            <a:pPr/>
            <a:r>
              <a:t>ネコを動かす　その２</a:t>
            </a:r>
          </a:p>
        </p:txBody>
      </p:sp>
      <p:pic>
        <p:nvPicPr>
          <p:cNvPr id="144" name="スクリーンショット 2022-09-12 0.48.53.png" descr="スクリーンショット 2022-09-12 0.48.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281" y="1653719"/>
            <a:ext cx="6168095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スクリーンショット 2022-09-12 0.50.08.png" descr="スクリーンショット 2022-09-12 0.50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281" y="5774398"/>
            <a:ext cx="6168095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5) “１秒待つ”のブロックを…"/>
          <p:cNvSpPr txBox="1"/>
          <p:nvPr/>
        </p:nvSpPr>
        <p:spPr>
          <a:xfrm>
            <a:off x="6723115" y="1698895"/>
            <a:ext cx="510326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5) “１秒待つ”のブロックを</a:t>
            </a:r>
          </a:p>
          <a:p>
            <a:pPr algn="l"/>
            <a:r>
              <a:t>”10歩動かす”のブロックの前に置く</a:t>
            </a:r>
          </a:p>
          <a:p>
            <a:pPr algn="l"/>
            <a:r>
              <a:t>待ち時間を１秒から0.2秒に変える</a:t>
            </a:r>
          </a:p>
        </p:txBody>
      </p:sp>
      <p:sp>
        <p:nvSpPr>
          <p:cNvPr id="147" name="楕円"/>
          <p:cNvSpPr/>
          <p:nvPr/>
        </p:nvSpPr>
        <p:spPr>
          <a:xfrm>
            <a:off x="180245" y="2024331"/>
            <a:ext cx="1015492" cy="488435"/>
          </a:xfrm>
          <a:prstGeom prst="ellips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8" name="線"/>
          <p:cNvSpPr/>
          <p:nvPr/>
        </p:nvSpPr>
        <p:spPr>
          <a:xfrm flipH="1">
            <a:off x="2295409" y="3157245"/>
            <a:ext cx="99764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" name="1を0.2にする"/>
          <p:cNvSpPr txBox="1"/>
          <p:nvPr/>
        </p:nvSpPr>
        <p:spPr>
          <a:xfrm>
            <a:off x="3354425" y="2954045"/>
            <a:ext cx="206685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1を0.2にする</a:t>
            </a:r>
          </a:p>
        </p:txBody>
      </p:sp>
      <p:sp>
        <p:nvSpPr>
          <p:cNvPr id="150" name="6) ネコが移動する位置を変える。…"/>
          <p:cNvSpPr txBox="1"/>
          <p:nvPr/>
        </p:nvSpPr>
        <p:spPr>
          <a:xfrm>
            <a:off x="6723115" y="5673995"/>
            <a:ext cx="5600701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6) ネコが移動する位置を変える。</a:t>
            </a:r>
          </a:p>
          <a:p>
            <a:pPr algn="l"/>
            <a:r>
              <a:t>“x座標を0, y座標を0にする”の</a:t>
            </a:r>
          </a:p>
          <a:p>
            <a:pPr algn="l"/>
            <a:r>
              <a:t>Y座標の数字を0から-80に変える</a:t>
            </a:r>
          </a:p>
          <a:p>
            <a:pPr algn="l"/>
          </a:p>
          <a:p>
            <a:pPr algn="l"/>
            <a:r>
              <a:t>スタートの場所が、道の真ん中に下がる</a:t>
            </a:r>
            <a:br/>
            <a:r>
              <a:t>（緑の旗を押して、動作確認）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ネコの位置を表している…"/>
          <p:cNvSpPr txBox="1"/>
          <p:nvPr>
            <p:ph type="title"/>
          </p:nvPr>
        </p:nvSpPr>
        <p:spPr>
          <a:xfrm>
            <a:off x="952500" y="254000"/>
            <a:ext cx="11099800" cy="1579017"/>
          </a:xfrm>
          <a:prstGeom prst="rect">
            <a:avLst/>
          </a:prstGeom>
        </p:spPr>
        <p:txBody>
          <a:bodyPr/>
          <a:lstStyle/>
          <a:p>
            <a:pPr defTabSz="332993">
              <a:defRPr sz="4560"/>
            </a:pPr>
            <a:r>
              <a:t>ネコの位置を表している</a:t>
            </a:r>
          </a:p>
          <a:p>
            <a:pPr defTabSz="332993">
              <a:defRPr sz="4560"/>
            </a:pPr>
            <a:r>
              <a:t>x座標とy座標</a:t>
            </a:r>
          </a:p>
        </p:txBody>
      </p:sp>
      <p:pic>
        <p:nvPicPr>
          <p:cNvPr id="153" name="スクリーンショット 2022-09-12 1.33.10.png" descr="スクリーンショット 2022-09-12 1.33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1654" y="2650936"/>
            <a:ext cx="5638801" cy="516890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角丸四角形"/>
          <p:cNvSpPr/>
          <p:nvPr/>
        </p:nvSpPr>
        <p:spPr>
          <a:xfrm>
            <a:off x="5844927" y="7089205"/>
            <a:ext cx="2603501" cy="753567"/>
          </a:xfrm>
          <a:prstGeom prst="roundRect">
            <a:avLst>
              <a:gd name="adj" fmla="val 25280"/>
            </a:avLst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5" name="今、ネコのいる場所をx, yで表示"/>
          <p:cNvSpPr txBox="1"/>
          <p:nvPr/>
        </p:nvSpPr>
        <p:spPr>
          <a:xfrm>
            <a:off x="7083601" y="8092176"/>
            <a:ext cx="463997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今、ネコのいる場所をx, yで表示</a:t>
            </a:r>
          </a:p>
        </p:txBody>
      </p:sp>
      <p:sp>
        <p:nvSpPr>
          <p:cNvPr id="156" name="右端にいると、xが240"/>
          <p:cNvSpPr txBox="1"/>
          <p:nvPr/>
        </p:nvSpPr>
        <p:spPr>
          <a:xfrm>
            <a:off x="9381662" y="4556458"/>
            <a:ext cx="339181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右端にいると、xが240</a:t>
            </a:r>
          </a:p>
        </p:txBody>
      </p:sp>
      <p:sp>
        <p:nvSpPr>
          <p:cNvPr id="157" name="左端にいると、xが-240"/>
          <p:cNvSpPr txBox="1"/>
          <p:nvPr/>
        </p:nvSpPr>
        <p:spPr>
          <a:xfrm>
            <a:off x="115695" y="4673600"/>
            <a:ext cx="3517393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左端にいると、xが-240</a:t>
            </a:r>
          </a:p>
        </p:txBody>
      </p:sp>
      <p:sp>
        <p:nvSpPr>
          <p:cNvPr id="158" name="上端にいると、yが240"/>
          <p:cNvSpPr txBox="1"/>
          <p:nvPr/>
        </p:nvSpPr>
        <p:spPr>
          <a:xfrm>
            <a:off x="4634507" y="2286000"/>
            <a:ext cx="3395168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上端にいると、yが240</a:t>
            </a:r>
          </a:p>
        </p:txBody>
      </p:sp>
      <p:sp>
        <p:nvSpPr>
          <p:cNvPr id="159" name="下端にいると、yが-240"/>
          <p:cNvSpPr txBox="1"/>
          <p:nvPr/>
        </p:nvSpPr>
        <p:spPr>
          <a:xfrm>
            <a:off x="3102668" y="6530405"/>
            <a:ext cx="352074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下端にいると、yが-240</a:t>
            </a:r>
          </a:p>
        </p:txBody>
      </p:sp>
      <p:sp>
        <p:nvSpPr>
          <p:cNvPr id="160" name="星形"/>
          <p:cNvSpPr/>
          <p:nvPr/>
        </p:nvSpPr>
        <p:spPr>
          <a:xfrm>
            <a:off x="7486314" y="3441653"/>
            <a:ext cx="511073" cy="412866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1" name="線"/>
          <p:cNvSpPr/>
          <p:nvPr/>
        </p:nvSpPr>
        <p:spPr>
          <a:xfrm flipH="1">
            <a:off x="7786167" y="2293616"/>
            <a:ext cx="1821434" cy="139176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2" name="ここにいると、…"/>
          <p:cNvSpPr txBox="1"/>
          <p:nvPr/>
        </p:nvSpPr>
        <p:spPr>
          <a:xfrm>
            <a:off x="9589023" y="1892392"/>
            <a:ext cx="258927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ここにいると、</a:t>
            </a:r>
          </a:p>
          <a:p>
            <a:pPr algn="l"/>
            <a:r>
              <a:t>xが100, yが100</a:t>
            </a:r>
          </a:p>
        </p:txBody>
      </p:sp>
      <p:sp>
        <p:nvSpPr>
          <p:cNvPr id="163" name="星形"/>
          <p:cNvSpPr/>
          <p:nvPr/>
        </p:nvSpPr>
        <p:spPr>
          <a:xfrm>
            <a:off x="7496172" y="5685148"/>
            <a:ext cx="511073" cy="412866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4" name="線"/>
          <p:cNvSpPr/>
          <p:nvPr/>
        </p:nvSpPr>
        <p:spPr>
          <a:xfrm flipH="1" flipV="1">
            <a:off x="7796026" y="5928873"/>
            <a:ext cx="2155051" cy="3517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" name="ここにいると、…"/>
          <p:cNvSpPr txBox="1"/>
          <p:nvPr/>
        </p:nvSpPr>
        <p:spPr>
          <a:xfrm>
            <a:off x="9979590" y="5936935"/>
            <a:ext cx="271485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ここにいると、</a:t>
            </a:r>
          </a:p>
          <a:p>
            <a:pPr algn="l"/>
            <a:r>
              <a:t>xが100, yが-100</a:t>
            </a:r>
          </a:p>
        </p:txBody>
      </p:sp>
      <p:sp>
        <p:nvSpPr>
          <p:cNvPr id="166" name="星形"/>
          <p:cNvSpPr/>
          <p:nvPr/>
        </p:nvSpPr>
        <p:spPr>
          <a:xfrm>
            <a:off x="5236418" y="3441653"/>
            <a:ext cx="511073" cy="412866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7" name="線"/>
          <p:cNvSpPr/>
          <p:nvPr/>
        </p:nvSpPr>
        <p:spPr>
          <a:xfrm>
            <a:off x="3210666" y="2833128"/>
            <a:ext cx="2322804" cy="83794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8" name="ここにいると、…"/>
          <p:cNvSpPr txBox="1"/>
          <p:nvPr/>
        </p:nvSpPr>
        <p:spPr>
          <a:xfrm>
            <a:off x="516964" y="2209509"/>
            <a:ext cx="2714854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/>
            <a:r>
              <a:t>ここにいると、</a:t>
            </a:r>
          </a:p>
          <a:p>
            <a:pPr algn="r"/>
            <a:r>
              <a:t>xが-100, yが100</a:t>
            </a:r>
          </a:p>
        </p:txBody>
      </p:sp>
      <p:sp>
        <p:nvSpPr>
          <p:cNvPr id="169" name="2) xとyの数値を変えて、ネコがどこに行くか確認してみよう!"/>
          <p:cNvSpPr txBox="1"/>
          <p:nvPr/>
        </p:nvSpPr>
        <p:spPr>
          <a:xfrm>
            <a:off x="1594060" y="9248463"/>
            <a:ext cx="10376981" cy="47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2) xとyの数値を変えて、ネコがどこに行くか確認してみよう!</a:t>
            </a:r>
          </a:p>
        </p:txBody>
      </p:sp>
      <p:sp>
        <p:nvSpPr>
          <p:cNvPr id="170" name="線"/>
          <p:cNvSpPr/>
          <p:nvPr/>
        </p:nvSpPr>
        <p:spPr>
          <a:xfrm flipH="1" flipV="1">
            <a:off x="6810183" y="7842279"/>
            <a:ext cx="279418" cy="4398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1" name="1) ネコを動かすと、x, yの値が変わるのを確認してみよう!"/>
          <p:cNvSpPr txBox="1"/>
          <p:nvPr/>
        </p:nvSpPr>
        <p:spPr>
          <a:xfrm>
            <a:off x="1665090" y="8638863"/>
            <a:ext cx="9891929" cy="47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1) ネコを動かすと、x, yの値が変わるのを確認してみよう!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右端から左端に"/>
          <p:cNvSpPr txBox="1"/>
          <p:nvPr>
            <p:ph type="title"/>
          </p:nvPr>
        </p:nvSpPr>
        <p:spPr>
          <a:xfrm>
            <a:off x="952500" y="254000"/>
            <a:ext cx="11099800" cy="1284788"/>
          </a:xfrm>
          <a:prstGeom prst="rect">
            <a:avLst/>
          </a:prstGeom>
        </p:spPr>
        <p:txBody>
          <a:bodyPr/>
          <a:lstStyle/>
          <a:p>
            <a:pPr/>
            <a:r>
              <a:t>右端から左端に</a:t>
            </a:r>
          </a:p>
        </p:txBody>
      </p:sp>
      <p:pic>
        <p:nvPicPr>
          <p:cNvPr id="174" name="スクリーンショット 2022-09-12 0.50.08.png" descr="スクリーンショット 2022-09-12 0.50.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707" y="2113732"/>
            <a:ext cx="6168096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6-2) (つづき）…"/>
          <p:cNvSpPr txBox="1"/>
          <p:nvPr/>
        </p:nvSpPr>
        <p:spPr>
          <a:xfrm>
            <a:off x="6562045" y="2300500"/>
            <a:ext cx="6505957" cy="223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6-2) (つづき）</a:t>
            </a:r>
          </a:p>
          <a:p>
            <a:pPr algn="l"/>
            <a:r>
              <a:t>　6)の状態で緑の旗を押すと、</a:t>
            </a:r>
          </a:p>
          <a:p>
            <a:pPr algn="l"/>
            <a:r>
              <a:t>　ネコは右端に行って、見えなくなっちゃう。</a:t>
            </a:r>
          </a:p>
          <a:p>
            <a:pPr algn="l"/>
          </a:p>
          <a:p>
            <a:pPr algn="l"/>
            <a:r>
              <a:t>右端に行ったら、一番左にジャンプさせよう！</a:t>
            </a:r>
          </a:p>
        </p:txBody>
      </p:sp>
      <p:sp>
        <p:nvSpPr>
          <p:cNvPr id="176" name="一番右端にいる、ということは、x座標が240となること…"/>
          <p:cNvSpPr txBox="1"/>
          <p:nvPr/>
        </p:nvSpPr>
        <p:spPr>
          <a:xfrm>
            <a:off x="1933831" y="6498677"/>
            <a:ext cx="8926427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l">
              <a:spcBef>
                <a:spcPts val="1500"/>
              </a:spcBef>
              <a:buSzPct val="145000"/>
              <a:buChar char="•"/>
            </a:pPr>
            <a:r>
              <a:t>一番右端にいる、ということは、x座標が240となること</a:t>
            </a:r>
          </a:p>
          <a:p>
            <a:pPr marL="333375" indent="-333375" algn="l">
              <a:spcBef>
                <a:spcPts val="1500"/>
              </a:spcBef>
              <a:buSzPct val="145000"/>
              <a:buChar char="•"/>
            </a:pPr>
            <a:r>
              <a:t>よって、”もし”ブロックを使って、”もしxが239より大きくなったら”、左端に移動させることにする</a:t>
            </a:r>
          </a:p>
          <a:p>
            <a:pPr marL="333375" indent="-333375" algn="l">
              <a:spcBef>
                <a:spcPts val="1500"/>
              </a:spcBef>
              <a:buSzPct val="145000"/>
              <a:buChar char="•"/>
            </a:pPr>
            <a:r>
              <a:t>左端は、x座標が -240だから、”xを-240に変える”ブロックを使う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必要なブロックを集める"/>
          <p:cNvSpPr txBox="1"/>
          <p:nvPr>
            <p:ph type="title"/>
          </p:nvPr>
        </p:nvSpPr>
        <p:spPr>
          <a:xfrm>
            <a:off x="952500" y="254000"/>
            <a:ext cx="11099800" cy="693589"/>
          </a:xfrm>
          <a:prstGeom prst="rect">
            <a:avLst/>
          </a:prstGeom>
        </p:spPr>
        <p:txBody>
          <a:bodyPr/>
          <a:lstStyle>
            <a:lvl1pPr defTabSz="338835">
              <a:defRPr sz="4640"/>
            </a:lvl1pPr>
          </a:lstStyle>
          <a:p>
            <a:pPr/>
            <a:r>
              <a:t>必要なブロックを集める</a:t>
            </a:r>
          </a:p>
        </p:txBody>
      </p:sp>
      <p:pic>
        <p:nvPicPr>
          <p:cNvPr id="179" name="スクリーンショット 2022-09-12 1.43.37.png" descr="スクリーンショット 2022-09-12 1.43.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067" y="1425008"/>
            <a:ext cx="6168096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スクリーンショット 2022-09-12 1.44.06.png" descr="スクリーンショット 2022-09-12 1.44.0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418" y="5992001"/>
            <a:ext cx="6168096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スクリーンショット 2022-09-12 1.44.22.png" descr="スクリーンショット 2022-09-12 1.44.2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40755" y="1425008"/>
            <a:ext cx="6168096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スクリーンショット 2022-09-12 1.44.58.png" descr="スクリーンショット 2022-09-12 1.44.5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59106" y="5992001"/>
            <a:ext cx="6168096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楕円"/>
          <p:cNvSpPr/>
          <p:nvPr/>
        </p:nvSpPr>
        <p:spPr>
          <a:xfrm>
            <a:off x="290371" y="3011212"/>
            <a:ext cx="972389" cy="483845"/>
          </a:xfrm>
          <a:prstGeom prst="ellips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4" name="楕円"/>
          <p:cNvSpPr/>
          <p:nvPr/>
        </p:nvSpPr>
        <p:spPr>
          <a:xfrm>
            <a:off x="461215" y="7478938"/>
            <a:ext cx="475483" cy="327670"/>
          </a:xfrm>
          <a:prstGeom prst="ellips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5" name="楕円"/>
          <p:cNvSpPr/>
          <p:nvPr/>
        </p:nvSpPr>
        <p:spPr>
          <a:xfrm>
            <a:off x="7010983" y="2866030"/>
            <a:ext cx="639525" cy="242495"/>
          </a:xfrm>
          <a:prstGeom prst="ellips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6" name="楕円"/>
          <p:cNvSpPr/>
          <p:nvPr/>
        </p:nvSpPr>
        <p:spPr>
          <a:xfrm>
            <a:off x="7074627" y="7575056"/>
            <a:ext cx="639525" cy="242495"/>
          </a:xfrm>
          <a:prstGeom prst="ellips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7" name="線"/>
          <p:cNvSpPr/>
          <p:nvPr/>
        </p:nvSpPr>
        <p:spPr>
          <a:xfrm>
            <a:off x="1264349" y="3297915"/>
            <a:ext cx="993433" cy="3256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8" name="線"/>
          <p:cNvSpPr/>
          <p:nvPr/>
        </p:nvSpPr>
        <p:spPr>
          <a:xfrm>
            <a:off x="914399" y="7730219"/>
            <a:ext cx="1952879" cy="46683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9" name="線"/>
          <p:cNvSpPr/>
          <p:nvPr/>
        </p:nvSpPr>
        <p:spPr>
          <a:xfrm>
            <a:off x="7614348" y="3010420"/>
            <a:ext cx="1781330" cy="85544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" name="線"/>
          <p:cNvSpPr/>
          <p:nvPr/>
        </p:nvSpPr>
        <p:spPr>
          <a:xfrm>
            <a:off x="7632699" y="7738904"/>
            <a:ext cx="1781329" cy="85544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1" name="1) “もし”ブロックを持ってくる"/>
          <p:cNvSpPr txBox="1"/>
          <p:nvPr/>
        </p:nvSpPr>
        <p:spPr>
          <a:xfrm>
            <a:off x="95949" y="952630"/>
            <a:ext cx="4462273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1) “もし”ブロックを持ってくる</a:t>
            </a:r>
          </a:p>
        </p:txBody>
      </p:sp>
      <p:sp>
        <p:nvSpPr>
          <p:cNvPr id="192" name="2) “x座標”ブロックを持ってくる"/>
          <p:cNvSpPr txBox="1"/>
          <p:nvPr/>
        </p:nvSpPr>
        <p:spPr>
          <a:xfrm>
            <a:off x="129744" y="5300987"/>
            <a:ext cx="4650334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2) “x座標”ブロックを持ってくる</a:t>
            </a:r>
          </a:p>
        </p:txBody>
      </p:sp>
      <p:sp>
        <p:nvSpPr>
          <p:cNvPr id="193" name="“x座標”ブロックは、今ネコがいるx座標を教えてくれる"/>
          <p:cNvSpPr txBox="1"/>
          <p:nvPr/>
        </p:nvSpPr>
        <p:spPr>
          <a:xfrm>
            <a:off x="642849" y="5715197"/>
            <a:ext cx="4884040" cy="29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/>
            </a:lvl1pPr>
          </a:lstStyle>
          <a:p>
            <a:pPr/>
            <a:r>
              <a:t>“x座標”ブロックは、今ネコがいるx座標を教えてくれる</a:t>
            </a:r>
          </a:p>
        </p:txBody>
      </p:sp>
      <p:sp>
        <p:nvSpPr>
          <p:cNvPr id="194" name="3) 数字の比較ブロックを持ってくる"/>
          <p:cNvSpPr txBox="1"/>
          <p:nvPr/>
        </p:nvSpPr>
        <p:spPr>
          <a:xfrm>
            <a:off x="6713484" y="983098"/>
            <a:ext cx="508894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3) 数字の比較ブロックを持ってくる</a:t>
            </a:r>
          </a:p>
        </p:txBody>
      </p:sp>
      <p:sp>
        <p:nvSpPr>
          <p:cNvPr id="195" name="4) “x座標を0にする”ブロックを持ってくる"/>
          <p:cNvSpPr txBox="1"/>
          <p:nvPr/>
        </p:nvSpPr>
        <p:spPr>
          <a:xfrm>
            <a:off x="6713484" y="5511997"/>
            <a:ext cx="608655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4) “x座標を0にする”ブロックを持ってくる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数値を変えて、ブロックを組み立てる"/>
          <p:cNvSpPr txBox="1"/>
          <p:nvPr>
            <p:ph type="title"/>
          </p:nvPr>
        </p:nvSpPr>
        <p:spPr>
          <a:xfrm>
            <a:off x="952500" y="254000"/>
            <a:ext cx="11099800" cy="1128812"/>
          </a:xfrm>
          <a:prstGeom prst="rect">
            <a:avLst/>
          </a:prstGeom>
        </p:spPr>
        <p:txBody>
          <a:bodyPr/>
          <a:lstStyle>
            <a:lvl1pPr defTabSz="373887">
              <a:defRPr sz="5119"/>
            </a:lvl1pPr>
          </a:lstStyle>
          <a:p>
            <a:pPr/>
            <a:r>
              <a:t>数値を変えて、ブロックを組み立てる</a:t>
            </a:r>
          </a:p>
        </p:txBody>
      </p:sp>
      <p:pic>
        <p:nvPicPr>
          <p:cNvPr id="198" name="スクリーンショット 2022-09-12 1.45.37.png" descr="スクリーンショット 2022-09-12 1.45.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704" y="1602701"/>
            <a:ext cx="6168095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スクリーンショット 2022-09-12 1.45.47.png" descr="スクリーンショット 2022-09-12 1.45.4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704" y="5993791"/>
            <a:ext cx="6168095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5) “x座標”ブロックを比較ブロックの左側に入れる…"/>
          <p:cNvSpPr txBox="1"/>
          <p:nvPr/>
        </p:nvSpPr>
        <p:spPr>
          <a:xfrm>
            <a:off x="6723606" y="1583673"/>
            <a:ext cx="6052207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t>5) “x座標”ブロックを比較ブロックの左側に入れる</a:t>
            </a:r>
          </a:p>
          <a:p>
            <a:pPr algn="l"/>
            <a:r>
              <a:t>比較の数値を、239に変える</a:t>
            </a:r>
          </a:p>
        </p:txBody>
      </p:sp>
      <p:sp>
        <p:nvSpPr>
          <p:cNvPr id="201" name="楕円"/>
          <p:cNvSpPr/>
          <p:nvPr/>
        </p:nvSpPr>
        <p:spPr>
          <a:xfrm>
            <a:off x="2803633" y="3838535"/>
            <a:ext cx="710757" cy="644165"/>
          </a:xfrm>
          <a:prstGeom prst="ellips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02" name="スクリーンショット 2022-09-12 2.00.29.png" descr="スクリーンショット 2022-09-12 2.00.2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79815" y="3286567"/>
            <a:ext cx="1892301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スクリーンショット 2022-09-12 2.00.40.png" descr="スクリーンショット 2022-09-12 2.00.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97110" y="8301823"/>
            <a:ext cx="2971801" cy="157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スクリーンショット 2022-09-12 2.01.03.png" descr="スクリーンショット 2022-09-12 2.01.0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06604" y="3023479"/>
            <a:ext cx="2413001" cy="1856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スクリーンショット 2022-09-12 2.01.58.png" descr="スクリーンショット 2022-09-12 2.01.5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08360" y="6305397"/>
            <a:ext cx="1689101" cy="11938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線"/>
          <p:cNvSpPr/>
          <p:nvPr/>
        </p:nvSpPr>
        <p:spPr>
          <a:xfrm>
            <a:off x="7612396" y="3760079"/>
            <a:ext cx="1" cy="57258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7" name="ここに入れる"/>
          <p:cNvSpPr txBox="1"/>
          <p:nvPr/>
        </p:nvSpPr>
        <p:spPr>
          <a:xfrm>
            <a:off x="7574506" y="3786456"/>
            <a:ext cx="1567123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800"/>
            </a:lvl1pPr>
          </a:lstStyle>
          <a:p>
            <a:pPr/>
            <a:r>
              <a:t>ここに入れる</a:t>
            </a:r>
          </a:p>
        </p:txBody>
      </p:sp>
      <p:sp>
        <p:nvSpPr>
          <p:cNvPr id="208" name="数字を変える"/>
          <p:cNvSpPr txBox="1"/>
          <p:nvPr/>
        </p:nvSpPr>
        <p:spPr>
          <a:xfrm>
            <a:off x="7574506" y="4967556"/>
            <a:ext cx="1567123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800"/>
            </a:lvl1pPr>
          </a:lstStyle>
          <a:p>
            <a:pPr/>
            <a:r>
              <a:t>数字を変える</a:t>
            </a:r>
          </a:p>
        </p:txBody>
      </p:sp>
      <p:sp>
        <p:nvSpPr>
          <p:cNvPr id="209" name="線"/>
          <p:cNvSpPr/>
          <p:nvPr/>
        </p:nvSpPr>
        <p:spPr>
          <a:xfrm flipV="1">
            <a:off x="8060262" y="4397614"/>
            <a:ext cx="354106" cy="66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0" name="数字を変える"/>
          <p:cNvSpPr txBox="1"/>
          <p:nvPr/>
        </p:nvSpPr>
        <p:spPr>
          <a:xfrm>
            <a:off x="10537385" y="5007615"/>
            <a:ext cx="1567123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800"/>
            </a:lvl1pPr>
          </a:lstStyle>
          <a:p>
            <a:pPr/>
            <a:r>
              <a:t>数字を変える</a:t>
            </a:r>
          </a:p>
        </p:txBody>
      </p:sp>
      <p:sp>
        <p:nvSpPr>
          <p:cNvPr id="211" name="線"/>
          <p:cNvSpPr/>
          <p:nvPr/>
        </p:nvSpPr>
        <p:spPr>
          <a:xfrm flipV="1">
            <a:off x="11023141" y="4437673"/>
            <a:ext cx="354106" cy="66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2" name="矢印"/>
          <p:cNvSpPr/>
          <p:nvPr/>
        </p:nvSpPr>
        <p:spPr>
          <a:xfrm>
            <a:off x="9353550" y="4196903"/>
            <a:ext cx="792321" cy="997397"/>
          </a:xfrm>
          <a:prstGeom prst="rightArrow">
            <a:avLst>
              <a:gd name="adj1" fmla="val 34059"/>
              <a:gd name="adj2" fmla="val 46034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3" name="四角形"/>
          <p:cNvSpPr/>
          <p:nvPr/>
        </p:nvSpPr>
        <p:spPr>
          <a:xfrm>
            <a:off x="6750050" y="3118034"/>
            <a:ext cx="2625725" cy="234993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4" name="四角形"/>
          <p:cNvSpPr/>
          <p:nvPr/>
        </p:nvSpPr>
        <p:spPr>
          <a:xfrm>
            <a:off x="10140950" y="3137222"/>
            <a:ext cx="2327036" cy="234993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5" name="矢印"/>
          <p:cNvSpPr/>
          <p:nvPr/>
        </p:nvSpPr>
        <p:spPr>
          <a:xfrm rot="7800000">
            <a:off x="9353550" y="5364093"/>
            <a:ext cx="792321" cy="997397"/>
          </a:xfrm>
          <a:prstGeom prst="rightArrow">
            <a:avLst>
              <a:gd name="adj1" fmla="val 34059"/>
              <a:gd name="adj2" fmla="val 46034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16" name="スクリーンショット 2022-09-12 2.00.29.png" descr="スクリーンショット 2022-09-12 2.00.2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6954" y="6207320"/>
            <a:ext cx="1892301" cy="152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線"/>
          <p:cNvSpPr/>
          <p:nvPr/>
        </p:nvSpPr>
        <p:spPr>
          <a:xfrm>
            <a:off x="8060262" y="6512486"/>
            <a:ext cx="1891033" cy="10895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8" name="線"/>
          <p:cNvSpPr/>
          <p:nvPr/>
        </p:nvSpPr>
        <p:spPr>
          <a:xfrm flipV="1">
            <a:off x="8537859" y="7015461"/>
            <a:ext cx="1210392" cy="32756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9" name="矢印"/>
          <p:cNvSpPr/>
          <p:nvPr/>
        </p:nvSpPr>
        <p:spPr>
          <a:xfrm rot="5400000">
            <a:off x="9086850" y="7547496"/>
            <a:ext cx="792321" cy="997398"/>
          </a:xfrm>
          <a:prstGeom prst="rightArrow">
            <a:avLst>
              <a:gd name="adj1" fmla="val 34059"/>
              <a:gd name="adj2" fmla="val 46034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0" name="ここに入れる"/>
          <p:cNvSpPr txBox="1"/>
          <p:nvPr/>
        </p:nvSpPr>
        <p:spPr>
          <a:xfrm>
            <a:off x="9073106" y="7203195"/>
            <a:ext cx="1567123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800"/>
            </a:lvl1pPr>
          </a:lstStyle>
          <a:p>
            <a:pPr/>
            <a:r>
              <a:t>ここに入れる</a:t>
            </a:r>
          </a:p>
        </p:txBody>
      </p:sp>
      <p:sp>
        <p:nvSpPr>
          <p:cNvPr id="221" name="ここに入れる"/>
          <p:cNvSpPr txBox="1"/>
          <p:nvPr/>
        </p:nvSpPr>
        <p:spPr>
          <a:xfrm>
            <a:off x="9809706" y="6302485"/>
            <a:ext cx="1567123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800"/>
            </a:lvl1pPr>
          </a:lstStyle>
          <a:p>
            <a:pPr/>
            <a:r>
              <a:t>ここに入れる</a:t>
            </a:r>
          </a:p>
        </p:txBody>
      </p:sp>
      <p:sp>
        <p:nvSpPr>
          <p:cNvPr id="222" name="真ん中を掴む"/>
          <p:cNvSpPr txBox="1"/>
          <p:nvPr/>
        </p:nvSpPr>
        <p:spPr>
          <a:xfrm>
            <a:off x="7119613" y="6069470"/>
            <a:ext cx="1567123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800"/>
            </a:lvl1pPr>
          </a:lstStyle>
          <a:p>
            <a:pPr/>
            <a:r>
              <a:t>真ん中を掴む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