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media1.mov" ContentType="vide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ヒラギノ角ゴ ProN W6"/>
        <a:ea typeface="ヒラギノ角ゴ ProN W6"/>
        <a:cs typeface="ヒラギノ角ゴ ProN W6"/>
        <a:sym typeface="ヒラギノ角ゴ ProN W6"/>
      </a:defRPr>
    </a:lvl1pPr>
    <a:lvl2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ヒラギノ角ゴ ProN W6"/>
        <a:ea typeface="ヒラギノ角ゴ ProN W6"/>
        <a:cs typeface="ヒラギノ角ゴ ProN W6"/>
        <a:sym typeface="ヒラギノ角ゴ ProN W6"/>
      </a:defRPr>
    </a:lvl2pPr>
    <a:lvl3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ヒラギノ角ゴ ProN W6"/>
        <a:ea typeface="ヒラギノ角ゴ ProN W6"/>
        <a:cs typeface="ヒラギノ角ゴ ProN W6"/>
        <a:sym typeface="ヒラギノ角ゴ ProN W6"/>
      </a:defRPr>
    </a:lvl3pPr>
    <a:lvl4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ヒラギノ角ゴ ProN W6"/>
        <a:ea typeface="ヒラギノ角ゴ ProN W6"/>
        <a:cs typeface="ヒラギノ角ゴ ProN W6"/>
        <a:sym typeface="ヒラギノ角ゴ ProN W6"/>
      </a:defRPr>
    </a:lvl4pPr>
    <a:lvl5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ヒラギノ角ゴ ProN W6"/>
        <a:ea typeface="ヒラギノ角ゴ ProN W6"/>
        <a:cs typeface="ヒラギノ角ゴ ProN W6"/>
        <a:sym typeface="ヒラギノ角ゴ ProN W6"/>
      </a:defRPr>
    </a:lvl5pPr>
    <a:lvl6pPr marL="0" marR="0" indent="2286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ヒラギノ角ゴ ProN W6"/>
        <a:ea typeface="ヒラギノ角ゴ ProN W6"/>
        <a:cs typeface="ヒラギノ角ゴ ProN W6"/>
        <a:sym typeface="ヒラギノ角ゴ ProN W6"/>
      </a:defRPr>
    </a:lvl6pPr>
    <a:lvl7pPr marL="0" marR="0" indent="2743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ヒラギノ角ゴ ProN W6"/>
        <a:ea typeface="ヒラギノ角ゴ ProN W6"/>
        <a:cs typeface="ヒラギノ角ゴ ProN W6"/>
        <a:sym typeface="ヒラギノ角ゴ ProN W6"/>
      </a:defRPr>
    </a:lvl7pPr>
    <a:lvl8pPr marL="0" marR="0" indent="3200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ヒラギノ角ゴ ProN W6"/>
        <a:ea typeface="ヒラギノ角ゴ ProN W6"/>
        <a:cs typeface="ヒラギノ角ゴ ProN W6"/>
        <a:sym typeface="ヒラギノ角ゴ ProN W6"/>
      </a:defRPr>
    </a:lvl8pPr>
    <a:lvl9pPr marL="0" marR="0" indent="3657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ヒラギノ角ゴ ProN W6"/>
        <a:ea typeface="ヒラギノ角ゴ ProN W6"/>
        <a:cs typeface="ヒラギノ角ゴ ProN W6"/>
        <a:sym typeface="ヒラギノ角ゴ ProN W6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ヒラギノ角ゴ ProN W6"/>
          <a:ea typeface="ヒラギノ角ゴ ProN W6"/>
          <a:cs typeface="ヒラギノ角ゴ ProN W6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ヒラギノ角ゴ ProN W6"/>
          <a:ea typeface="ヒラギノ角ゴ ProN W6"/>
          <a:cs typeface="ヒラギノ角ゴ ProN W6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ヒラギノ角ゴ ProN W6"/>
          <a:ea typeface="ヒラギノ角ゴ ProN W6"/>
          <a:cs typeface="ヒラギノ角ゴ ProN W6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ヒラギノ角ゴ ProN W3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ヒラギノ角ゴ ProN W3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ヒラギノ角ゴ ProN W3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ヒラギノ角ゴ ProN W3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ヒラギノ角ゴ ProN W3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ヒラギノ角ゴ ProN W3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ヒラギノ角ゴ ProN W3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ヒラギノ角ゴ ProN W3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ヒラギノ角ゴ ProN W3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タイトル&amp;サブタイトル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タイトルテキスト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タイトルテキスト</a:t>
            </a:r>
          </a:p>
        </p:txBody>
      </p:sp>
      <p:sp>
        <p:nvSpPr>
          <p:cNvPr id="12" name="本文レベル1…"/>
          <p:cNvSpPr txBox="1"/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13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引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21"/>
          </p:nvPr>
        </p:nvSpPr>
        <p:spPr>
          <a:xfrm>
            <a:off x="1270000" y="6362700"/>
            <a:ext cx="10464800" cy="4572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ここに引用を入力してください。”"/>
          <p:cNvSpPr txBox="1"/>
          <p:nvPr>
            <p:ph type="body" sz="quarter" idx="22"/>
          </p:nvPr>
        </p:nvSpPr>
        <p:spPr>
          <a:xfrm>
            <a:off x="1270000" y="4267200"/>
            <a:ext cx="10464800" cy="6096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/>
            </a:lvl1pPr>
          </a:lstStyle>
          <a:p>
            <a:pPr/>
            <a:r>
              <a:t>“ここに引用を入力してください。”</a:t>
            </a:r>
          </a:p>
        </p:txBody>
      </p:sp>
      <p:sp>
        <p:nvSpPr>
          <p:cNvPr id="95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写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eg"/>
          <p:cNvSpPr/>
          <p:nvPr>
            <p:ph type="pic" idx="21"/>
          </p:nvPr>
        </p:nvSpPr>
        <p:spPr>
          <a:xfrm>
            <a:off x="-1308100" y="-50800"/>
            <a:ext cx="14782800" cy="9855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画像（横長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eg"/>
          <p:cNvSpPr/>
          <p:nvPr>
            <p:ph type="pic" idx="21"/>
          </p:nvPr>
        </p:nvSpPr>
        <p:spPr>
          <a:xfrm>
            <a:off x="1625600" y="374650"/>
            <a:ext cx="9753600" cy="6502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タイトルテキスト"/>
          <p:cNvSpPr txBox="1"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タイトルテキスト</a:t>
            </a:r>
          </a:p>
        </p:txBody>
      </p:sp>
      <p:sp>
        <p:nvSpPr>
          <p:cNvPr id="22" name="本文レベル1…"/>
          <p:cNvSpPr txBox="1"/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23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タイトル（中央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タイトルテキスト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タイトルテキスト</a:t>
            </a:r>
          </a:p>
        </p:txBody>
      </p:sp>
      <p:sp>
        <p:nvSpPr>
          <p:cNvPr id="31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画像（縦長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eg"/>
          <p:cNvSpPr/>
          <p:nvPr>
            <p:ph type="pic" idx="21"/>
          </p:nvPr>
        </p:nvSpPr>
        <p:spPr>
          <a:xfrm>
            <a:off x="6375400" y="635000"/>
            <a:ext cx="8216900" cy="8216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タイトルテキスト"/>
          <p:cNvSpPr txBox="1"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タイトルテキスト</a:t>
            </a:r>
          </a:p>
        </p:txBody>
      </p:sp>
      <p:sp>
        <p:nvSpPr>
          <p:cNvPr id="40" name="本文レベル1…"/>
          <p:cNvSpPr txBox="1"/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41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タイトル（上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タイトルテキスト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タイトルテキスト</a:t>
            </a:r>
          </a:p>
        </p:txBody>
      </p:sp>
      <p:sp>
        <p:nvSpPr>
          <p:cNvPr id="49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タイトル&amp;箇条書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タイトルテキスト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タイトルテキスト</a:t>
            </a:r>
          </a:p>
        </p:txBody>
      </p:sp>
      <p:sp>
        <p:nvSpPr>
          <p:cNvPr id="57" name="本文レベル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58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タイトル、箇条書き、画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eg"/>
          <p:cNvSpPr/>
          <p:nvPr>
            <p:ph type="pic" idx="21"/>
          </p:nvPr>
        </p:nvSpPr>
        <p:spPr>
          <a:xfrm>
            <a:off x="3810000" y="2590800"/>
            <a:ext cx="942975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タイトルテキスト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タイトルテキスト</a:t>
            </a:r>
          </a:p>
        </p:txBody>
      </p:sp>
      <p:sp>
        <p:nvSpPr>
          <p:cNvPr id="67" name="本文レベル1…"/>
          <p:cNvSpPr txBox="1"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68" name="スライド番号"/>
          <p:cNvSpPr txBox="1"/>
          <p:nvPr>
            <p:ph type="sldNum" sz="quarter" idx="2"/>
          </p:nvPr>
        </p:nvSpPr>
        <p:spPr>
          <a:xfrm>
            <a:off x="6308360" y="9296400"/>
            <a:ext cx="381306" cy="304800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箇条書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本文レベル1…"/>
          <p:cNvSpPr txBox="1"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76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画像（3点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eg"/>
          <p:cNvSpPr/>
          <p:nvPr>
            <p:ph type="pic" sz="quarter" idx="21"/>
          </p:nvPr>
        </p:nvSpPr>
        <p:spPr>
          <a:xfrm>
            <a:off x="6556375" y="5092700"/>
            <a:ext cx="565785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532204087_1355x1355.jpeg"/>
          <p:cNvSpPr/>
          <p:nvPr>
            <p:ph type="pic" sz="half" idx="22"/>
          </p:nvPr>
        </p:nvSpPr>
        <p:spPr>
          <a:xfrm>
            <a:off x="6718300" y="749300"/>
            <a:ext cx="5334000" cy="5334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532241774_2880x1920.jpeg"/>
          <p:cNvSpPr/>
          <p:nvPr>
            <p:ph type="pic" idx="23"/>
          </p:nvPr>
        </p:nvSpPr>
        <p:spPr>
          <a:xfrm>
            <a:off x="-2832100" y="889000"/>
            <a:ext cx="119634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テキスト"/>
          <p:cNvSpPr txBox="1"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タイトルテキスト</a:t>
            </a:r>
          </a:p>
        </p:txBody>
      </p:sp>
      <p:sp>
        <p:nvSpPr>
          <p:cNvPr id="3" name="本文レベル1…"/>
          <p:cNvSpPr txBox="1"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4" name="スライド番号"/>
          <p:cNvSpPr txBox="1"/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vide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22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cratch基礎講座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Scratch基礎講座</a:t>
            </a:r>
          </a:p>
        </p:txBody>
      </p:sp>
      <p:sp>
        <p:nvSpPr>
          <p:cNvPr id="120" name="ゲーム用テクのデザインと実現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ゲーム用テクのデザインと実現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敵の動きをプログラムする"/>
          <p:cNvSpPr txBox="1"/>
          <p:nvPr>
            <p:ph type="title"/>
          </p:nvPr>
        </p:nvSpPr>
        <p:spPr>
          <a:xfrm>
            <a:off x="952500" y="254000"/>
            <a:ext cx="11099800" cy="861859"/>
          </a:xfrm>
          <a:prstGeom prst="rect">
            <a:avLst/>
          </a:prstGeom>
        </p:spPr>
        <p:txBody>
          <a:bodyPr/>
          <a:lstStyle>
            <a:lvl1pPr defTabSz="438150">
              <a:defRPr sz="6000"/>
            </a:lvl1pPr>
          </a:lstStyle>
          <a:p>
            <a:pPr/>
            <a:r>
              <a:t>敵の動きをプログラムする</a:t>
            </a:r>
          </a:p>
        </p:txBody>
      </p:sp>
      <p:pic>
        <p:nvPicPr>
          <p:cNvPr id="216" name="スクリーンショット 2022-09-14 15.43.29.png" descr="スクリーンショット 2022-09-14 15.43.2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8215" y="3162300"/>
            <a:ext cx="5573816" cy="3429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初期化：…"/>
          <p:cNvSpPr txBox="1"/>
          <p:nvPr/>
        </p:nvSpPr>
        <p:spPr>
          <a:xfrm>
            <a:off x="321808" y="1229032"/>
            <a:ext cx="5786629" cy="223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+mn-lt"/>
                <a:ea typeface="+mn-ea"/>
                <a:cs typeface="+mn-cs"/>
                <a:sym typeface="ヒラギノ角ゴ ProN W3"/>
              </a:defRPr>
            </a:pPr>
            <a:r>
              <a:t>初期化：</a:t>
            </a:r>
          </a:p>
          <a:p>
            <a:pPr algn="l">
              <a:defRPr>
                <a:latin typeface="+mn-lt"/>
                <a:ea typeface="+mn-ea"/>
                <a:cs typeface="+mn-cs"/>
                <a:sym typeface="ヒラギノ角ゴ ProN W3"/>
              </a:defRPr>
            </a:pPr>
            <a:r>
              <a:t>敵の立ち位置を(x, y) = (80, 25)にする。</a:t>
            </a:r>
          </a:p>
          <a:p>
            <a:pPr algn="l">
              <a:defRPr>
                <a:latin typeface="+mn-lt"/>
                <a:ea typeface="+mn-ea"/>
                <a:cs typeface="+mn-cs"/>
                <a:sym typeface="ヒラギノ角ゴ ProN W3"/>
              </a:defRPr>
            </a:pPr>
            <a:r>
              <a:t>コスチュームを「Dragon-a」にする</a:t>
            </a:r>
          </a:p>
          <a:p>
            <a:pPr algn="l">
              <a:defRPr>
                <a:latin typeface="+mn-lt"/>
                <a:ea typeface="+mn-ea"/>
                <a:cs typeface="+mn-cs"/>
                <a:sym typeface="ヒラギノ角ゴ ProN W3"/>
              </a:defRPr>
            </a:pPr>
            <a:r>
              <a:t>左向きにする</a:t>
            </a:r>
          </a:p>
        </p:txBody>
      </p:sp>
      <p:pic>
        <p:nvPicPr>
          <p:cNvPr id="218" name="スクリーンショット 2022-09-14 15.44.57.png" descr="スクリーンショット 2022-09-14 15.44.5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3179" y="6399263"/>
            <a:ext cx="2971801" cy="323850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219" name="左向きにする。…"/>
          <p:cNvSpPr txBox="1"/>
          <p:nvPr/>
        </p:nvSpPr>
        <p:spPr>
          <a:xfrm>
            <a:off x="2733896" y="7923326"/>
            <a:ext cx="2146301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1600">
                <a:latin typeface="+mn-lt"/>
                <a:ea typeface="+mn-ea"/>
                <a:cs typeface="+mn-cs"/>
                <a:sym typeface="ヒラギノ角ゴ ProN W3"/>
              </a:defRPr>
            </a:pPr>
            <a:r>
              <a:t>左向きにする。</a:t>
            </a:r>
          </a:p>
          <a:p>
            <a:pPr algn="l">
              <a:defRPr sz="1600">
                <a:latin typeface="+mn-lt"/>
                <a:ea typeface="+mn-ea"/>
                <a:cs typeface="+mn-cs"/>
                <a:sym typeface="ヒラギノ角ゴ ProN W3"/>
              </a:defRPr>
            </a:pPr>
            <a:r>
              <a:t>頭が上になるように。</a:t>
            </a:r>
          </a:p>
        </p:txBody>
      </p:sp>
      <p:sp>
        <p:nvSpPr>
          <p:cNvPr id="220" name="動き：…"/>
          <p:cNvSpPr txBox="1"/>
          <p:nvPr/>
        </p:nvSpPr>
        <p:spPr>
          <a:xfrm>
            <a:off x="6403354" y="1096297"/>
            <a:ext cx="6115559" cy="3022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2000">
                <a:latin typeface="+mn-lt"/>
                <a:ea typeface="+mn-ea"/>
                <a:cs typeface="+mn-cs"/>
                <a:sym typeface="ヒラギノ角ゴ ProN W3"/>
              </a:defRPr>
            </a:pPr>
            <a:r>
              <a:t>動き：</a:t>
            </a:r>
          </a:p>
          <a:p>
            <a:pPr algn="l">
              <a:defRPr sz="2000">
                <a:latin typeface="+mn-lt"/>
                <a:ea typeface="+mn-ea"/>
                <a:cs typeface="+mn-cs"/>
                <a:sym typeface="ヒラギノ角ゴ ProN W3"/>
              </a:defRPr>
            </a:pPr>
            <a:r>
              <a:t>Jaimeが最初の場所に来たらドラゴンが現れる。</a:t>
            </a:r>
          </a:p>
          <a:p>
            <a:pPr algn="l">
              <a:defRPr sz="2000">
                <a:latin typeface="+mn-lt"/>
                <a:ea typeface="+mn-ea"/>
                <a:cs typeface="+mn-cs"/>
                <a:sym typeface="ヒラギノ角ゴ ProN W3"/>
              </a:defRPr>
            </a:pPr>
            <a:r>
              <a:t>→ Jaimeの位置は、Jaimeしかわからないので、</a:t>
            </a:r>
          </a:p>
          <a:p>
            <a:pPr algn="l">
              <a:defRPr sz="2000">
                <a:latin typeface="+mn-lt"/>
                <a:ea typeface="+mn-ea"/>
                <a:cs typeface="+mn-cs"/>
                <a:sym typeface="ヒラギノ角ゴ ProN W3"/>
              </a:defRPr>
            </a:pPr>
            <a:r>
              <a:t>所定の位置にきたらメッセージを送ってもらおう</a:t>
            </a:r>
          </a:p>
          <a:p>
            <a:pPr algn="l">
              <a:defRPr sz="2000">
                <a:latin typeface="+mn-lt"/>
                <a:ea typeface="+mn-ea"/>
                <a:cs typeface="+mn-cs"/>
                <a:sym typeface="ヒラギノ角ゴ ProN W3"/>
              </a:defRPr>
            </a:pPr>
          </a:p>
          <a:p>
            <a:pPr algn="l">
              <a:defRPr sz="2000">
                <a:latin typeface="+mn-lt"/>
                <a:ea typeface="+mn-ea"/>
                <a:cs typeface="+mn-cs"/>
                <a:sym typeface="ヒラギノ角ゴ ProN W3"/>
              </a:defRPr>
            </a:pPr>
            <a:r>
              <a:t>「たたかうor逃げる」のアクションをしたら</a:t>
            </a:r>
          </a:p>
          <a:p>
            <a:pPr algn="l">
              <a:defRPr sz="2000">
                <a:latin typeface="+mn-lt"/>
                <a:ea typeface="+mn-ea"/>
                <a:cs typeface="+mn-cs"/>
                <a:sym typeface="ヒラギノ角ゴ ProN W3"/>
              </a:defRPr>
            </a:pPr>
            <a:r>
              <a:t>ドラゴンが消える。→　ここでは「3秒待つ」にする</a:t>
            </a:r>
          </a:p>
        </p:txBody>
      </p:sp>
      <p:pic>
        <p:nvPicPr>
          <p:cNvPr id="221" name="スクリーンショット 2022-09-14 15.52.42.png" descr="スクリーンショット 2022-09-14 15.52.4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674226" y="3860216"/>
            <a:ext cx="5573816" cy="3429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スクリーンショット 2022-09-14 15.52.48.png" descr="スクリーンショット 2022-09-14 15.52.48.png"/>
          <p:cNvPicPr>
            <a:picLocks noChangeAspect="1"/>
          </p:cNvPicPr>
          <p:nvPr/>
        </p:nvPicPr>
        <p:blipFill>
          <a:blip r:embed="rId5">
            <a:extLst/>
          </a:blip>
          <a:srcRect l="0" t="57537" r="0" b="0"/>
          <a:stretch>
            <a:fillRect/>
          </a:stretch>
        </p:blipFill>
        <p:spPr>
          <a:xfrm>
            <a:off x="6610884" y="7247584"/>
            <a:ext cx="3542638" cy="2209609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223" name="あとで、他のブロックに置き換える"/>
          <p:cNvSpPr txBox="1"/>
          <p:nvPr/>
        </p:nvSpPr>
        <p:spPr>
          <a:xfrm>
            <a:off x="8576716" y="8338739"/>
            <a:ext cx="3341117" cy="304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60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あとで、他のブロックに置き換える</a:t>
            </a:r>
          </a:p>
        </p:txBody>
      </p:sp>
      <p:sp>
        <p:nvSpPr>
          <p:cNvPr id="224" name="線"/>
          <p:cNvSpPr/>
          <p:nvPr/>
        </p:nvSpPr>
        <p:spPr>
          <a:xfrm flipH="1">
            <a:off x="8082598" y="8474587"/>
            <a:ext cx="524725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メッセージを使う"/>
          <p:cNvSpPr txBox="1"/>
          <p:nvPr>
            <p:ph type="title"/>
          </p:nvPr>
        </p:nvSpPr>
        <p:spPr>
          <a:xfrm>
            <a:off x="952500" y="254000"/>
            <a:ext cx="11099800" cy="911738"/>
          </a:xfrm>
          <a:prstGeom prst="rect">
            <a:avLst/>
          </a:prstGeom>
        </p:spPr>
        <p:txBody>
          <a:bodyPr/>
          <a:lstStyle>
            <a:lvl1pPr defTabSz="455675">
              <a:defRPr sz="6240"/>
            </a:lvl1pPr>
          </a:lstStyle>
          <a:p>
            <a:pPr/>
            <a:r>
              <a:t>メッセージを使う</a:t>
            </a:r>
          </a:p>
        </p:txBody>
      </p:sp>
      <p:sp>
        <p:nvSpPr>
          <p:cNvPr id="227" name="メッセージは、他のスプライトに、何かをするタイミングをお知らせするときに使う。…"/>
          <p:cNvSpPr txBox="1"/>
          <p:nvPr/>
        </p:nvSpPr>
        <p:spPr>
          <a:xfrm>
            <a:off x="321808" y="1686232"/>
            <a:ext cx="12528805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>
                <a:latin typeface="+mn-lt"/>
                <a:ea typeface="+mn-ea"/>
                <a:cs typeface="+mn-cs"/>
                <a:sym typeface="ヒラギノ角ゴ ProN W3"/>
              </a:defRPr>
            </a:pPr>
            <a:r>
              <a:t>メッセージは、他のスプライトに、何かをするタイミングをお知らせするときに使う。</a:t>
            </a:r>
          </a:p>
          <a:p>
            <a:pPr algn="l">
              <a:defRPr>
                <a:latin typeface="+mn-lt"/>
                <a:ea typeface="+mn-ea"/>
                <a:cs typeface="+mn-cs"/>
                <a:sym typeface="ヒラギノ角ゴ ProN W3"/>
              </a:defRPr>
            </a:pPr>
            <a:r>
              <a:t>今回は、「Jaimeが最初の位置に移動してきたら、ドラゴンが現れる」ようにしたいので、</a:t>
            </a:r>
          </a:p>
          <a:p>
            <a:pPr algn="l">
              <a:defRPr>
                <a:latin typeface="+mn-lt"/>
                <a:ea typeface="+mn-ea"/>
                <a:cs typeface="+mn-cs"/>
                <a:sym typeface="ヒラギノ角ゴ ProN W3"/>
              </a:defRPr>
            </a:pPr>
            <a:r>
              <a:t>「Jaimeが最初の位置に来た」というメッセージを送ることにする。</a:t>
            </a:r>
          </a:p>
        </p:txBody>
      </p:sp>
      <p:pic>
        <p:nvPicPr>
          <p:cNvPr id="228" name="スクリーンショット 2022-09-14 15.58.53.png" descr="スクリーンショット 2022-09-14 15.58.5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9131" y="5729953"/>
            <a:ext cx="6193128" cy="381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" name="スクリーンショット 2022-09-14 15.59.04.png" descr="スクリーンショット 2022-09-14 15.59.0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56379" y="5139096"/>
            <a:ext cx="3048001" cy="2654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" name="スクリーンショット 2022-09-14 15.59.09.png" descr="スクリーンショット 2022-09-14 15.59.09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588500" y="4770796"/>
            <a:ext cx="2997200" cy="3390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" name="スクリーンショット 2022-09-14 16.00.38.png" descr="スクリーンショット 2022-09-14 16.00.38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16187" y="3193339"/>
            <a:ext cx="3690203" cy="2350308"/>
          </a:xfrm>
          <a:prstGeom prst="rect">
            <a:avLst/>
          </a:prstGeom>
          <a:ln w="12700">
            <a:miter lim="400000"/>
          </a:ln>
        </p:spPr>
      </p:pic>
      <p:sp>
        <p:nvSpPr>
          <p:cNvPr id="232" name="イベントのメッセージのブロックで、「新しいメッセージ」を選択すると…"/>
          <p:cNvSpPr txBox="1"/>
          <p:nvPr/>
        </p:nvSpPr>
        <p:spPr>
          <a:xfrm>
            <a:off x="3975219" y="3986212"/>
            <a:ext cx="6783325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1600">
                <a:latin typeface="+mn-lt"/>
                <a:ea typeface="+mn-ea"/>
                <a:cs typeface="+mn-cs"/>
                <a:sym typeface="ヒラギノ角ゴ ProN W3"/>
              </a:defRPr>
            </a:pPr>
            <a:r>
              <a:t>イベントのメッセージのブロックで、「新しいメッセージ」を選択すると</a:t>
            </a:r>
          </a:p>
          <a:p>
            <a:pPr algn="l">
              <a:defRPr sz="1600">
                <a:latin typeface="+mn-lt"/>
                <a:ea typeface="+mn-ea"/>
                <a:cs typeface="+mn-cs"/>
                <a:sym typeface="ヒラギノ角ゴ ProN W3"/>
              </a:defRPr>
            </a:pPr>
            <a:r>
              <a:t>自分の好きな名前でメッセージを作ることができる。</a:t>
            </a:r>
          </a:p>
          <a:p>
            <a:pPr algn="l">
              <a:defRPr sz="1600">
                <a:latin typeface="+mn-lt"/>
                <a:ea typeface="+mn-ea"/>
                <a:cs typeface="+mn-cs"/>
                <a:sym typeface="ヒラギノ角ゴ ProN W3"/>
              </a:defRPr>
            </a:pPr>
            <a:r>
              <a:t>今回は「Jaimeが最初の場所に来た」を作った。</a:t>
            </a:r>
          </a:p>
        </p:txBody>
      </p:sp>
      <p:sp>
        <p:nvSpPr>
          <p:cNvPr id="233" name="Jaimeが最初の場所に来るのは、…"/>
          <p:cNvSpPr txBox="1"/>
          <p:nvPr/>
        </p:nvSpPr>
        <p:spPr>
          <a:xfrm>
            <a:off x="7012568" y="8334528"/>
            <a:ext cx="5289195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1600">
                <a:latin typeface="+mn-lt"/>
                <a:ea typeface="+mn-ea"/>
                <a:cs typeface="+mn-cs"/>
                <a:sym typeface="ヒラギノ角ゴ ProN W3"/>
              </a:defRPr>
            </a:pPr>
            <a:r>
              <a:t>Jaimeが最初の場所に来るのは、</a:t>
            </a:r>
          </a:p>
          <a:p>
            <a:pPr algn="l">
              <a:defRPr sz="1600">
                <a:latin typeface="+mn-lt"/>
                <a:ea typeface="+mn-ea"/>
                <a:cs typeface="+mn-cs"/>
                <a:sym typeface="ヒラギノ角ゴ ProN W3"/>
              </a:defRPr>
            </a:pPr>
            <a:r>
              <a:t>最初と、移動して背景が変わって移動が終わったとき。</a:t>
            </a:r>
          </a:p>
          <a:p>
            <a:pPr algn="l">
              <a:defRPr sz="1600">
                <a:latin typeface="+mn-lt"/>
                <a:ea typeface="+mn-ea"/>
                <a:cs typeface="+mn-cs"/>
                <a:sym typeface="ヒラギノ角ゴ ProN W3"/>
              </a:defRPr>
            </a:pPr>
            <a:r>
              <a:t>2箇所に、「Jaimeが最初の場所に来たを送る」を入れる</a:t>
            </a:r>
          </a:p>
        </p:txBody>
      </p:sp>
      <p:sp>
        <p:nvSpPr>
          <p:cNvPr id="234" name="角丸四角形"/>
          <p:cNvSpPr/>
          <p:nvPr/>
        </p:nvSpPr>
        <p:spPr>
          <a:xfrm>
            <a:off x="6456379" y="7173963"/>
            <a:ext cx="2946401" cy="514044"/>
          </a:xfrm>
          <a:prstGeom prst="roundRect">
            <a:avLst>
              <a:gd name="adj" fmla="val 37059"/>
            </a:avLst>
          </a:prstGeom>
          <a:ln w="508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35" name="角丸四角形"/>
          <p:cNvSpPr/>
          <p:nvPr/>
        </p:nvSpPr>
        <p:spPr>
          <a:xfrm>
            <a:off x="9613900" y="7576267"/>
            <a:ext cx="2946400" cy="514043"/>
          </a:xfrm>
          <a:prstGeom prst="roundRect">
            <a:avLst>
              <a:gd name="adj" fmla="val 37059"/>
            </a:avLst>
          </a:prstGeom>
          <a:ln w="508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ドラゴンが消えたら、Jaimeが移動を始めて欲しい"/>
          <p:cNvSpPr txBox="1"/>
          <p:nvPr>
            <p:ph type="title"/>
          </p:nvPr>
        </p:nvSpPr>
        <p:spPr>
          <a:xfrm>
            <a:off x="952500" y="-8706"/>
            <a:ext cx="11099800" cy="1229545"/>
          </a:xfrm>
          <a:prstGeom prst="rect">
            <a:avLst/>
          </a:prstGeom>
        </p:spPr>
        <p:txBody>
          <a:bodyPr/>
          <a:lstStyle>
            <a:lvl1pPr defTabSz="274574">
              <a:defRPr sz="3759"/>
            </a:lvl1pPr>
          </a:lstStyle>
          <a:p>
            <a:pPr/>
            <a:r>
              <a:t>ドラゴンが消えたら、Jaimeが移動を始めて欲しい</a:t>
            </a:r>
          </a:p>
        </p:txBody>
      </p:sp>
      <p:sp>
        <p:nvSpPr>
          <p:cNvPr id="238" name="ドラゴンが現れて、3秒経って消えた時に、Jaimeが次の背景に行くために移動する。…"/>
          <p:cNvSpPr txBox="1"/>
          <p:nvPr/>
        </p:nvSpPr>
        <p:spPr>
          <a:xfrm>
            <a:off x="361137" y="1030748"/>
            <a:ext cx="11811611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>
                <a:latin typeface="+mn-lt"/>
                <a:ea typeface="+mn-ea"/>
                <a:cs typeface="+mn-cs"/>
                <a:sym typeface="ヒラギノ角ゴ ProN W3"/>
              </a:defRPr>
            </a:pPr>
            <a:r>
              <a:t>ドラゴンが現れて、3秒経って消えた時に、Jaimeが次の背景に行くために移動する。</a:t>
            </a:r>
          </a:p>
          <a:p>
            <a:pPr algn="l">
              <a:defRPr>
                <a:latin typeface="+mn-lt"/>
                <a:ea typeface="+mn-ea"/>
                <a:cs typeface="+mn-cs"/>
                <a:sym typeface="ヒラギノ角ゴ ProN W3"/>
              </a:defRPr>
            </a:pPr>
            <a:r>
              <a:t>ドラゴンが消えた事を、Jaimeにメッセージで伝えよう！</a:t>
            </a:r>
          </a:p>
        </p:txBody>
      </p:sp>
      <p:pic>
        <p:nvPicPr>
          <p:cNvPr id="239" name="スクリーンショット 2022-09-14 16.07.30.png" descr="スクリーンショット 2022-09-14 16.07.3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0881" y="2596847"/>
            <a:ext cx="4442398" cy="2732955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pic>
        <p:nvPicPr>
          <p:cNvPr id="240" name="スクリーンショット 2022-09-14 16.07.45.png" descr="スクリーンショット 2022-09-14 16.07.4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75625" y="2643874"/>
            <a:ext cx="4299098" cy="2644797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pic>
        <p:nvPicPr>
          <p:cNvPr id="241" name="スクリーンショット 2022-09-14 16.08.09.png" descr="スクリーンショット 2022-09-14 16.08.09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251341" y="2635382"/>
            <a:ext cx="5573816" cy="342900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pic>
        <p:nvPicPr>
          <p:cNvPr id="242" name="スクリーンショット 2022-09-14 16.10.06.png" descr="スクリーンショット 2022-09-14 16.10.06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278553" y="5822162"/>
            <a:ext cx="3327401" cy="2311401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ドラゴンが消えた後に、…"/>
          <p:cNvSpPr txBox="1"/>
          <p:nvPr/>
        </p:nvSpPr>
        <p:spPr>
          <a:xfrm>
            <a:off x="8992129" y="8137883"/>
            <a:ext cx="3765805" cy="609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1600">
                <a:latin typeface="+mn-lt"/>
                <a:ea typeface="+mn-ea"/>
                <a:cs typeface="+mn-cs"/>
                <a:sym typeface="ヒラギノ角ゴ ProN W3"/>
              </a:defRPr>
            </a:pPr>
            <a:r>
              <a:t>ドラゴンが消えた後に、</a:t>
            </a:r>
          </a:p>
          <a:p>
            <a:pPr algn="l">
              <a:defRPr sz="1600">
                <a:latin typeface="+mn-lt"/>
                <a:ea typeface="+mn-ea"/>
                <a:cs typeface="+mn-cs"/>
                <a:sym typeface="ヒラギノ角ゴ ProN W3"/>
              </a:defRPr>
            </a:pPr>
            <a:r>
              <a:t>「ドラゴンが消えたを送る」を入れる。</a:t>
            </a:r>
          </a:p>
        </p:txBody>
      </p:sp>
      <p:sp>
        <p:nvSpPr>
          <p:cNvPr id="244" name="角丸四角形"/>
          <p:cNvSpPr/>
          <p:nvPr/>
        </p:nvSpPr>
        <p:spPr>
          <a:xfrm>
            <a:off x="9209411" y="7514814"/>
            <a:ext cx="2946401" cy="514044"/>
          </a:xfrm>
          <a:prstGeom prst="roundRect">
            <a:avLst>
              <a:gd name="adj" fmla="val 37059"/>
            </a:avLst>
          </a:prstGeom>
          <a:ln w="508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pic>
        <p:nvPicPr>
          <p:cNvPr id="245" name="スクリーンショット 2022-09-14 16.13.35.png" descr="スクリーンショット 2022-09-14 16.13.35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75085" y="6367052"/>
            <a:ext cx="5160941" cy="317500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pic>
        <p:nvPicPr>
          <p:cNvPr id="246" name="スクリーンショット 2022-09-14 16.13.44.png" descr="スクリーンショット 2022-09-14 16.13.44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684069" y="6556332"/>
            <a:ext cx="2337416" cy="2948440"/>
          </a:xfrm>
          <a:prstGeom prst="rect">
            <a:avLst/>
          </a:prstGeom>
          <a:ln w="12700">
            <a:miter lim="400000"/>
          </a:ln>
        </p:spPr>
      </p:pic>
      <p:sp>
        <p:nvSpPr>
          <p:cNvPr id="247" name="2) Jaimeのコードに「ドラゴンが消えたを…"/>
          <p:cNvSpPr txBox="1"/>
          <p:nvPr/>
        </p:nvSpPr>
        <p:spPr>
          <a:xfrm>
            <a:off x="160395" y="5497052"/>
            <a:ext cx="5953050" cy="86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>
                <a:latin typeface="+mn-lt"/>
                <a:ea typeface="+mn-ea"/>
                <a:cs typeface="+mn-cs"/>
                <a:sym typeface="ヒラギノ角ゴ ProN W3"/>
              </a:defRPr>
            </a:pPr>
            <a:r>
              <a:t>2) Jaimeのコードに「ドラゴンが消えたを</a:t>
            </a:r>
          </a:p>
          <a:p>
            <a:pPr algn="l">
              <a:defRPr>
                <a:latin typeface="+mn-lt"/>
                <a:ea typeface="+mn-ea"/>
                <a:cs typeface="+mn-cs"/>
                <a:sym typeface="ヒラギノ角ゴ ProN W3"/>
              </a:defRPr>
            </a:pPr>
            <a:r>
              <a:t>受け取ったとき」を入れる</a:t>
            </a:r>
          </a:p>
        </p:txBody>
      </p:sp>
      <p:sp>
        <p:nvSpPr>
          <p:cNvPr id="248" name="角丸四角形"/>
          <p:cNvSpPr/>
          <p:nvPr/>
        </p:nvSpPr>
        <p:spPr>
          <a:xfrm>
            <a:off x="5495276" y="6540602"/>
            <a:ext cx="2946401" cy="514044"/>
          </a:xfrm>
          <a:prstGeom prst="roundRect">
            <a:avLst>
              <a:gd name="adj" fmla="val 37059"/>
            </a:avLst>
          </a:prstGeom>
          <a:ln w="508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49" name="1) ドラゴンのコードに「ドラゴンが消えたを送る」を入れる"/>
          <p:cNvSpPr txBox="1"/>
          <p:nvPr/>
        </p:nvSpPr>
        <p:spPr>
          <a:xfrm>
            <a:off x="160395" y="2202426"/>
            <a:ext cx="8487843" cy="40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1) ドラゴンのコードに「ドラゴンが消えたを送る」を入れる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動かしてみよう！"/>
          <p:cNvSpPr txBox="1"/>
          <p:nvPr>
            <p:ph type="title"/>
          </p:nvPr>
        </p:nvSpPr>
        <p:spPr>
          <a:xfrm>
            <a:off x="952500" y="254000"/>
            <a:ext cx="11099800" cy="942515"/>
          </a:xfrm>
          <a:prstGeom prst="rect">
            <a:avLst/>
          </a:prstGeom>
        </p:spPr>
        <p:txBody>
          <a:bodyPr/>
          <a:lstStyle>
            <a:lvl1pPr defTabSz="484886">
              <a:defRPr sz="6640"/>
            </a:lvl1pPr>
          </a:lstStyle>
          <a:p>
            <a:pPr/>
            <a:r>
              <a:t>動かしてみよう！</a:t>
            </a:r>
          </a:p>
        </p:txBody>
      </p:sp>
      <p:sp>
        <p:nvSpPr>
          <p:cNvPr id="252" name="ドラゴンが現れて、3秒で消えて、Jaimeが移動して、右端まで行ったら…"/>
          <p:cNvSpPr txBox="1"/>
          <p:nvPr/>
        </p:nvSpPr>
        <p:spPr>
          <a:xfrm>
            <a:off x="672337" y="1542026"/>
            <a:ext cx="11660125" cy="1320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>
                <a:latin typeface="+mn-lt"/>
                <a:ea typeface="+mn-ea"/>
                <a:cs typeface="+mn-cs"/>
                <a:sym typeface="ヒラギノ角ゴ ProN W3"/>
              </a:defRPr>
            </a:pPr>
            <a:r>
              <a:t>ドラゴンが現れて、3秒で消えて、Jaimeが移動して、右端まで行ったら</a:t>
            </a:r>
          </a:p>
          <a:p>
            <a:pPr algn="l">
              <a:defRPr>
                <a:latin typeface="+mn-lt"/>
                <a:ea typeface="+mn-ea"/>
                <a:cs typeface="+mn-cs"/>
                <a:sym typeface="ヒラギノ角ゴ ProN W3"/>
              </a:defRPr>
            </a:pPr>
            <a:r>
              <a:t>背景が変わって左端から出てきて、最初の位置に戻ったら、ドラゴンが現れて・・・</a:t>
            </a:r>
          </a:p>
          <a:p>
            <a:pPr algn="l">
              <a:defRPr>
                <a:latin typeface="+mn-lt"/>
                <a:ea typeface="+mn-ea"/>
                <a:cs typeface="+mn-cs"/>
                <a:sym typeface="ヒラギノ角ゴ ProN W3"/>
              </a:defRPr>
            </a:pPr>
            <a:r>
              <a:t>と繰り返すはずです。</a:t>
            </a:r>
          </a:p>
        </p:txBody>
      </p:sp>
      <p:pic>
        <p:nvPicPr>
          <p:cNvPr id="253" name="画面収録 2022-09-14 16.17.10.mov" descr="画面収録 2022-09-14 16.17.10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067247" y="2988235"/>
            <a:ext cx="10870306" cy="66786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50" fill="hold"/>
                                        <p:tgtEl>
                                          <p:spTgt spid="2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53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253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5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ゲームを作るには？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ゲームを作るには？</a:t>
            </a:r>
          </a:p>
        </p:txBody>
      </p:sp>
      <p:sp>
        <p:nvSpPr>
          <p:cNvPr id="123" name="登場するキャラクタやストーリーの設定が必要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登場するキャラクタやストーリーの設定が必要</a:t>
            </a:r>
          </a:p>
          <a:p>
            <a:pPr/>
            <a:r>
              <a:t>ストーリーが決まったら必要な機能を切り分けて、少しずつプログラムを作っていく</a:t>
            </a:r>
          </a:p>
          <a:p>
            <a:pPr/>
            <a:r>
              <a:t>機能には、入力、キャラクタの動作、点数やライフの増減など、できるだけ詳細に決めたほうが良い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冒険ゲームのデザイン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冒険ゲームのデザイン</a:t>
            </a:r>
          </a:p>
        </p:txBody>
      </p:sp>
      <p:sp>
        <p:nvSpPr>
          <p:cNvPr id="126" name="ストーリーは？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42264" indent="-342264" defTabSz="449833">
              <a:spcBef>
                <a:spcPts val="700"/>
              </a:spcBef>
              <a:defRPr sz="2464"/>
            </a:pPr>
            <a:r>
              <a:t>ストーリーは？</a:t>
            </a:r>
          </a:p>
          <a:p>
            <a:pPr lvl="1" marL="684529" indent="-342264" defTabSz="449833">
              <a:spcBef>
                <a:spcPts val="700"/>
              </a:spcBef>
              <a:defRPr sz="2464"/>
            </a:pPr>
            <a:r>
              <a:t>主人公が、いろいろなステージに出てくる敵キャラクタを討伐して、次のステージに進んでいく</a:t>
            </a:r>
          </a:p>
          <a:p>
            <a:pPr lvl="1" marL="684529" indent="-342264" defTabSz="449833">
              <a:spcBef>
                <a:spcPts val="700"/>
              </a:spcBef>
              <a:defRPr sz="2464"/>
            </a:pPr>
            <a:r>
              <a:t>戦って、敵キャラを倒すと得点が入る。アイテムも手に入る。</a:t>
            </a:r>
          </a:p>
          <a:p>
            <a:pPr lvl="1" marL="684529" indent="-342264" defTabSz="449833">
              <a:spcBef>
                <a:spcPts val="700"/>
              </a:spcBef>
              <a:defRPr sz="2464"/>
            </a:pPr>
            <a:r>
              <a:t>敵が強い時は逃げることもできる</a:t>
            </a:r>
          </a:p>
          <a:p>
            <a:pPr lvl="1" marL="684529" indent="-342264" defTabSz="449833">
              <a:spcBef>
                <a:spcPts val="700"/>
              </a:spcBef>
              <a:defRPr sz="2464"/>
            </a:pPr>
            <a:r>
              <a:t>ステージは、10通りぐらい</a:t>
            </a:r>
          </a:p>
          <a:p>
            <a:pPr lvl="1" marL="684529" indent="-342264" defTabSz="449833">
              <a:spcBef>
                <a:spcPts val="700"/>
              </a:spcBef>
              <a:defRPr sz="2464"/>
            </a:pPr>
            <a:r>
              <a:t>アイテムだけがでるステージもある</a:t>
            </a:r>
          </a:p>
          <a:p>
            <a:pPr marL="342264" indent="-342264" defTabSz="449833">
              <a:spcBef>
                <a:spcPts val="700"/>
              </a:spcBef>
              <a:defRPr sz="2464"/>
            </a:pPr>
            <a:r>
              <a:t>登場人物は？</a:t>
            </a:r>
          </a:p>
          <a:p>
            <a:pPr lvl="1" marL="684529" indent="-342264" defTabSz="449833">
              <a:spcBef>
                <a:spcPts val="700"/>
              </a:spcBef>
              <a:defRPr sz="2464"/>
            </a:pPr>
            <a:r>
              <a:t>主人公：</a:t>
            </a:r>
          </a:p>
          <a:p>
            <a:pPr lvl="1" marL="684529" indent="-342264" defTabSz="449833">
              <a:spcBef>
                <a:spcPts val="700"/>
              </a:spcBef>
              <a:defRPr sz="2464"/>
            </a:pPr>
            <a:r>
              <a:t>敵キャラ：10種類以上、各ステージで敵が違う。強さも地学ことにする</a:t>
            </a:r>
          </a:p>
          <a:p>
            <a:pPr lvl="1" marL="684529" indent="-342264" defTabSz="449833">
              <a:spcBef>
                <a:spcPts val="700"/>
              </a:spcBef>
              <a:defRPr sz="2464"/>
            </a:pPr>
            <a:r>
              <a:t>助けてくれる仲間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最低限必要な事を選ぶ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最低限必要な事を選ぶ</a:t>
            </a:r>
          </a:p>
        </p:txBody>
      </p:sp>
      <p:sp>
        <p:nvSpPr>
          <p:cNvPr id="129" name="ストーリーは？…"/>
          <p:cNvSpPr txBox="1"/>
          <p:nvPr>
            <p:ph type="body" idx="1"/>
          </p:nvPr>
        </p:nvSpPr>
        <p:spPr>
          <a:xfrm>
            <a:off x="952500" y="2590800"/>
            <a:ext cx="11099800" cy="6925853"/>
          </a:xfrm>
          <a:prstGeom prst="rect">
            <a:avLst/>
          </a:prstGeom>
        </p:spPr>
        <p:txBody>
          <a:bodyPr/>
          <a:lstStyle/>
          <a:p>
            <a:pPr marL="368934" indent="-368934" defTabSz="484886">
              <a:spcBef>
                <a:spcPts val="800"/>
              </a:spcBef>
              <a:defRPr sz="2656"/>
            </a:pPr>
            <a:r>
              <a:t>ストーリーは？</a:t>
            </a:r>
          </a:p>
          <a:p>
            <a:pPr lvl="1" marL="737869" indent="-368934" defTabSz="484886">
              <a:spcBef>
                <a:spcPts val="800"/>
              </a:spcBef>
              <a:defRPr sz="2656"/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主人公が、</a:t>
            </a:r>
            <a:r>
              <a:t>いろいろなステージに出てくる敵キャラクタを討伐して、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次のステージに進んでいく</a:t>
            </a:r>
            <a:endParaRPr>
              <a:solidFill>
                <a:schemeClr val="accent5">
                  <a:hueOff val="-82419"/>
                  <a:satOff val="-9513"/>
                  <a:lumOff val="-16343"/>
                </a:schemeClr>
              </a:solidFill>
            </a:endParaRPr>
          </a:p>
          <a:p>
            <a:pPr lvl="1" marL="737869" indent="-368934" defTabSz="484886">
              <a:spcBef>
                <a:spcPts val="800"/>
              </a:spcBef>
              <a:defRPr sz="2656"/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戦って</a:t>
            </a:r>
            <a:r>
              <a:t>、敵キャラを倒すと得点が入る。アイテムも手に入る。</a:t>
            </a:r>
          </a:p>
          <a:p>
            <a:pPr lvl="1" marL="737869" indent="-368934" defTabSz="484886">
              <a:spcBef>
                <a:spcPts val="800"/>
              </a:spcBef>
              <a:defRPr sz="2656"/>
            </a:pPr>
            <a:r>
              <a:t>敵が強い時は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逃げる</a:t>
            </a:r>
            <a:r>
              <a:t>こともできる</a:t>
            </a:r>
          </a:p>
          <a:p>
            <a:pPr lvl="1" marL="737869" indent="-368934" defTabSz="484886">
              <a:spcBef>
                <a:spcPts val="800"/>
              </a:spcBef>
              <a:defRPr sz="2656"/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ステージ</a:t>
            </a:r>
            <a:r>
              <a:t>は、10通りぐらい　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→　3つぐらいで作ってみる</a:t>
            </a:r>
          </a:p>
          <a:p>
            <a:pPr lvl="1" marL="737869" indent="-368934" defTabSz="484886">
              <a:spcBef>
                <a:spcPts val="800"/>
              </a:spcBef>
              <a:defRPr sz="2656"/>
            </a:pPr>
            <a:r>
              <a:t>アイテムだけがでるステージもある</a:t>
            </a:r>
          </a:p>
          <a:p>
            <a:pPr marL="368934" indent="-368934" defTabSz="484886">
              <a:spcBef>
                <a:spcPts val="800"/>
              </a:spcBef>
              <a:defRPr sz="2656"/>
            </a:pPr>
            <a:r>
              <a:t>登場人物は？</a:t>
            </a:r>
          </a:p>
          <a:p>
            <a:pPr lvl="1" marL="737869" indent="-368934" defTabSz="484886">
              <a:spcBef>
                <a:spcPts val="800"/>
              </a:spcBef>
              <a:defRPr sz="2656"/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主人公</a:t>
            </a:r>
          </a:p>
          <a:p>
            <a:pPr lvl="1" marL="737869" indent="-368934" defTabSz="484886">
              <a:spcBef>
                <a:spcPts val="800"/>
              </a:spcBef>
              <a:defRPr sz="2656"/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敵キャラ</a:t>
            </a:r>
            <a:r>
              <a:t>：10種類以上、各ステージで敵が違う。強さも地学ことにする　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→　まずは1種類で。</a:t>
            </a:r>
          </a:p>
          <a:p>
            <a:pPr lvl="1" marL="737869" indent="-368934" defTabSz="484886">
              <a:spcBef>
                <a:spcPts val="800"/>
              </a:spcBef>
              <a:defRPr sz="2656"/>
            </a:pPr>
            <a:r>
              <a:t>助けてくれる仲間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ゲームの流れを考える…"/>
          <p:cNvSpPr txBox="1"/>
          <p:nvPr>
            <p:ph type="title"/>
          </p:nvPr>
        </p:nvSpPr>
        <p:spPr>
          <a:xfrm>
            <a:off x="952500" y="254000"/>
            <a:ext cx="11099800" cy="1376414"/>
          </a:xfrm>
          <a:prstGeom prst="rect">
            <a:avLst/>
          </a:prstGeom>
        </p:spPr>
        <p:txBody>
          <a:bodyPr/>
          <a:lstStyle/>
          <a:p>
            <a:pPr defTabSz="292100">
              <a:defRPr sz="4000"/>
            </a:pPr>
            <a:r>
              <a:t>ゲームの流れを考える</a:t>
            </a:r>
          </a:p>
          <a:p>
            <a:pPr defTabSz="292100">
              <a:defRPr sz="4000"/>
            </a:pPr>
            <a:r>
              <a:t>〜フローチャートの活用〜</a:t>
            </a:r>
          </a:p>
        </p:txBody>
      </p:sp>
      <p:sp>
        <p:nvSpPr>
          <p:cNvPr id="132" name="ひし形"/>
          <p:cNvSpPr/>
          <p:nvPr/>
        </p:nvSpPr>
        <p:spPr>
          <a:xfrm>
            <a:off x="1400986" y="3692934"/>
            <a:ext cx="2539403" cy="1266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10800"/>
                </a:ln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F2F8E3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33" name="四角形"/>
          <p:cNvSpPr/>
          <p:nvPr/>
        </p:nvSpPr>
        <p:spPr>
          <a:xfrm>
            <a:off x="1353574" y="2231922"/>
            <a:ext cx="2634226" cy="859504"/>
          </a:xfrm>
          <a:prstGeom prst="rect">
            <a:avLst/>
          </a:prstGeom>
          <a:solidFill>
            <a:srgbClr val="F2F8E3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34" name="実行することを記入（例：10歩動く、1秒待つ）"/>
          <p:cNvSpPr txBox="1"/>
          <p:nvPr/>
        </p:nvSpPr>
        <p:spPr>
          <a:xfrm>
            <a:off x="4500678" y="2458474"/>
            <a:ext cx="6861354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/>
          </a:lstStyle>
          <a:p>
            <a:pPr/>
            <a:r>
              <a:t>実行することを記入（例：10歩動く、1秒待つ）</a:t>
            </a:r>
          </a:p>
        </p:txBody>
      </p:sp>
      <p:sp>
        <p:nvSpPr>
          <p:cNvPr id="135" name="条件分岐を記入（例：右矢印キーが押された？Yes or No)"/>
          <p:cNvSpPr txBox="1"/>
          <p:nvPr/>
        </p:nvSpPr>
        <p:spPr>
          <a:xfrm>
            <a:off x="4406795" y="4123196"/>
            <a:ext cx="8228991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/>
          </a:lstStyle>
          <a:p>
            <a:pPr/>
            <a:r>
              <a:t>条件分岐を記入（例：右矢印キーが押された？Yes or No)</a:t>
            </a:r>
          </a:p>
        </p:txBody>
      </p:sp>
      <p:sp>
        <p:nvSpPr>
          <p:cNvPr id="136" name="ターミネータ"/>
          <p:cNvSpPr/>
          <p:nvPr/>
        </p:nvSpPr>
        <p:spPr>
          <a:xfrm>
            <a:off x="1908687" y="5548667"/>
            <a:ext cx="1524001" cy="762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400" y="0"/>
                </a:moveTo>
                <a:cubicBezTo>
                  <a:pt x="2418" y="0"/>
                  <a:pt x="0" y="4835"/>
                  <a:pt x="0" y="10800"/>
                </a:cubicBezTo>
                <a:cubicBezTo>
                  <a:pt x="0" y="16765"/>
                  <a:pt x="2418" y="21600"/>
                  <a:pt x="5400" y="21600"/>
                </a:cubicBezTo>
                <a:lnTo>
                  <a:pt x="16200" y="21600"/>
                </a:lnTo>
                <a:cubicBezTo>
                  <a:pt x="19182" y="21600"/>
                  <a:pt x="21600" y="16765"/>
                  <a:pt x="21600" y="10800"/>
                </a:cubicBezTo>
                <a:cubicBezTo>
                  <a:pt x="21600" y="4835"/>
                  <a:pt x="19182" y="0"/>
                  <a:pt x="16200" y="0"/>
                </a:cubicBezTo>
                <a:lnTo>
                  <a:pt x="5400" y="0"/>
                </a:lnTo>
                <a:close/>
              </a:path>
            </a:pathLst>
          </a:custGeom>
          <a:solidFill>
            <a:srgbClr val="F2F8E3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37" name="端子（例：スタートやストップ）"/>
          <p:cNvSpPr txBox="1"/>
          <p:nvPr/>
        </p:nvSpPr>
        <p:spPr>
          <a:xfrm>
            <a:off x="4447663" y="5726467"/>
            <a:ext cx="4686301" cy="40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/>
          </a:lstStyle>
          <a:p>
            <a:pPr/>
            <a:r>
              <a:t>端子（例：スタートやストップ）</a:t>
            </a:r>
          </a:p>
        </p:txBody>
      </p:sp>
      <p:sp>
        <p:nvSpPr>
          <p:cNvPr id="138" name="平行四辺形"/>
          <p:cNvSpPr/>
          <p:nvPr/>
        </p:nvSpPr>
        <p:spPr>
          <a:xfrm>
            <a:off x="1906450" y="7201629"/>
            <a:ext cx="1528474" cy="7253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solidFill>
            <a:srgbClr val="F2F8E3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39" name="入力・出力（例：スペースキーを押す、音楽を鳴らす）"/>
          <p:cNvSpPr txBox="1"/>
          <p:nvPr/>
        </p:nvSpPr>
        <p:spPr>
          <a:xfrm>
            <a:off x="4447663" y="7329737"/>
            <a:ext cx="7633717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/>
          </a:lstStyle>
          <a:p>
            <a:pPr/>
            <a:r>
              <a:t>入力・出力（例：スペースキーを押す、音楽を鳴らす）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四角形"/>
          <p:cNvSpPr/>
          <p:nvPr/>
        </p:nvSpPr>
        <p:spPr>
          <a:xfrm>
            <a:off x="5588358" y="2454787"/>
            <a:ext cx="3609874" cy="7282119"/>
          </a:xfrm>
          <a:prstGeom prst="rect">
            <a:avLst/>
          </a:prstGeom>
          <a:solidFill>
            <a:srgbClr val="DAF7E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42" name="四角形"/>
          <p:cNvSpPr/>
          <p:nvPr/>
        </p:nvSpPr>
        <p:spPr>
          <a:xfrm>
            <a:off x="9338545" y="2454787"/>
            <a:ext cx="3609874" cy="7282119"/>
          </a:xfrm>
          <a:prstGeom prst="rect">
            <a:avLst/>
          </a:prstGeom>
          <a:solidFill>
            <a:srgbClr val="DAF7E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43" name="フローで考えてみよう！…"/>
          <p:cNvSpPr txBox="1"/>
          <p:nvPr>
            <p:ph type="title"/>
          </p:nvPr>
        </p:nvSpPr>
        <p:spPr>
          <a:xfrm>
            <a:off x="952500" y="254000"/>
            <a:ext cx="11099800" cy="1138340"/>
          </a:xfrm>
          <a:prstGeom prst="rect">
            <a:avLst/>
          </a:prstGeom>
        </p:spPr>
        <p:txBody>
          <a:bodyPr/>
          <a:lstStyle/>
          <a:p>
            <a:pPr defTabSz="239522">
              <a:defRPr sz="3280"/>
            </a:pPr>
            <a:r>
              <a:t>フローで考えてみよう！</a:t>
            </a:r>
          </a:p>
          <a:p>
            <a:pPr defTabSz="239522">
              <a:defRPr sz="3280"/>
            </a:pPr>
            <a:r>
              <a:t>同時に、必要な情報も書き出していく</a:t>
            </a:r>
          </a:p>
        </p:txBody>
      </p:sp>
      <p:sp>
        <p:nvSpPr>
          <p:cNvPr id="144" name="主人公の動きをフローチャートに書いてみる、初期化の内容、準備するものを右側に書く"/>
          <p:cNvSpPr txBox="1"/>
          <p:nvPr/>
        </p:nvSpPr>
        <p:spPr>
          <a:xfrm>
            <a:off x="458800" y="1851332"/>
            <a:ext cx="12297157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/>
          </a:lstStyle>
          <a:p>
            <a:pPr/>
            <a:r>
              <a:t>主人公の動きをフローチャートに書いてみる、初期化の内容、準備するものを右側に書く</a:t>
            </a:r>
          </a:p>
        </p:txBody>
      </p:sp>
      <p:sp>
        <p:nvSpPr>
          <p:cNvPr id="145" name="ひし形"/>
          <p:cNvSpPr/>
          <p:nvPr/>
        </p:nvSpPr>
        <p:spPr>
          <a:xfrm>
            <a:off x="665512" y="5660989"/>
            <a:ext cx="2539403" cy="12669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10800"/>
                </a:ln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F2F8E3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1200"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46" name="初期化"/>
          <p:cNvSpPr/>
          <p:nvPr/>
        </p:nvSpPr>
        <p:spPr>
          <a:xfrm>
            <a:off x="1163989" y="3458642"/>
            <a:ext cx="1542450" cy="635462"/>
          </a:xfrm>
          <a:prstGeom prst="rect">
            <a:avLst/>
          </a:prstGeom>
          <a:solidFill>
            <a:srgbClr val="F2F8E3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120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初期化</a:t>
            </a:r>
          </a:p>
        </p:txBody>
      </p:sp>
      <p:sp>
        <p:nvSpPr>
          <p:cNvPr id="147" name="スタート"/>
          <p:cNvSpPr/>
          <p:nvPr/>
        </p:nvSpPr>
        <p:spPr>
          <a:xfrm>
            <a:off x="1299752" y="2534107"/>
            <a:ext cx="1270923" cy="6354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400" y="0"/>
                </a:moveTo>
                <a:cubicBezTo>
                  <a:pt x="2418" y="0"/>
                  <a:pt x="0" y="4835"/>
                  <a:pt x="0" y="10800"/>
                </a:cubicBezTo>
                <a:cubicBezTo>
                  <a:pt x="0" y="16765"/>
                  <a:pt x="2418" y="21600"/>
                  <a:pt x="5400" y="21600"/>
                </a:cubicBezTo>
                <a:lnTo>
                  <a:pt x="16200" y="21600"/>
                </a:lnTo>
                <a:cubicBezTo>
                  <a:pt x="19182" y="21600"/>
                  <a:pt x="21600" y="16765"/>
                  <a:pt x="21600" y="10800"/>
                </a:cubicBezTo>
                <a:cubicBezTo>
                  <a:pt x="21600" y="4835"/>
                  <a:pt x="19182" y="0"/>
                  <a:pt x="16200" y="0"/>
                </a:cubicBezTo>
                <a:lnTo>
                  <a:pt x="5400" y="0"/>
                </a:lnTo>
                <a:close/>
              </a:path>
            </a:pathLst>
          </a:custGeom>
          <a:solidFill>
            <a:srgbClr val="F2F8E3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120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スタート</a:t>
            </a:r>
          </a:p>
        </p:txBody>
      </p:sp>
      <p:sp>
        <p:nvSpPr>
          <p:cNvPr id="148" name="平行四辺形"/>
          <p:cNvSpPr/>
          <p:nvPr/>
        </p:nvSpPr>
        <p:spPr>
          <a:xfrm>
            <a:off x="1170977" y="4514145"/>
            <a:ext cx="1528474" cy="7253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solidFill>
            <a:srgbClr val="F2F8E3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1200"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49" name="最初の位置を決める：…"/>
          <p:cNvSpPr txBox="1"/>
          <p:nvPr/>
        </p:nvSpPr>
        <p:spPr>
          <a:xfrm>
            <a:off x="6989301" y="3334207"/>
            <a:ext cx="2146301" cy="609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600">
                <a:latin typeface="+mn-lt"/>
                <a:ea typeface="+mn-ea"/>
                <a:cs typeface="+mn-cs"/>
                <a:sym typeface="ヒラギノ角ゴ ProN W3"/>
              </a:defRPr>
            </a:pPr>
            <a:r>
              <a:t>最初の位置を決める：</a:t>
            </a:r>
          </a:p>
          <a:p>
            <a:pPr>
              <a:defRPr sz="1600">
                <a:latin typeface="+mn-lt"/>
                <a:ea typeface="+mn-ea"/>
                <a:cs typeface="+mn-cs"/>
                <a:sym typeface="ヒラギノ角ゴ ProN W3"/>
              </a:defRPr>
            </a:pPr>
            <a:r>
              <a:t>(x, y) = (-160, -70) </a:t>
            </a:r>
          </a:p>
        </p:txBody>
      </p:sp>
      <p:sp>
        <p:nvSpPr>
          <p:cNvPr id="150" name="初期化の内容…"/>
          <p:cNvSpPr txBox="1"/>
          <p:nvPr/>
        </p:nvSpPr>
        <p:spPr>
          <a:xfrm>
            <a:off x="6269345" y="2521407"/>
            <a:ext cx="2247901" cy="2235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defRPr u="sng"/>
            </a:pPr>
            <a:r>
              <a:t>初期化の内容</a:t>
            </a:r>
          </a:p>
          <a:p>
            <a:pPr/>
            <a:r>
              <a:t>主人公の位置</a:t>
            </a:r>
          </a:p>
          <a:p>
            <a:pPr/>
          </a:p>
          <a:p>
            <a:pPr/>
          </a:p>
          <a:p>
            <a:pPr/>
            <a:r>
              <a:t>最初のステージ</a:t>
            </a:r>
          </a:p>
        </p:txBody>
      </p:sp>
      <p:sp>
        <p:nvSpPr>
          <p:cNvPr id="151" name="準備するスプライト…"/>
          <p:cNvSpPr txBox="1"/>
          <p:nvPr/>
        </p:nvSpPr>
        <p:spPr>
          <a:xfrm>
            <a:off x="9579281" y="2500334"/>
            <a:ext cx="2857501" cy="177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defRPr u="sng"/>
            </a:pPr>
            <a:r>
              <a:t>準備するスプライト</a:t>
            </a:r>
          </a:p>
          <a:p>
            <a:pPr/>
            <a:r>
              <a:t>主人公</a:t>
            </a:r>
          </a:p>
          <a:p>
            <a:pPr/>
            <a:r>
              <a:t>敵(1体）</a:t>
            </a:r>
          </a:p>
          <a:p>
            <a:pPr/>
            <a:r>
              <a:t>GameOverの表示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四角形"/>
          <p:cNvSpPr/>
          <p:nvPr/>
        </p:nvSpPr>
        <p:spPr>
          <a:xfrm>
            <a:off x="5588358" y="2454787"/>
            <a:ext cx="3609874" cy="7282119"/>
          </a:xfrm>
          <a:prstGeom prst="rect">
            <a:avLst/>
          </a:prstGeom>
          <a:solidFill>
            <a:srgbClr val="DAF7E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54" name="四角形"/>
          <p:cNvSpPr/>
          <p:nvPr/>
        </p:nvSpPr>
        <p:spPr>
          <a:xfrm>
            <a:off x="9338545" y="2454787"/>
            <a:ext cx="3609874" cy="7282119"/>
          </a:xfrm>
          <a:prstGeom prst="rect">
            <a:avLst/>
          </a:prstGeom>
          <a:solidFill>
            <a:srgbClr val="DAF7E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155" name="主人公が移動して、ステージが切り替わるシーンを考える…"/>
          <p:cNvSpPr txBox="1"/>
          <p:nvPr>
            <p:ph type="title"/>
          </p:nvPr>
        </p:nvSpPr>
        <p:spPr>
          <a:xfrm>
            <a:off x="952500" y="254000"/>
            <a:ext cx="11099800" cy="1138340"/>
          </a:xfrm>
          <a:prstGeom prst="rect">
            <a:avLst/>
          </a:prstGeom>
        </p:spPr>
        <p:txBody>
          <a:bodyPr/>
          <a:lstStyle/>
          <a:p>
            <a:pPr defTabSz="239522">
              <a:defRPr sz="3280"/>
            </a:pPr>
            <a:r>
              <a:t>主人公が移動して、ステージが切り替わるシーンを考える</a:t>
            </a:r>
          </a:p>
          <a:p>
            <a:pPr defTabSz="239522">
              <a:defRPr sz="3280"/>
            </a:pPr>
            <a:r>
              <a:t>できれば、フローチャートを書いてみる</a:t>
            </a:r>
          </a:p>
        </p:txBody>
      </p:sp>
      <p:sp>
        <p:nvSpPr>
          <p:cNvPr id="156" name="主人公の動きをフローチャートに書いてみる、初期化の内容、準備するものを右側に書く"/>
          <p:cNvSpPr txBox="1"/>
          <p:nvPr/>
        </p:nvSpPr>
        <p:spPr>
          <a:xfrm>
            <a:off x="458800" y="1851332"/>
            <a:ext cx="12297157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/>
          </a:lstStyle>
          <a:p>
            <a:pPr/>
            <a:r>
              <a:t>主人公の動きをフローチャートに書いてみる、初期化の内容、準備するものを右側に書く</a:t>
            </a:r>
          </a:p>
        </p:txBody>
      </p:sp>
      <p:sp>
        <p:nvSpPr>
          <p:cNvPr id="157" name="たたかう or 逃げる"/>
          <p:cNvSpPr/>
          <p:nvPr/>
        </p:nvSpPr>
        <p:spPr>
          <a:xfrm>
            <a:off x="975257" y="5309206"/>
            <a:ext cx="1919913" cy="9578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10800"/>
                </a:ln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F2F8E3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120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たたかう or　逃げる</a:t>
            </a:r>
          </a:p>
        </p:txBody>
      </p:sp>
      <p:sp>
        <p:nvSpPr>
          <p:cNvPr id="158" name="初期化"/>
          <p:cNvSpPr/>
          <p:nvPr/>
        </p:nvSpPr>
        <p:spPr>
          <a:xfrm>
            <a:off x="1163989" y="3458642"/>
            <a:ext cx="1542450" cy="635462"/>
          </a:xfrm>
          <a:prstGeom prst="rect">
            <a:avLst/>
          </a:prstGeom>
          <a:solidFill>
            <a:srgbClr val="F2F8E3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120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初期化</a:t>
            </a:r>
          </a:p>
        </p:txBody>
      </p:sp>
      <p:sp>
        <p:nvSpPr>
          <p:cNvPr id="159" name="スタート"/>
          <p:cNvSpPr/>
          <p:nvPr/>
        </p:nvSpPr>
        <p:spPr>
          <a:xfrm>
            <a:off x="1299752" y="2534107"/>
            <a:ext cx="1270923" cy="6354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400" y="0"/>
                </a:moveTo>
                <a:cubicBezTo>
                  <a:pt x="2418" y="0"/>
                  <a:pt x="0" y="4835"/>
                  <a:pt x="0" y="10800"/>
                </a:cubicBezTo>
                <a:cubicBezTo>
                  <a:pt x="0" y="16765"/>
                  <a:pt x="2418" y="21600"/>
                  <a:pt x="5400" y="21600"/>
                </a:cubicBezTo>
                <a:lnTo>
                  <a:pt x="16200" y="21600"/>
                </a:lnTo>
                <a:cubicBezTo>
                  <a:pt x="19182" y="21600"/>
                  <a:pt x="21600" y="16765"/>
                  <a:pt x="21600" y="10800"/>
                </a:cubicBezTo>
                <a:cubicBezTo>
                  <a:pt x="21600" y="4835"/>
                  <a:pt x="19182" y="0"/>
                  <a:pt x="16200" y="0"/>
                </a:cubicBezTo>
                <a:lnTo>
                  <a:pt x="5400" y="0"/>
                </a:lnTo>
                <a:close/>
              </a:path>
            </a:pathLst>
          </a:custGeom>
          <a:solidFill>
            <a:srgbClr val="F2F8E3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120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スタート</a:t>
            </a:r>
          </a:p>
        </p:txBody>
      </p:sp>
      <p:sp>
        <p:nvSpPr>
          <p:cNvPr id="160" name="最初の位置を決める：…"/>
          <p:cNvSpPr txBox="1"/>
          <p:nvPr/>
        </p:nvSpPr>
        <p:spPr>
          <a:xfrm>
            <a:off x="6989301" y="3334207"/>
            <a:ext cx="2146301" cy="609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600">
                <a:latin typeface="+mn-lt"/>
                <a:ea typeface="+mn-ea"/>
                <a:cs typeface="+mn-cs"/>
                <a:sym typeface="ヒラギノ角ゴ ProN W3"/>
              </a:defRPr>
            </a:pPr>
            <a:r>
              <a:t>最初の位置を決める：</a:t>
            </a:r>
          </a:p>
          <a:p>
            <a:pPr>
              <a:defRPr sz="1600">
                <a:latin typeface="+mn-lt"/>
                <a:ea typeface="+mn-ea"/>
                <a:cs typeface="+mn-cs"/>
                <a:sym typeface="ヒラギノ角ゴ ProN W3"/>
              </a:defRPr>
            </a:pPr>
            <a:r>
              <a:t>(x, y) = (-160, -70) </a:t>
            </a:r>
          </a:p>
        </p:txBody>
      </p:sp>
      <p:sp>
        <p:nvSpPr>
          <p:cNvPr id="161" name="初期化の内容…"/>
          <p:cNvSpPr txBox="1"/>
          <p:nvPr/>
        </p:nvSpPr>
        <p:spPr>
          <a:xfrm>
            <a:off x="6269345" y="2521407"/>
            <a:ext cx="2247901" cy="2235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defRPr u="sng">
                <a:latin typeface="+mn-lt"/>
                <a:ea typeface="+mn-ea"/>
                <a:cs typeface="+mn-cs"/>
                <a:sym typeface="ヒラギノ角ゴ ProN W3"/>
              </a:defRPr>
            </a:pPr>
            <a:r>
              <a:t>初期化の内容</a:t>
            </a:r>
          </a:p>
          <a:p>
            <a:pPr>
              <a:defRPr>
                <a:latin typeface="+mn-lt"/>
                <a:ea typeface="+mn-ea"/>
                <a:cs typeface="+mn-cs"/>
                <a:sym typeface="ヒラギノ角ゴ ProN W3"/>
              </a:defRPr>
            </a:pPr>
            <a:r>
              <a:t>主人公の位置</a:t>
            </a:r>
          </a:p>
          <a:p>
            <a:pPr>
              <a:defRPr>
                <a:latin typeface="+mn-lt"/>
                <a:ea typeface="+mn-ea"/>
                <a:cs typeface="+mn-cs"/>
                <a:sym typeface="ヒラギノ角ゴ ProN W3"/>
              </a:defRPr>
            </a:pPr>
          </a:p>
          <a:p>
            <a:pPr>
              <a:defRPr>
                <a:latin typeface="+mn-lt"/>
                <a:ea typeface="+mn-ea"/>
                <a:cs typeface="+mn-cs"/>
                <a:sym typeface="ヒラギノ角ゴ ProN W3"/>
              </a:defRPr>
            </a:pPr>
          </a:p>
          <a:p>
            <a:pPr>
              <a:defRPr>
                <a:latin typeface="+mn-lt"/>
                <a:ea typeface="+mn-ea"/>
                <a:cs typeface="+mn-cs"/>
                <a:sym typeface="ヒラギノ角ゴ ProN W3"/>
              </a:defRPr>
            </a:pPr>
            <a:r>
              <a:t>最初のステージ</a:t>
            </a:r>
          </a:p>
        </p:txBody>
      </p:sp>
      <p:sp>
        <p:nvSpPr>
          <p:cNvPr id="162" name="準備するもの、やること"/>
          <p:cNvSpPr txBox="1"/>
          <p:nvPr/>
        </p:nvSpPr>
        <p:spPr>
          <a:xfrm>
            <a:off x="9409931" y="2462375"/>
            <a:ext cx="3467101" cy="86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u="sng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準備するもの、やること</a:t>
            </a:r>
          </a:p>
        </p:txBody>
      </p:sp>
      <p:sp>
        <p:nvSpPr>
          <p:cNvPr id="163" name="敵が出る"/>
          <p:cNvSpPr/>
          <p:nvPr/>
        </p:nvSpPr>
        <p:spPr>
          <a:xfrm>
            <a:off x="1163989" y="4383178"/>
            <a:ext cx="1542450" cy="635462"/>
          </a:xfrm>
          <a:prstGeom prst="rect">
            <a:avLst/>
          </a:prstGeom>
          <a:solidFill>
            <a:srgbClr val="F2F8E3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120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敵が出る</a:t>
            </a:r>
          </a:p>
        </p:txBody>
      </p:sp>
      <p:sp>
        <p:nvSpPr>
          <p:cNvPr id="164" name="逃げる"/>
          <p:cNvSpPr txBox="1"/>
          <p:nvPr/>
        </p:nvSpPr>
        <p:spPr>
          <a:xfrm>
            <a:off x="1314859" y="6219549"/>
            <a:ext cx="647701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逃げる</a:t>
            </a:r>
          </a:p>
        </p:txBody>
      </p:sp>
      <p:sp>
        <p:nvSpPr>
          <p:cNvPr id="165" name="戦う"/>
          <p:cNvSpPr txBox="1"/>
          <p:nvPr/>
        </p:nvSpPr>
        <p:spPr>
          <a:xfrm>
            <a:off x="2855630" y="5507530"/>
            <a:ext cx="469901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戦う</a:t>
            </a:r>
          </a:p>
        </p:txBody>
      </p:sp>
      <p:sp>
        <p:nvSpPr>
          <p:cNvPr id="166" name="敵と戦う…"/>
          <p:cNvSpPr/>
          <p:nvPr/>
        </p:nvSpPr>
        <p:spPr>
          <a:xfrm>
            <a:off x="2919021" y="6188217"/>
            <a:ext cx="1542450" cy="635462"/>
          </a:xfrm>
          <a:prstGeom prst="rect">
            <a:avLst/>
          </a:prstGeom>
          <a:solidFill>
            <a:srgbClr val="F2F8E3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1200">
                <a:latin typeface="+mn-lt"/>
                <a:ea typeface="+mn-ea"/>
                <a:cs typeface="+mn-cs"/>
                <a:sym typeface="ヒラギノ角ゴ ProN W3"/>
              </a:defRPr>
            </a:pPr>
            <a:r>
              <a:t>敵と戦う</a:t>
            </a:r>
          </a:p>
          <a:p>
            <a:pPr>
              <a:defRPr sz="1200">
                <a:latin typeface="+mn-lt"/>
                <a:ea typeface="+mn-ea"/>
                <a:cs typeface="+mn-cs"/>
                <a:sym typeface="ヒラギノ角ゴ ProN W3"/>
              </a:defRPr>
            </a:pPr>
            <a:r>
              <a:t>(今回は何もしない)</a:t>
            </a:r>
          </a:p>
        </p:txBody>
      </p:sp>
      <p:sp>
        <p:nvSpPr>
          <p:cNvPr id="167" name="次のステージに進む"/>
          <p:cNvSpPr/>
          <p:nvPr/>
        </p:nvSpPr>
        <p:spPr>
          <a:xfrm>
            <a:off x="1163989" y="7363991"/>
            <a:ext cx="1542450" cy="635462"/>
          </a:xfrm>
          <a:prstGeom prst="rect">
            <a:avLst/>
          </a:prstGeom>
          <a:solidFill>
            <a:srgbClr val="F2F8E3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120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次のステージに進む</a:t>
            </a:r>
          </a:p>
        </p:txBody>
      </p:sp>
      <p:sp>
        <p:nvSpPr>
          <p:cNvPr id="168" name="線"/>
          <p:cNvSpPr/>
          <p:nvPr/>
        </p:nvSpPr>
        <p:spPr>
          <a:xfrm>
            <a:off x="1921387" y="3173287"/>
            <a:ext cx="1" cy="28163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69" name="線"/>
          <p:cNvSpPr/>
          <p:nvPr/>
        </p:nvSpPr>
        <p:spPr>
          <a:xfrm>
            <a:off x="1935213" y="4097823"/>
            <a:ext cx="1" cy="281636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70" name="線"/>
          <p:cNvSpPr/>
          <p:nvPr/>
        </p:nvSpPr>
        <p:spPr>
          <a:xfrm>
            <a:off x="1935213" y="5020281"/>
            <a:ext cx="1" cy="281636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71" name="線"/>
          <p:cNvSpPr/>
          <p:nvPr/>
        </p:nvSpPr>
        <p:spPr>
          <a:xfrm flipH="1">
            <a:off x="1935213" y="6218432"/>
            <a:ext cx="1" cy="113834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72" name="線"/>
          <p:cNvSpPr/>
          <p:nvPr/>
        </p:nvSpPr>
        <p:spPr>
          <a:xfrm>
            <a:off x="3690246" y="5790079"/>
            <a:ext cx="1" cy="40640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73" name="線"/>
          <p:cNvSpPr/>
          <p:nvPr/>
        </p:nvSpPr>
        <p:spPr>
          <a:xfrm>
            <a:off x="2878393" y="5796099"/>
            <a:ext cx="825138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74" name="線"/>
          <p:cNvSpPr/>
          <p:nvPr/>
        </p:nvSpPr>
        <p:spPr>
          <a:xfrm>
            <a:off x="3687133" y="6787601"/>
            <a:ext cx="1" cy="78591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75" name="線"/>
          <p:cNvSpPr/>
          <p:nvPr/>
        </p:nvSpPr>
        <p:spPr>
          <a:xfrm flipH="1">
            <a:off x="2729143" y="7530426"/>
            <a:ext cx="931043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76" name="線"/>
          <p:cNvSpPr/>
          <p:nvPr/>
        </p:nvSpPr>
        <p:spPr>
          <a:xfrm>
            <a:off x="1921387" y="8009477"/>
            <a:ext cx="1" cy="78591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77" name="線"/>
          <p:cNvSpPr/>
          <p:nvPr/>
        </p:nvSpPr>
        <p:spPr>
          <a:xfrm>
            <a:off x="584530" y="8767899"/>
            <a:ext cx="1296323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78" name="線"/>
          <p:cNvSpPr/>
          <p:nvPr/>
        </p:nvSpPr>
        <p:spPr>
          <a:xfrm flipH="1">
            <a:off x="580103" y="4779811"/>
            <a:ext cx="1" cy="401558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79" name="線"/>
          <p:cNvSpPr/>
          <p:nvPr/>
        </p:nvSpPr>
        <p:spPr>
          <a:xfrm>
            <a:off x="543514" y="4804511"/>
            <a:ext cx="64770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80" name="敵が出る"/>
          <p:cNvSpPr txBox="1"/>
          <p:nvPr/>
        </p:nvSpPr>
        <p:spPr>
          <a:xfrm>
            <a:off x="10341281" y="4685802"/>
            <a:ext cx="1333501" cy="4140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/>
            </a:lvl1pPr>
          </a:lstStyle>
          <a:p>
            <a:pPr/>
            <a:r>
              <a:t>敵が出る</a:t>
            </a:r>
          </a:p>
        </p:txBody>
      </p:sp>
      <p:sp>
        <p:nvSpPr>
          <p:cNvPr id="181" name="敵のキャラクタ…"/>
          <p:cNvSpPr txBox="1"/>
          <p:nvPr/>
        </p:nvSpPr>
        <p:spPr>
          <a:xfrm>
            <a:off x="9586902" y="5123662"/>
            <a:ext cx="2842261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latin typeface="+mn-lt"/>
                <a:ea typeface="+mn-ea"/>
                <a:cs typeface="+mn-cs"/>
                <a:sym typeface="ヒラギノ角ゴ ProN W3"/>
              </a:defRPr>
            </a:pPr>
            <a:r>
              <a:t>敵のキャラクタ</a:t>
            </a:r>
          </a:p>
          <a:p>
            <a:pPr>
              <a:defRPr>
                <a:latin typeface="+mn-lt"/>
                <a:ea typeface="+mn-ea"/>
                <a:cs typeface="+mn-cs"/>
                <a:sym typeface="ヒラギノ角ゴ ProN W3"/>
              </a:defRPr>
            </a:pPr>
            <a:r>
              <a:t>登場するだけ、動く</a:t>
            </a:r>
          </a:p>
        </p:txBody>
      </p:sp>
      <p:sp>
        <p:nvSpPr>
          <p:cNvPr id="182" name="たたかう or 逃げる"/>
          <p:cNvSpPr txBox="1"/>
          <p:nvPr/>
        </p:nvSpPr>
        <p:spPr>
          <a:xfrm>
            <a:off x="9605494" y="6580592"/>
            <a:ext cx="2805076" cy="4140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/>
            </a:lvl1pPr>
          </a:lstStyle>
          <a:p>
            <a:pPr/>
            <a:r>
              <a:t>たたかう or 逃げる</a:t>
            </a:r>
          </a:p>
        </p:txBody>
      </p:sp>
      <p:sp>
        <p:nvSpPr>
          <p:cNvPr id="183" name="たたかうのボタン…"/>
          <p:cNvSpPr txBox="1"/>
          <p:nvPr/>
        </p:nvSpPr>
        <p:spPr>
          <a:xfrm>
            <a:off x="9731681" y="7098626"/>
            <a:ext cx="2552701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latin typeface="+mn-lt"/>
                <a:ea typeface="+mn-ea"/>
                <a:cs typeface="+mn-cs"/>
                <a:sym typeface="ヒラギノ角ゴ ProN W3"/>
              </a:defRPr>
            </a:pPr>
            <a:r>
              <a:t>たたかうのボタン</a:t>
            </a:r>
          </a:p>
          <a:p>
            <a:pPr>
              <a:defRPr>
                <a:latin typeface="+mn-lt"/>
                <a:ea typeface="+mn-ea"/>
                <a:cs typeface="+mn-cs"/>
                <a:sym typeface="ヒラギノ角ゴ ProN W3"/>
              </a:defRPr>
            </a:pPr>
            <a:r>
              <a:t>逃げるのボタン</a:t>
            </a:r>
          </a:p>
        </p:txBody>
      </p:sp>
      <p:sp>
        <p:nvSpPr>
          <p:cNvPr id="184" name="マウスでクリック"/>
          <p:cNvSpPr txBox="1"/>
          <p:nvPr/>
        </p:nvSpPr>
        <p:spPr>
          <a:xfrm>
            <a:off x="1166863" y="5263407"/>
            <a:ext cx="1536701" cy="279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マウスでクリック</a:t>
            </a:r>
          </a:p>
        </p:txBody>
      </p:sp>
      <p:sp>
        <p:nvSpPr>
          <p:cNvPr id="185" name="次のステージに進む"/>
          <p:cNvSpPr txBox="1"/>
          <p:nvPr/>
        </p:nvSpPr>
        <p:spPr>
          <a:xfrm>
            <a:off x="9579281" y="8195425"/>
            <a:ext cx="2857501" cy="4140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/>
            </a:lvl1pPr>
          </a:lstStyle>
          <a:p>
            <a:pPr/>
            <a:r>
              <a:t>次のステージに進む</a:t>
            </a:r>
          </a:p>
        </p:txBody>
      </p:sp>
      <p:sp>
        <p:nvSpPr>
          <p:cNvPr id="186" name="主人公が右端まで移動…"/>
          <p:cNvSpPr txBox="1"/>
          <p:nvPr/>
        </p:nvSpPr>
        <p:spPr>
          <a:xfrm>
            <a:off x="9562331" y="8539299"/>
            <a:ext cx="3162301" cy="1320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latin typeface="+mn-lt"/>
                <a:ea typeface="+mn-ea"/>
                <a:cs typeface="+mn-cs"/>
                <a:sym typeface="ヒラギノ角ゴ ProN W3"/>
              </a:defRPr>
            </a:pPr>
            <a:r>
              <a:t>主人公が右端まで移動</a:t>
            </a:r>
          </a:p>
          <a:p>
            <a:pPr>
              <a:defRPr>
                <a:latin typeface="+mn-lt"/>
                <a:ea typeface="+mn-ea"/>
                <a:cs typeface="+mn-cs"/>
                <a:sym typeface="ヒラギノ角ゴ ProN W3"/>
              </a:defRPr>
            </a:pPr>
            <a:r>
              <a:t>ステージを切り替えて</a:t>
            </a:r>
          </a:p>
          <a:p>
            <a:pPr>
              <a:defRPr>
                <a:latin typeface="+mn-lt"/>
                <a:ea typeface="+mn-ea"/>
                <a:cs typeface="+mn-cs"/>
                <a:sym typeface="ヒラギノ角ゴ ProN W3"/>
              </a:defRPr>
            </a:pPr>
            <a:r>
              <a:t>左端に登場</a:t>
            </a:r>
          </a:p>
        </p:txBody>
      </p:sp>
      <p:sp>
        <p:nvSpPr>
          <p:cNvPr id="187" name="主人公のキャラ…"/>
          <p:cNvSpPr txBox="1"/>
          <p:nvPr/>
        </p:nvSpPr>
        <p:spPr>
          <a:xfrm>
            <a:off x="9884081" y="3666733"/>
            <a:ext cx="2247901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latin typeface="+mn-lt"/>
                <a:ea typeface="+mn-ea"/>
                <a:cs typeface="+mn-cs"/>
                <a:sym typeface="ヒラギノ角ゴ ProN W3"/>
              </a:defRPr>
            </a:pPr>
            <a:r>
              <a:t>主人公のキャラ</a:t>
            </a:r>
          </a:p>
          <a:p>
            <a:pPr>
              <a:defRPr>
                <a:latin typeface="+mn-lt"/>
                <a:ea typeface="+mn-ea"/>
                <a:cs typeface="+mn-cs"/>
                <a:sym typeface="ヒラギノ角ゴ ProN W3"/>
              </a:defRPr>
            </a:pPr>
            <a:r>
              <a:t>ステージ　4つ</a:t>
            </a:r>
          </a:p>
        </p:txBody>
      </p:sp>
      <p:sp>
        <p:nvSpPr>
          <p:cNvPr id="188" name="初期化"/>
          <p:cNvSpPr txBox="1"/>
          <p:nvPr/>
        </p:nvSpPr>
        <p:spPr>
          <a:xfrm>
            <a:off x="10493681" y="3012760"/>
            <a:ext cx="1028701" cy="4140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/>
            </a:lvl1pPr>
          </a:lstStyle>
          <a:p>
            <a:pPr/>
            <a:r>
              <a:t>初期化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背景とキャラクタを配置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72516">
              <a:defRPr sz="7840"/>
            </a:lvl1pPr>
          </a:lstStyle>
          <a:p>
            <a:pPr/>
            <a:r>
              <a:t>背景とキャラクタを配置</a:t>
            </a:r>
          </a:p>
        </p:txBody>
      </p:sp>
      <p:pic>
        <p:nvPicPr>
          <p:cNvPr id="191" name="スクリーンショット 2022-09-14 15.14.08.png" descr="スクリーンショット 2022-09-14 15.14.0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9535" y="2812108"/>
            <a:ext cx="5573816" cy="3429001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1) 主人公と敵(ドラゴン)を配置"/>
          <p:cNvSpPr txBox="1"/>
          <p:nvPr/>
        </p:nvSpPr>
        <p:spPr>
          <a:xfrm>
            <a:off x="207568" y="2300748"/>
            <a:ext cx="4461664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1) 主人公と敵(ドラゴン)を配置</a:t>
            </a:r>
          </a:p>
        </p:txBody>
      </p:sp>
      <p:pic>
        <p:nvPicPr>
          <p:cNvPr id="193" name="スクリーンショット 2022-09-14 15.16.21.png" descr="スクリーンショット 2022-09-14 15.16.2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14804" y="2812108"/>
            <a:ext cx="5573816" cy="3429001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2) 背景を6種類、読み込む"/>
          <p:cNvSpPr txBox="1"/>
          <p:nvPr/>
        </p:nvSpPr>
        <p:spPr>
          <a:xfrm>
            <a:off x="7025912" y="2300748"/>
            <a:ext cx="3821583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2) 背景を6種類、読み込む</a:t>
            </a:r>
          </a:p>
        </p:txBody>
      </p:sp>
      <p:sp>
        <p:nvSpPr>
          <p:cNvPr id="195" name="自分の好きなキャラクタを選ぶと良い。…"/>
          <p:cNvSpPr txBox="1"/>
          <p:nvPr/>
        </p:nvSpPr>
        <p:spPr>
          <a:xfrm>
            <a:off x="621275" y="6538451"/>
            <a:ext cx="5600701" cy="223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自分の好きなキャラクタを選ぶと良い。</a:t>
            </a:r>
          </a:p>
          <a:p>
            <a:pPr>
              <a:defRPr>
                <a:latin typeface="+mn-lt"/>
                <a:ea typeface="+mn-ea"/>
                <a:cs typeface="+mn-cs"/>
                <a:sym typeface="ヒラギノ角ゴ ProN W3"/>
              </a:defRPr>
            </a:pPr>
            <a:r>
              <a:t>ここで主人公にJaimeを選んだ理由は、</a:t>
            </a:r>
          </a:p>
          <a:p>
            <a:pPr>
              <a:defRPr>
                <a:latin typeface="+mn-lt"/>
                <a:ea typeface="+mn-ea"/>
                <a:cs typeface="+mn-cs"/>
                <a:sym typeface="ヒラギノ角ゴ ProN W3"/>
              </a:defRPr>
            </a:pPr>
            <a:r>
              <a:t>コスチュームに歩くパターンがあるから</a:t>
            </a:r>
          </a:p>
          <a:p>
            <a:pPr>
              <a:defRPr>
                <a:latin typeface="+mn-lt"/>
                <a:ea typeface="+mn-ea"/>
                <a:cs typeface="+mn-cs"/>
                <a:sym typeface="ヒラギノ角ゴ ProN W3"/>
              </a:defRPr>
            </a:pPr>
          </a:p>
          <a:p>
            <a:pPr>
              <a:defRPr>
                <a:latin typeface="+mn-lt"/>
                <a:ea typeface="+mn-ea"/>
                <a:cs typeface="+mn-cs"/>
                <a:sym typeface="ヒラギノ角ゴ ProN W3"/>
              </a:defRPr>
            </a:pPr>
            <a:r>
              <a:t>ドラゴンは、なんとなく敵らしいから</a:t>
            </a:r>
          </a:p>
        </p:txBody>
      </p:sp>
      <p:sp>
        <p:nvSpPr>
          <p:cNvPr id="196" name="自分の好きな背景を選ぶ…"/>
          <p:cNvSpPr txBox="1"/>
          <p:nvPr/>
        </p:nvSpPr>
        <p:spPr>
          <a:xfrm>
            <a:off x="7061254" y="6517968"/>
            <a:ext cx="5480914" cy="177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自分の好きな背景を選ぶ</a:t>
            </a:r>
          </a:p>
          <a:p>
            <a:pPr>
              <a:defRPr>
                <a:latin typeface="+mn-lt"/>
                <a:ea typeface="+mn-ea"/>
                <a:cs typeface="+mn-cs"/>
                <a:sym typeface="ヒラギノ角ゴ ProN W3"/>
              </a:defRPr>
            </a:pPr>
            <a:r>
              <a:t>何枚選んでも良い。</a:t>
            </a:r>
          </a:p>
          <a:p>
            <a:pPr>
              <a:defRPr>
                <a:latin typeface="+mn-lt"/>
                <a:ea typeface="+mn-ea"/>
                <a:cs typeface="+mn-cs"/>
                <a:sym typeface="ヒラギノ角ゴ ProN W3"/>
              </a:defRPr>
            </a:pPr>
            <a:r>
              <a:t>ここで、背景が6種類になったのは偶然</a:t>
            </a:r>
          </a:p>
          <a:p>
            <a:pPr>
              <a:defRPr>
                <a:latin typeface="+mn-lt"/>
                <a:ea typeface="+mn-ea"/>
                <a:cs typeface="+mn-cs"/>
                <a:sym typeface="ヒラギノ角ゴ ProN W3"/>
              </a:defRPr>
            </a:pPr>
            <a:r>
              <a:t>（４種でも１０種でも良い）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主人公の動きをプログラムする"/>
          <p:cNvSpPr txBox="1"/>
          <p:nvPr>
            <p:ph type="title"/>
          </p:nvPr>
        </p:nvSpPr>
        <p:spPr>
          <a:xfrm>
            <a:off x="952500" y="254000"/>
            <a:ext cx="11099800" cy="949018"/>
          </a:xfrm>
          <a:prstGeom prst="rect">
            <a:avLst/>
          </a:prstGeom>
        </p:spPr>
        <p:txBody>
          <a:bodyPr/>
          <a:lstStyle>
            <a:lvl1pPr defTabSz="449833">
              <a:defRPr sz="6160"/>
            </a:lvl1pPr>
          </a:lstStyle>
          <a:p>
            <a:pPr/>
            <a:r>
              <a:t>主人公の動きをプログラムする</a:t>
            </a:r>
          </a:p>
        </p:txBody>
      </p:sp>
      <p:sp>
        <p:nvSpPr>
          <p:cNvPr id="199" name="初期化：…"/>
          <p:cNvSpPr txBox="1"/>
          <p:nvPr/>
        </p:nvSpPr>
        <p:spPr>
          <a:xfrm>
            <a:off x="298341" y="1287206"/>
            <a:ext cx="5595520" cy="177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+mn-lt"/>
                <a:ea typeface="+mn-ea"/>
                <a:cs typeface="+mn-cs"/>
                <a:sym typeface="ヒラギノ角ゴ ProN W3"/>
              </a:defRPr>
            </a:pPr>
            <a:r>
              <a:t>初期化：</a:t>
            </a:r>
          </a:p>
          <a:p>
            <a:pPr algn="l">
              <a:defRPr>
                <a:latin typeface="+mn-lt"/>
                <a:ea typeface="+mn-ea"/>
                <a:cs typeface="+mn-cs"/>
                <a:sym typeface="ヒラギノ角ゴ ProN W3"/>
              </a:defRPr>
            </a:pPr>
            <a:r>
              <a:t>立ち位置を(x, y) = (-160, -70)にする。</a:t>
            </a:r>
          </a:p>
          <a:p>
            <a:pPr algn="l">
              <a:defRPr>
                <a:latin typeface="+mn-lt"/>
                <a:ea typeface="+mn-ea"/>
                <a:cs typeface="+mn-cs"/>
                <a:sym typeface="ヒラギノ角ゴ ProN W3"/>
              </a:defRPr>
            </a:pPr>
            <a:r>
              <a:t>コスチュームを「Jaime-a」にする</a:t>
            </a:r>
          </a:p>
        </p:txBody>
      </p:sp>
      <p:sp>
        <p:nvSpPr>
          <p:cNvPr id="200" name="動き：…"/>
          <p:cNvSpPr txBox="1"/>
          <p:nvPr/>
        </p:nvSpPr>
        <p:spPr>
          <a:xfrm>
            <a:off x="6281016" y="1322029"/>
            <a:ext cx="6422368" cy="1498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2000">
                <a:latin typeface="+mn-lt"/>
                <a:ea typeface="+mn-ea"/>
                <a:cs typeface="+mn-cs"/>
                <a:sym typeface="ヒラギノ角ゴ ProN W3"/>
              </a:defRPr>
            </a:pPr>
            <a:r>
              <a:t>動き：</a:t>
            </a:r>
          </a:p>
          <a:p>
            <a:pPr algn="l">
              <a:defRPr sz="2000">
                <a:latin typeface="+mn-lt"/>
                <a:ea typeface="+mn-ea"/>
                <a:cs typeface="+mn-cs"/>
                <a:sym typeface="ヒラギノ角ゴ ProN W3"/>
              </a:defRPr>
            </a:pPr>
            <a:r>
              <a:t>「たたかうor逃げる」の選択をして、敵が消えたら、一番右端まで移動して、左端から出てくるようにする。左端から出てくるときに、背景が変わるようにする。</a:t>
            </a:r>
          </a:p>
        </p:txBody>
      </p:sp>
      <p:pic>
        <p:nvPicPr>
          <p:cNvPr id="201" name="スクリーンショット 2022-09-14 15.26.50.png" descr="スクリーンショット 2022-09-14 15.26.5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2730" y="2793468"/>
            <a:ext cx="5573816" cy="3429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スクリーンショット 2022-09-14 15.28.18.png" descr="スクリーンショット 2022-09-14 15.28.1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409" y="6338324"/>
            <a:ext cx="2959101" cy="1638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スクリーンショット 2022-09-14 15.32.29.png" descr="スクリーンショット 2022-09-14 15.32.29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800184" y="2935870"/>
            <a:ext cx="5573815" cy="3429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スクリーンショット 2022-09-14 15.32.38.png" descr="スクリーンショット 2022-09-14 15.32.38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396009" y="5804309"/>
            <a:ext cx="3441701" cy="3073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スクリーンショット 2022-09-14 15.32.42.png" descr="スクリーンショット 2022-09-14 15.32.42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519589" y="6337709"/>
            <a:ext cx="3263901" cy="2006601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矢印"/>
          <p:cNvSpPr/>
          <p:nvPr/>
        </p:nvSpPr>
        <p:spPr>
          <a:xfrm>
            <a:off x="2904612" y="6942393"/>
            <a:ext cx="684265" cy="1292226"/>
          </a:xfrm>
          <a:prstGeom prst="rightArrow">
            <a:avLst>
              <a:gd name="adj1" fmla="val 31715"/>
              <a:gd name="adj2" fmla="val 53420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ヒラギノ角ゴ ProN W3"/>
              </a:defRPr>
            </a:pPr>
          </a:p>
        </p:txBody>
      </p:sp>
      <p:sp>
        <p:nvSpPr>
          <p:cNvPr id="207" name="Jaimeの位置と…"/>
          <p:cNvSpPr txBox="1"/>
          <p:nvPr/>
        </p:nvSpPr>
        <p:spPr>
          <a:xfrm>
            <a:off x="308446" y="7995111"/>
            <a:ext cx="2136141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600">
                <a:latin typeface="+mn-lt"/>
                <a:ea typeface="+mn-ea"/>
                <a:cs typeface="+mn-cs"/>
                <a:sym typeface="ヒラギノ角ゴ ProN W3"/>
              </a:defRPr>
            </a:pPr>
            <a:r>
              <a:t>Jaimeの位置と</a:t>
            </a:r>
          </a:p>
          <a:p>
            <a:pPr>
              <a:defRPr sz="1600">
                <a:latin typeface="+mn-lt"/>
                <a:ea typeface="+mn-ea"/>
                <a:cs typeface="+mn-cs"/>
                <a:sym typeface="ヒラギノ角ゴ ProN W3"/>
              </a:defRPr>
            </a:pPr>
            <a:r>
              <a:t>コスチュームの初期化</a:t>
            </a:r>
          </a:p>
        </p:txBody>
      </p:sp>
      <p:sp>
        <p:nvSpPr>
          <p:cNvPr id="208" name="最初の背景も確定させる"/>
          <p:cNvSpPr txBox="1"/>
          <p:nvPr/>
        </p:nvSpPr>
        <p:spPr>
          <a:xfrm>
            <a:off x="3979837" y="8261401"/>
            <a:ext cx="2343405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最初の背景も確定させる</a:t>
            </a:r>
          </a:p>
        </p:txBody>
      </p:sp>
      <p:sp>
        <p:nvSpPr>
          <p:cNvPr id="209" name="Jaimeの動き。一番右端まで行って、左端に移動するときに、…"/>
          <p:cNvSpPr txBox="1"/>
          <p:nvPr/>
        </p:nvSpPr>
        <p:spPr>
          <a:xfrm>
            <a:off x="7037967" y="9119623"/>
            <a:ext cx="5757165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1600">
                <a:latin typeface="+mn-lt"/>
                <a:ea typeface="+mn-ea"/>
                <a:cs typeface="+mn-cs"/>
                <a:sym typeface="ヒラギノ角ゴ ProN W3"/>
              </a:defRPr>
            </a:pPr>
            <a:r>
              <a:t>Jaimeの動き。一番右端まで行って、左端に移動するときに、</a:t>
            </a:r>
          </a:p>
          <a:p>
            <a:pPr algn="l">
              <a:defRPr sz="1600">
                <a:latin typeface="+mn-lt"/>
                <a:ea typeface="+mn-ea"/>
                <a:cs typeface="+mn-cs"/>
                <a:sym typeface="ヒラギノ角ゴ ProN W3"/>
              </a:defRPr>
            </a:pPr>
            <a:r>
              <a:t>背景が切り替わるようにした。移動方向はx方向(水平)のみ。</a:t>
            </a:r>
          </a:p>
        </p:txBody>
      </p:sp>
      <p:sp>
        <p:nvSpPr>
          <p:cNvPr id="210" name="右端まで移動。400歩歩く"/>
          <p:cNvSpPr txBox="1"/>
          <p:nvPr/>
        </p:nvSpPr>
        <p:spPr>
          <a:xfrm>
            <a:off x="9039651" y="6358828"/>
            <a:ext cx="2547621" cy="304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60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右端まで移動。400歩歩く</a:t>
            </a:r>
          </a:p>
        </p:txBody>
      </p:sp>
      <p:sp>
        <p:nvSpPr>
          <p:cNvPr id="211" name="左端にジャンプ"/>
          <p:cNvSpPr txBox="1"/>
          <p:nvPr/>
        </p:nvSpPr>
        <p:spPr>
          <a:xfrm>
            <a:off x="10215425" y="7005073"/>
            <a:ext cx="1522477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60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左端にジャンプ</a:t>
            </a:r>
          </a:p>
        </p:txBody>
      </p:sp>
      <p:sp>
        <p:nvSpPr>
          <p:cNvPr id="212" name="背景の切り替え"/>
          <p:cNvSpPr txBox="1"/>
          <p:nvPr/>
        </p:nvSpPr>
        <p:spPr>
          <a:xfrm>
            <a:off x="10512851" y="7436105"/>
            <a:ext cx="1536701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60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背景の切り替え</a:t>
            </a:r>
          </a:p>
        </p:txBody>
      </p:sp>
      <p:sp>
        <p:nvSpPr>
          <p:cNvPr id="213" name="Jaimeの初期位置まで移動"/>
          <p:cNvSpPr txBox="1"/>
          <p:nvPr/>
        </p:nvSpPr>
        <p:spPr>
          <a:xfrm>
            <a:off x="9158458" y="8097723"/>
            <a:ext cx="2520189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60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Jaimeの初期位置まで移動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ヒラギノ角ゴ ProN W3"/>
        <a:ea typeface="ヒラギノ角ゴ ProN W3"/>
        <a:cs typeface="ヒラギノ角ゴ ProN W3"/>
      </a:majorFont>
      <a:minorFont>
        <a:latin typeface="ヒラギノ角ゴ ProN W3"/>
        <a:ea typeface="ヒラギノ角ゴ ProN W3"/>
        <a:cs typeface="ヒラギノ角ゴ ProN W3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ヒラギノ角ゴ ProN W3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ヒラギノ角ゴ ProN W6"/>
            <a:ea typeface="ヒラギノ角ゴ ProN W6"/>
            <a:cs typeface="ヒラギノ角ゴ ProN W6"/>
            <a:sym typeface="ヒラギノ角ゴ ProN W6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ヒラギノ角ゴ ProN W3"/>
        <a:ea typeface="ヒラギノ角ゴ ProN W3"/>
        <a:cs typeface="ヒラギノ角ゴ ProN W3"/>
      </a:majorFont>
      <a:minorFont>
        <a:latin typeface="ヒラギノ角ゴ ProN W3"/>
        <a:ea typeface="ヒラギノ角ゴ ProN W3"/>
        <a:cs typeface="ヒラギノ角ゴ ProN W3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ヒラギノ角ゴ ProN W3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ヒラギノ角ゴ ProN W6"/>
            <a:ea typeface="ヒラギノ角ゴ ProN W6"/>
            <a:cs typeface="ヒラギノ角ゴ ProN W6"/>
            <a:sym typeface="ヒラギノ角ゴ ProN W6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