
<file path=[Content_Types].xml><?xml version="1.0" encoding="utf-8"?>
<Types xmlns="http://schemas.openxmlformats.org/package/2006/content-types">
  <Default Extension="gif" ContentType="image/gif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63"/>
  </p:normalViewPr>
  <p:slideViewPr>
    <p:cSldViewPr snapToGrid="0" snapToObjects="1">
      <p:cViewPr varScale="1">
        <p:scale>
          <a:sx n="79" d="100"/>
          <a:sy n="79" d="100"/>
        </p:scale>
        <p:origin x="14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1pPr>
    <a:lvl2pPr indent="228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2pPr>
    <a:lvl3pPr indent="457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3pPr>
    <a:lvl4pPr indent="685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4pPr>
    <a:lvl5pPr indent="9144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と日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作者と日付</a:t>
            </a:r>
          </a:p>
        </p:txBody>
      </p:sp>
      <p:sp>
        <p:nvSpPr>
          <p:cNvPr id="12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プレゼンテーションのタイトル</a:t>
            </a:r>
          </a:p>
        </p:txBody>
      </p:sp>
      <p:sp>
        <p:nvSpPr>
          <p:cNvPr id="13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プレゼンテーションのサブタイトル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6779" y="9234627"/>
            <a:ext cx="331242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5pPr>
          </a:lstStyle>
          <a:p>
            <a:r>
              <a:t>ステートメント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92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ファクト情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ファクト情報</a:t>
            </a:r>
          </a:p>
        </p:txBody>
      </p:sp>
      <p:sp>
        <p:nvSpPr>
          <p:cNvPr id="107" name="本文レベル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92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/>
            </a:lvl1pPr>
            <a:lvl2pPr marL="457200" indent="114300">
              <a:spcBef>
                <a:spcPts val="0"/>
              </a:spcBef>
              <a:buSzTx/>
              <a:buNone/>
              <a:defRPr sz="6000" spc="-119"/>
            </a:lvl2pPr>
            <a:lvl3pPr marL="457200" indent="571500">
              <a:spcBef>
                <a:spcPts val="0"/>
              </a:spcBef>
              <a:buSzTx/>
              <a:buNone/>
              <a:defRPr sz="6000" spc="-119"/>
            </a:lvl3pPr>
            <a:lvl4pPr marL="457200" indent="1028700">
              <a:spcBef>
                <a:spcPts val="0"/>
              </a:spcBef>
              <a:buSzTx/>
              <a:buNone/>
              <a:defRPr sz="6000" spc="-119"/>
            </a:lvl4pPr>
            <a:lvl5pPr marL="457200" indent="1485900">
              <a:spcBef>
                <a:spcPts val="0"/>
              </a:spcBef>
              <a:buSzTx/>
              <a:buNone/>
              <a:defRPr sz="6000" spc="-119"/>
            </a:lvl5pPr>
          </a:lstStyle>
          <a:p>
            <a:r>
              <a:t>“重要な引用”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属性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属性</a:t>
            </a:r>
          </a:p>
        </p:txBody>
      </p:sp>
      <p:sp>
        <p:nvSpPr>
          <p:cNvPr id="11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92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イメージ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イメージ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イメージ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92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6779" y="9234627"/>
            <a:ext cx="331242" cy="2730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92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イメージ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プレゼンテーションのタイトル</a:t>
            </a:r>
          </a:p>
        </p:txBody>
      </p:sp>
      <p:sp>
        <p:nvSpPr>
          <p:cNvPr id="23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プレゼンテーションのサブタイトル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作者と日付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作者と日付</a:t>
            </a:r>
          </a:p>
        </p:txBody>
      </p:sp>
      <p:sp>
        <p:nvSpPr>
          <p:cNvPr id="2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24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スライドのサブタイトル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スライドのタイトル</a:t>
            </a:r>
          </a:p>
        </p:txBody>
      </p:sp>
      <p:sp>
        <p:nvSpPr>
          <p:cNvPr id="3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92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44" name="スライドのタイトル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4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92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62" name="スライドのサブタイトル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3609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63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92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セクション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spc="-164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r>
              <a:t>セクションタイトル</a:t>
            </a:r>
          </a:p>
        </p:txBody>
      </p:sp>
      <p:sp>
        <p:nvSpPr>
          <p:cNvPr id="72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92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スライドのタイトル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80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8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471661" y="157976"/>
            <a:ext cx="331242" cy="2730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題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議題のタイトル</a:t>
            </a:r>
          </a:p>
        </p:txBody>
      </p:sp>
      <p:sp>
        <p:nvSpPr>
          <p:cNvPr id="89" name="議題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議題のサブタイトル</a:t>
            </a:r>
          </a:p>
        </p:txBody>
      </p:sp>
      <p:sp>
        <p:nvSpPr>
          <p:cNvPr id="90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議題のトピック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92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本文レベル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スライドのタイトル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425967" y="232848"/>
            <a:ext cx="331242" cy="27305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東北大学大学院工学研究科 特任教授 中瀬博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東北大学大学院工学研究科　特任教授　中瀬博之</a:t>
            </a:r>
          </a:p>
        </p:txBody>
      </p:sp>
      <p:sp>
        <p:nvSpPr>
          <p:cNvPr id="152" name="Scratchでプログラミング"/>
          <p:cNvSpPr txBox="1">
            <a:spLocks noGrp="1"/>
          </p:cNvSpPr>
          <p:nvPr>
            <p:ph type="ctrTitle"/>
          </p:nvPr>
        </p:nvSpPr>
        <p:spPr>
          <a:xfrm>
            <a:off x="698500" y="1854200"/>
            <a:ext cx="11609057" cy="2570163"/>
          </a:xfrm>
          <a:prstGeom prst="rect">
            <a:avLst/>
          </a:prstGeom>
        </p:spPr>
        <p:txBody>
          <a:bodyPr/>
          <a:lstStyle>
            <a:lvl1pPr>
              <a:defRPr sz="7300" spc="-145"/>
            </a:lvl1pPr>
          </a:lstStyle>
          <a:p>
            <a:r>
              <a:t>Scratchでプログラミング</a:t>
            </a:r>
          </a:p>
        </p:txBody>
      </p:sp>
      <p:sp>
        <p:nvSpPr>
          <p:cNvPr id="153" name="特別授業までに自力でやってみよう！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特別授業までに自力でやってみよう！</a:t>
            </a:r>
          </a:p>
        </p:txBody>
      </p:sp>
      <p:pic>
        <p:nvPicPr>
          <p:cNvPr id="154" name="Toh_E_L_N_RGB.gif" descr="Toh_E_L_N_RGB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1" y="102414"/>
            <a:ext cx="1611116" cy="161111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令和X年度 仙台市理科特別授業"/>
          <p:cNvSpPr txBox="1"/>
          <p:nvPr/>
        </p:nvSpPr>
        <p:spPr>
          <a:xfrm>
            <a:off x="1839656" y="84811"/>
            <a:ext cx="792701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>
                <a:latin typeface="凸版文久見出しゴシック エクストラボールド"/>
                <a:ea typeface="凸版文久見出しゴシック エクストラボールド"/>
                <a:cs typeface="凸版文久見出しゴシック エクストラボールド"/>
                <a:sym typeface="凸版文久見出しゴシック エクストラボールド"/>
              </a:defRPr>
            </a:lvl1pPr>
          </a:lstStyle>
          <a:p>
            <a:r>
              <a:t>令和X年度　仙台市理科特別授業</a:t>
            </a:r>
          </a:p>
        </p:txBody>
      </p:sp>
      <p:sp>
        <p:nvSpPr>
          <p:cNvPr id="156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91014" y="9234627"/>
            <a:ext cx="222772" cy="2730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スクリーンショット 2020-11-05 22.28.51.png" descr="スクリーンショット 2020-11-05 22.28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19" y="3044650"/>
            <a:ext cx="12002216" cy="664082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cratchでプログラム #1-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 #1-1</a:t>
            </a:r>
          </a:p>
        </p:txBody>
      </p:sp>
      <p:sp>
        <p:nvSpPr>
          <p:cNvPr id="223" name="表示が英語の場合は、日本語環境に変え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表示が英語の場合は、日本語環境に変える</a:t>
            </a:r>
          </a:p>
        </p:txBody>
      </p:sp>
      <p:sp>
        <p:nvSpPr>
          <p:cNvPr id="224" name="矢印"/>
          <p:cNvSpPr/>
          <p:nvPr/>
        </p:nvSpPr>
        <p:spPr>
          <a:xfrm rot="8640000">
            <a:off x="1617059" y="2555106"/>
            <a:ext cx="1270001" cy="671802"/>
          </a:xfrm>
          <a:prstGeom prst="rightArrow">
            <a:avLst>
              <a:gd name="adj1" fmla="val 29885"/>
              <a:gd name="adj2" fmla="val 7847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ここをクリック"/>
          <p:cNvSpPr txBox="1"/>
          <p:nvPr/>
        </p:nvSpPr>
        <p:spPr>
          <a:xfrm>
            <a:off x="2483406" y="2152441"/>
            <a:ext cx="189230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ここをクリック</a:t>
            </a:r>
          </a:p>
        </p:txBody>
      </p:sp>
      <p:sp>
        <p:nvSpPr>
          <p:cNvPr id="22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スクリーンショット 2020-11-05 22.30.08.png" descr="スクリーンショット 2020-11-05 22.30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29" y="2406252"/>
            <a:ext cx="11707622" cy="732229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cratchでプログラム #1-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 #1-2</a:t>
            </a:r>
          </a:p>
        </p:txBody>
      </p:sp>
      <p:sp>
        <p:nvSpPr>
          <p:cNvPr id="230" name="表示が英語の場合は、日本語環境に変え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表示が英語の場合は、日本語環境に変える</a:t>
            </a:r>
          </a:p>
        </p:txBody>
      </p:sp>
      <p:sp>
        <p:nvSpPr>
          <p:cNvPr id="231" name="矢印"/>
          <p:cNvSpPr/>
          <p:nvPr/>
        </p:nvSpPr>
        <p:spPr>
          <a:xfrm rot="10800000">
            <a:off x="2013077" y="8160275"/>
            <a:ext cx="1270001" cy="671802"/>
          </a:xfrm>
          <a:prstGeom prst="rightArrow">
            <a:avLst>
              <a:gd name="adj1" fmla="val 29885"/>
              <a:gd name="adj2" fmla="val 7847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どちらかを選ぶ…"/>
          <p:cNvSpPr txBox="1"/>
          <p:nvPr/>
        </p:nvSpPr>
        <p:spPr>
          <a:xfrm>
            <a:off x="3372791" y="7937376"/>
            <a:ext cx="2908301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 u="sng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6"/>
              </a:defRPr>
            </a:pPr>
            <a:r>
              <a:t>どちらかを選ぶ</a:t>
            </a:r>
          </a:p>
          <a:p>
            <a:pPr algn="l">
              <a:defRPr sz="2000">
                <a:solidFill>
                  <a:srgbClr val="000000"/>
                </a:solidFill>
              </a:defRPr>
            </a:pPr>
            <a:r>
              <a:t>日本語：漢字入り</a:t>
            </a:r>
          </a:p>
          <a:p>
            <a:pPr algn="l">
              <a:defRPr sz="2000">
                <a:solidFill>
                  <a:srgbClr val="000000"/>
                </a:solidFill>
              </a:defRPr>
            </a:pPr>
            <a:r>
              <a:t>にほんご：ひらがなだけ</a:t>
            </a:r>
          </a:p>
        </p:txBody>
      </p:sp>
      <p:sp>
        <p:nvSpPr>
          <p:cNvPr id="23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スクリーンショット 2020-11-05 22.27.44.png" descr="スクリーンショット 2020-11-05 22.27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58" y="2332000"/>
            <a:ext cx="12423784" cy="6891645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cratchでプログラム #1-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 #1-3</a:t>
            </a:r>
          </a:p>
        </p:txBody>
      </p:sp>
      <p:sp>
        <p:nvSpPr>
          <p:cNvPr id="237" name="日本語環境に変わった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日本語環境に変わった</a:t>
            </a:r>
          </a:p>
        </p:txBody>
      </p:sp>
      <p:sp>
        <p:nvSpPr>
          <p:cNvPr id="23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スクリーンショット 2020-11-05 22.37.36.png" descr="スクリーンショット 2020-11-05 22.37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966"/>
            <a:ext cx="13004801" cy="7262852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cratchでプログラム #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 #4</a:t>
            </a:r>
          </a:p>
        </p:txBody>
      </p:sp>
      <p:sp>
        <p:nvSpPr>
          <p:cNvPr id="242" name="コマンドを配置してみよう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コマンドを配置してみよう</a:t>
            </a:r>
          </a:p>
        </p:txBody>
      </p:sp>
      <p:sp>
        <p:nvSpPr>
          <p:cNvPr id="243" name="線"/>
          <p:cNvSpPr/>
          <p:nvPr/>
        </p:nvSpPr>
        <p:spPr>
          <a:xfrm>
            <a:off x="1943819" y="3950420"/>
            <a:ext cx="2640041" cy="142836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スクリーンショット 2020-11-05 22.38.48.png" descr="スクリーンショット 2020-11-05 22.38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056" y="2183659"/>
            <a:ext cx="13004801" cy="732352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cratchでプログラム #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 #5</a:t>
            </a:r>
          </a:p>
        </p:txBody>
      </p:sp>
      <p:sp>
        <p:nvSpPr>
          <p:cNvPr id="248" name="種類をイベントに切り替え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種類をイベントに切り替える</a:t>
            </a:r>
          </a:p>
        </p:txBody>
      </p:sp>
      <p:sp>
        <p:nvSpPr>
          <p:cNvPr id="249" name="①”イベント”をクリック"/>
          <p:cNvSpPr txBox="1"/>
          <p:nvPr/>
        </p:nvSpPr>
        <p:spPr>
          <a:xfrm>
            <a:off x="-3728" y="3279131"/>
            <a:ext cx="282651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①”イベント”をクリック</a:t>
            </a:r>
          </a:p>
        </p:txBody>
      </p:sp>
      <p:sp>
        <p:nvSpPr>
          <p:cNvPr id="250" name="線"/>
          <p:cNvSpPr/>
          <p:nvPr/>
        </p:nvSpPr>
        <p:spPr>
          <a:xfrm>
            <a:off x="1917052" y="3803230"/>
            <a:ext cx="1180904" cy="118090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471331" y="157976"/>
            <a:ext cx="331903" cy="273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スクリーンショット 2020-11-05 22.40.13.png" descr="スクリーンショット 2020-11-05 22.40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66606"/>
            <a:ext cx="13004801" cy="724821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cratchでプログラム #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 #6</a:t>
            </a:r>
          </a:p>
        </p:txBody>
      </p:sp>
      <p:sp>
        <p:nvSpPr>
          <p:cNvPr id="255" name="種類を制御に切り替え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種類を制御に切り替える</a:t>
            </a:r>
          </a:p>
        </p:txBody>
      </p:sp>
      <p:sp>
        <p:nvSpPr>
          <p:cNvPr id="256" name="移動して、くっつける"/>
          <p:cNvSpPr txBox="1"/>
          <p:nvPr/>
        </p:nvSpPr>
        <p:spPr>
          <a:xfrm>
            <a:off x="4150188" y="4408951"/>
            <a:ext cx="262128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移動して、くっつける</a:t>
            </a:r>
          </a:p>
        </p:txBody>
      </p:sp>
      <p:sp>
        <p:nvSpPr>
          <p:cNvPr id="257" name="線"/>
          <p:cNvSpPr/>
          <p:nvPr/>
        </p:nvSpPr>
        <p:spPr>
          <a:xfrm>
            <a:off x="1623599" y="4088770"/>
            <a:ext cx="3112661" cy="9868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8" name="矢印"/>
          <p:cNvSpPr/>
          <p:nvPr/>
        </p:nvSpPr>
        <p:spPr>
          <a:xfrm rot="9000000">
            <a:off x="7739136" y="2275964"/>
            <a:ext cx="1746548" cy="671802"/>
          </a:xfrm>
          <a:prstGeom prst="rightArrow">
            <a:avLst>
              <a:gd name="adj1" fmla="val 29885"/>
              <a:gd name="adj2" fmla="val 7847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緑の旗をクリックすると…"/>
          <p:cNvSpPr txBox="1"/>
          <p:nvPr/>
        </p:nvSpPr>
        <p:spPr>
          <a:xfrm>
            <a:off x="9151088" y="1543136"/>
            <a:ext cx="29083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緑の旗をクリックすると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ちょっと動く</a:t>
            </a:r>
          </a:p>
        </p:txBody>
      </p:sp>
      <p:sp>
        <p:nvSpPr>
          <p:cNvPr id="26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スクリーンショット 2020-11-05 23.20.13.png" descr="スクリーンショット 2020-11-05 23.20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2615"/>
            <a:ext cx="13004801" cy="728225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cratchでプログラム #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 #7</a:t>
            </a:r>
          </a:p>
        </p:txBody>
      </p:sp>
      <p:sp>
        <p:nvSpPr>
          <p:cNvPr id="264" name="ずっと動くように変更す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ずっと動くように変更する</a:t>
            </a:r>
          </a:p>
        </p:txBody>
      </p:sp>
      <p:sp>
        <p:nvSpPr>
          <p:cNvPr id="265" name="切り離す…"/>
          <p:cNvSpPr txBox="1"/>
          <p:nvPr/>
        </p:nvSpPr>
        <p:spPr>
          <a:xfrm>
            <a:off x="3789671" y="6522351"/>
            <a:ext cx="2636521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切り離す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下のブロックを持って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移動すると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別れます</a:t>
            </a:r>
          </a:p>
        </p:txBody>
      </p:sp>
      <p:sp>
        <p:nvSpPr>
          <p:cNvPr id="26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スクリーンショット 2020-11-05 23.21.07.png" descr="スクリーンショット 2020-11-05 23.21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47" y="2401490"/>
            <a:ext cx="4294899" cy="550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スクリーンショット 2020-11-05 23.21.20.png" descr="スクリーンショット 2020-11-05 23.21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086" y="2988716"/>
            <a:ext cx="9163176" cy="507689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cratchでプログラム#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Scratchでプログラム#8</a:t>
            </a:r>
          </a:p>
        </p:txBody>
      </p:sp>
      <p:sp>
        <p:nvSpPr>
          <p:cNvPr id="271" name="繰り返すブロックを持ってく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繰り返すブロックを持ってくる</a:t>
            </a:r>
          </a:p>
        </p:txBody>
      </p:sp>
      <p:sp>
        <p:nvSpPr>
          <p:cNvPr id="272" name="線"/>
          <p:cNvSpPr/>
          <p:nvPr/>
        </p:nvSpPr>
        <p:spPr>
          <a:xfrm>
            <a:off x="5449139" y="5356378"/>
            <a:ext cx="1860962" cy="76866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3" name="②”ずっと”を…"/>
          <p:cNvSpPr txBox="1"/>
          <p:nvPr/>
        </p:nvSpPr>
        <p:spPr>
          <a:xfrm>
            <a:off x="5865510" y="4784090"/>
            <a:ext cx="156159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②”ずっと”を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持ってくる</a:t>
            </a:r>
          </a:p>
        </p:txBody>
      </p:sp>
      <p:sp>
        <p:nvSpPr>
          <p:cNvPr id="274" name="①”制御”をクリック"/>
          <p:cNvSpPr txBox="1"/>
          <p:nvPr/>
        </p:nvSpPr>
        <p:spPr>
          <a:xfrm>
            <a:off x="1594440" y="2913577"/>
            <a:ext cx="2341373" cy="35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①”制御”をクリック</a:t>
            </a:r>
          </a:p>
        </p:txBody>
      </p:sp>
      <p:sp>
        <p:nvSpPr>
          <p:cNvPr id="275" name="線"/>
          <p:cNvSpPr/>
          <p:nvPr/>
        </p:nvSpPr>
        <p:spPr>
          <a:xfrm flipH="1">
            <a:off x="452318" y="3293929"/>
            <a:ext cx="2156694" cy="16803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スクリーンショット 2020-11-05 23.24.49.png" descr="スクリーンショット 2020-11-05 23.24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253" y="2798657"/>
            <a:ext cx="11198643" cy="6255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スクリーンショット 2020-11-05 23.25.03.png" descr="スクリーンショット 2020-11-05 23.25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177" y="2311398"/>
            <a:ext cx="13004801" cy="7229789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cratchでプログラム#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Scratchでプログラム#8</a:t>
            </a:r>
          </a:p>
        </p:txBody>
      </p:sp>
      <p:sp>
        <p:nvSpPr>
          <p:cNvPr id="281" name="ブロックを組み立て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ブロックを組み立てる</a:t>
            </a:r>
          </a:p>
        </p:txBody>
      </p:sp>
      <p:sp>
        <p:nvSpPr>
          <p:cNvPr id="282" name="①最初にこの２つを付ける"/>
          <p:cNvSpPr txBox="1"/>
          <p:nvPr/>
        </p:nvSpPr>
        <p:spPr>
          <a:xfrm>
            <a:off x="968275" y="4287408"/>
            <a:ext cx="345871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r>
              <a:t>①最初にこの２つを付ける</a:t>
            </a:r>
          </a:p>
        </p:txBody>
      </p:sp>
      <p:sp>
        <p:nvSpPr>
          <p:cNvPr id="283" name="②次に青いのを入れる"/>
          <p:cNvSpPr txBox="1"/>
          <p:nvPr/>
        </p:nvSpPr>
        <p:spPr>
          <a:xfrm>
            <a:off x="8646171" y="6040436"/>
            <a:ext cx="29083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r>
              <a:t>②次に青いのを入れる</a:t>
            </a:r>
          </a:p>
        </p:txBody>
      </p:sp>
      <p:sp>
        <p:nvSpPr>
          <p:cNvPr id="28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cratchでプログラム #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 #9</a:t>
            </a:r>
          </a:p>
        </p:txBody>
      </p:sp>
      <p:sp>
        <p:nvSpPr>
          <p:cNvPr id="287" name="動かしてみよう！右側に行ったっきり！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動かしてみよう！右側に行ったっきり！</a:t>
            </a:r>
          </a:p>
        </p:txBody>
      </p:sp>
      <p:pic>
        <p:nvPicPr>
          <p:cNvPr id="288" name="画面収録 2020-11-05 23.33.56.mov" descr="画面収録 2020-11-05 23.33.56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936" y="2293877"/>
            <a:ext cx="11818928" cy="723936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米国MITメディアラボで開発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米国MITメディアラボで開発</a:t>
            </a:r>
          </a:p>
          <a:p>
            <a:r>
              <a:t>ブロックを組み合わせてプログラムを作る</a:t>
            </a:r>
          </a:p>
          <a:p>
            <a:r>
              <a:t>プログラムのコマンド、文法を知らなくてもできる</a:t>
            </a:r>
          </a:p>
          <a:p>
            <a:r>
              <a:t>キャラクタが簡単に動くので、成果が見えやすい</a:t>
            </a:r>
          </a:p>
        </p:txBody>
      </p:sp>
      <p:sp>
        <p:nvSpPr>
          <p:cNvPr id="159" name="誰でもできるプログラミングツール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誰でもできるプログラミングツール</a:t>
            </a:r>
          </a:p>
        </p:txBody>
      </p:sp>
      <p:sp>
        <p:nvSpPr>
          <p:cNvPr id="160" name="Scratchとは？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Scratchとは？</a:t>
            </a:r>
          </a:p>
        </p:txBody>
      </p:sp>
      <p:sp>
        <p:nvSpPr>
          <p:cNvPr id="16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480202" y="232848"/>
            <a:ext cx="222772" cy="2730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スクリーンショット 2020-11-05 23.40.02.png" descr="スクリーンショット 2020-11-05 23.40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366" y="2760642"/>
            <a:ext cx="6796646" cy="6894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スクリーンショット 2020-11-05 23.36.09.png" descr="スクリーンショット 2020-11-05 23.36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8" y="2383816"/>
            <a:ext cx="6796646" cy="7010377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cratchでプログラム#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Scratchでプログラム#10</a:t>
            </a:r>
          </a:p>
        </p:txBody>
      </p:sp>
      <p:sp>
        <p:nvSpPr>
          <p:cNvPr id="294" name="最初に真ん中に戻ってきて欲しい！"/>
          <p:cNvSpPr txBox="1">
            <a:spLocks noGrp="1"/>
          </p:cNvSpPr>
          <p:nvPr>
            <p:ph type="body" idx="21"/>
          </p:nvPr>
        </p:nvSpPr>
        <p:spPr>
          <a:xfrm>
            <a:off x="698499" y="1405586"/>
            <a:ext cx="11607802" cy="6718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最初に真ん中に戻ってきて欲しい！</a:t>
            </a:r>
          </a:p>
        </p:txBody>
      </p:sp>
      <p:sp>
        <p:nvSpPr>
          <p:cNvPr id="295" name="線"/>
          <p:cNvSpPr/>
          <p:nvPr/>
        </p:nvSpPr>
        <p:spPr>
          <a:xfrm>
            <a:off x="2776725" y="6157036"/>
            <a:ext cx="1310452" cy="636826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6" name="数値を変える…"/>
          <p:cNvSpPr txBox="1"/>
          <p:nvPr/>
        </p:nvSpPr>
        <p:spPr>
          <a:xfrm>
            <a:off x="10144353" y="7279631"/>
            <a:ext cx="132740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数値を変える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今回は0に</a:t>
            </a:r>
          </a:p>
        </p:txBody>
      </p:sp>
      <p:sp>
        <p:nvSpPr>
          <p:cNvPr id="297" name="楕円"/>
          <p:cNvSpPr/>
          <p:nvPr/>
        </p:nvSpPr>
        <p:spPr>
          <a:xfrm>
            <a:off x="10342807" y="6558182"/>
            <a:ext cx="686793" cy="595602"/>
          </a:xfrm>
          <a:prstGeom prst="ellips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スクリーンショット 2020-11-05 23.36.45.png" descr="スクリーンショット 2020-11-05 23.36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20" y="2238882"/>
            <a:ext cx="12340034" cy="7412938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cratchでプログラム#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Scratchでプログラム#11</a:t>
            </a:r>
          </a:p>
        </p:txBody>
      </p:sp>
      <p:sp>
        <p:nvSpPr>
          <p:cNvPr id="302" name="ブロックを組み込む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ブロックを組み込む</a:t>
            </a:r>
          </a:p>
        </p:txBody>
      </p:sp>
      <p:sp>
        <p:nvSpPr>
          <p:cNvPr id="303" name="ここに入れる"/>
          <p:cNvSpPr txBox="1"/>
          <p:nvPr/>
        </p:nvSpPr>
        <p:spPr>
          <a:xfrm>
            <a:off x="7499349" y="4448175"/>
            <a:ext cx="1866901" cy="400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rgbClr val="000000"/>
                </a:solidFill>
              </a:defRPr>
            </a:lvl1pPr>
          </a:lstStyle>
          <a:p>
            <a:r>
              <a:t>ここに入れる</a:t>
            </a:r>
          </a:p>
        </p:txBody>
      </p:sp>
      <p:sp>
        <p:nvSpPr>
          <p:cNvPr id="304" name="線"/>
          <p:cNvSpPr/>
          <p:nvPr/>
        </p:nvSpPr>
        <p:spPr>
          <a:xfrm flipH="1">
            <a:off x="6131268" y="4690177"/>
            <a:ext cx="1329371" cy="3672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cratchでプログラム#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Scratchでプログラム#12</a:t>
            </a:r>
          </a:p>
        </p:txBody>
      </p:sp>
      <p:sp>
        <p:nvSpPr>
          <p:cNvPr id="308" name="動かしてみよう!…"/>
          <p:cNvSpPr txBox="1">
            <a:spLocks noGrp="1"/>
          </p:cNvSpPr>
          <p:nvPr>
            <p:ph type="body" idx="21"/>
          </p:nvPr>
        </p:nvSpPr>
        <p:spPr>
          <a:xfrm>
            <a:off x="698500" y="1412977"/>
            <a:ext cx="11607801" cy="11056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481358">
              <a:defRPr sz="3116"/>
            </a:pPr>
            <a:r>
              <a:t>動かしてみよう!</a:t>
            </a:r>
          </a:p>
          <a:p>
            <a:pPr defTabSz="481358">
              <a:defRPr sz="3116"/>
            </a:pPr>
            <a:r>
              <a:t>緑の旗を押すと真ん中に戻るようになった！</a:t>
            </a:r>
          </a:p>
        </p:txBody>
      </p:sp>
      <p:pic>
        <p:nvPicPr>
          <p:cNvPr id="309" name="画面収録 2020-11-05 23.41.23.mov" descr="画面収録 2020-11-05 23.41.23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252" y="2725625"/>
            <a:ext cx="11607801" cy="711004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0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スクリーンショット 2020-11-05 23.43.31.png" descr="スクリーンショット 2020-11-05 23.43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5" y="2405696"/>
            <a:ext cx="6918113" cy="6783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スクリーンショット 2020-11-05 23.43.45.png" descr="スクリーンショット 2020-11-05 23.43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580" y="1969171"/>
            <a:ext cx="7527369" cy="783509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cratchでプログラム#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Scratchでプログラム#13</a:t>
            </a:r>
          </a:p>
        </p:txBody>
      </p:sp>
      <p:sp>
        <p:nvSpPr>
          <p:cNvPr id="315" name="ずっと動いてて欲しい！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ずっと動いてて欲しい！</a:t>
            </a:r>
          </a:p>
        </p:txBody>
      </p:sp>
      <p:sp>
        <p:nvSpPr>
          <p:cNvPr id="316" name="楕円"/>
          <p:cNvSpPr/>
          <p:nvPr/>
        </p:nvSpPr>
        <p:spPr>
          <a:xfrm>
            <a:off x="2841840" y="3266688"/>
            <a:ext cx="645518" cy="4667747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7" name="このバーを…"/>
          <p:cNvSpPr txBox="1"/>
          <p:nvPr/>
        </p:nvSpPr>
        <p:spPr>
          <a:xfrm>
            <a:off x="3426862" y="3452757"/>
            <a:ext cx="191871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000000"/>
                </a:solidFill>
              </a:defRPr>
            </a:pPr>
            <a:r>
              <a:t>このバーを</a:t>
            </a:r>
          </a:p>
          <a:p>
            <a:pPr algn="l">
              <a:defRPr>
                <a:solidFill>
                  <a:srgbClr val="000000"/>
                </a:solidFill>
              </a:defRPr>
            </a:pPr>
            <a:r>
              <a:t>動かして下にずらす</a:t>
            </a:r>
          </a:p>
        </p:txBody>
      </p:sp>
      <p:sp>
        <p:nvSpPr>
          <p:cNvPr id="318" name="線"/>
          <p:cNvSpPr/>
          <p:nvPr/>
        </p:nvSpPr>
        <p:spPr>
          <a:xfrm>
            <a:off x="8175435" y="6483950"/>
            <a:ext cx="1726605" cy="57905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9" name="このブロックを…"/>
          <p:cNvSpPr txBox="1"/>
          <p:nvPr/>
        </p:nvSpPr>
        <p:spPr>
          <a:xfrm>
            <a:off x="8916005" y="7250999"/>
            <a:ext cx="152857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000000"/>
                </a:solidFill>
              </a:defRPr>
            </a:pPr>
            <a:r>
              <a:t>このブロックを</a:t>
            </a:r>
          </a:p>
          <a:p>
            <a:pPr algn="l">
              <a:defRPr>
                <a:solidFill>
                  <a:srgbClr val="000000"/>
                </a:solidFill>
              </a:defRPr>
            </a:pPr>
            <a:r>
              <a:t>持ってくる</a:t>
            </a:r>
          </a:p>
        </p:txBody>
      </p:sp>
      <p:sp>
        <p:nvSpPr>
          <p:cNvPr id="32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スクリーンショット 2020-11-06 0.29.15.png" descr="スクリーンショット 2020-11-06 0.29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819"/>
            <a:ext cx="13004801" cy="7703932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cratchでプログラム#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Scratchでプログラム#14</a:t>
            </a:r>
          </a:p>
        </p:txBody>
      </p:sp>
      <p:sp>
        <p:nvSpPr>
          <p:cNvPr id="324" name="ずっとの中に組み込む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ずっとの中に組み込む</a:t>
            </a:r>
          </a:p>
        </p:txBody>
      </p:sp>
      <p:sp>
        <p:nvSpPr>
          <p:cNvPr id="325" name="ここに入れる"/>
          <p:cNvSpPr txBox="1"/>
          <p:nvPr/>
        </p:nvSpPr>
        <p:spPr>
          <a:xfrm>
            <a:off x="6795830" y="6022117"/>
            <a:ext cx="19431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ここに入れる</a:t>
            </a:r>
          </a:p>
        </p:txBody>
      </p:sp>
      <p:sp>
        <p:nvSpPr>
          <p:cNvPr id="326" name="線"/>
          <p:cNvSpPr/>
          <p:nvPr/>
        </p:nvSpPr>
        <p:spPr>
          <a:xfrm flipH="1">
            <a:off x="5791930" y="6245607"/>
            <a:ext cx="977237" cy="384305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471331" y="157976"/>
            <a:ext cx="331903" cy="273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cratchでプログラム#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Scratchでプログラム#15</a:t>
            </a:r>
          </a:p>
        </p:txBody>
      </p:sp>
      <p:sp>
        <p:nvSpPr>
          <p:cNvPr id="330" name="動かしてみる。キャラが上下になっちゃう。…"/>
          <p:cNvSpPr txBox="1">
            <a:spLocks noGrp="1"/>
          </p:cNvSpPr>
          <p:nvPr>
            <p:ph type="body" idx="21"/>
          </p:nvPr>
        </p:nvSpPr>
        <p:spPr>
          <a:xfrm>
            <a:off x="698500" y="1412977"/>
            <a:ext cx="11607801" cy="11318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498968">
              <a:defRPr sz="3230"/>
            </a:pPr>
            <a:r>
              <a:t>動かしてみる。キャラが上下になっちゃう。</a:t>
            </a:r>
          </a:p>
          <a:p>
            <a:pPr defTabSz="498968">
              <a:defRPr sz="3230"/>
            </a:pPr>
            <a:r>
              <a:t>#ならない場合もある。</a:t>
            </a:r>
          </a:p>
        </p:txBody>
      </p:sp>
      <p:pic>
        <p:nvPicPr>
          <p:cNvPr id="331" name="画面収録 2020-11-06 0.30.07.mov" descr="画面収録 2020-11-06 0.30.07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076" y="2867807"/>
            <a:ext cx="11181889" cy="684916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スクリーンショット 2020-11-06 0.33.28.png" descr="スクリーンショット 2020-11-06 0.33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6" y="2742716"/>
            <a:ext cx="6118708" cy="6049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スクリーンショット 2020-11-06 0.33.38.png" descr="スクリーンショット 2020-11-06 0.33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979" y="3004088"/>
            <a:ext cx="5446963" cy="5526545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cratchでプログラム#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Scratchでプログラム#16</a:t>
            </a:r>
          </a:p>
        </p:txBody>
      </p:sp>
      <p:sp>
        <p:nvSpPr>
          <p:cNvPr id="337" name="キャラの動きを決める。自分が好きなのを選んでね。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581151">
              <a:defRPr sz="3762"/>
            </a:lvl1pPr>
          </a:lstStyle>
          <a:p>
            <a:r>
              <a:t>キャラの動きを決める。自分が好きなのを選んでね。</a:t>
            </a:r>
          </a:p>
        </p:txBody>
      </p:sp>
      <p:sp>
        <p:nvSpPr>
          <p:cNvPr id="338" name="上下に切り替わる"/>
          <p:cNvSpPr txBox="1"/>
          <p:nvPr/>
        </p:nvSpPr>
        <p:spPr>
          <a:xfrm>
            <a:off x="10910340" y="7823251"/>
            <a:ext cx="214630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上下に切り替わる</a:t>
            </a:r>
          </a:p>
        </p:txBody>
      </p:sp>
      <p:sp>
        <p:nvSpPr>
          <p:cNvPr id="339" name="ずっと上向き…"/>
          <p:cNvSpPr txBox="1"/>
          <p:nvPr/>
        </p:nvSpPr>
        <p:spPr>
          <a:xfrm>
            <a:off x="11037340" y="4708960"/>
            <a:ext cx="18923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ずっと上向き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進む方向に向く</a:t>
            </a:r>
          </a:p>
        </p:txBody>
      </p:sp>
      <p:sp>
        <p:nvSpPr>
          <p:cNvPr id="340" name="切り替わらない"/>
          <p:cNvSpPr txBox="1"/>
          <p:nvPr/>
        </p:nvSpPr>
        <p:spPr>
          <a:xfrm>
            <a:off x="11037340" y="6292184"/>
            <a:ext cx="189230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切り替わらない</a:t>
            </a:r>
          </a:p>
        </p:txBody>
      </p:sp>
      <p:sp>
        <p:nvSpPr>
          <p:cNvPr id="341" name="線"/>
          <p:cNvSpPr/>
          <p:nvPr/>
        </p:nvSpPr>
        <p:spPr>
          <a:xfrm flipH="1" flipV="1">
            <a:off x="9828795" y="6797122"/>
            <a:ext cx="1252430" cy="850525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2" name="線"/>
          <p:cNvSpPr/>
          <p:nvPr/>
        </p:nvSpPr>
        <p:spPr>
          <a:xfrm flipH="1">
            <a:off x="9730633" y="6498613"/>
            <a:ext cx="1270431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3" name="線"/>
          <p:cNvSpPr/>
          <p:nvPr/>
        </p:nvSpPr>
        <p:spPr>
          <a:xfrm flipH="1">
            <a:off x="9681538" y="5156827"/>
            <a:ext cx="1349198" cy="104327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4" name="ここに入れる"/>
          <p:cNvSpPr txBox="1"/>
          <p:nvPr/>
        </p:nvSpPr>
        <p:spPr>
          <a:xfrm>
            <a:off x="1527989" y="5870853"/>
            <a:ext cx="1638301" cy="355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ここに入れる</a:t>
            </a:r>
          </a:p>
        </p:txBody>
      </p:sp>
      <p:sp>
        <p:nvSpPr>
          <p:cNvPr id="345" name="線"/>
          <p:cNvSpPr/>
          <p:nvPr/>
        </p:nvSpPr>
        <p:spPr>
          <a:xfrm flipV="1">
            <a:off x="2328912" y="5836579"/>
            <a:ext cx="1244360" cy="124436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cratchでプログラム#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Scratchでプログラム#17</a:t>
            </a:r>
          </a:p>
        </p:txBody>
      </p:sp>
      <p:sp>
        <p:nvSpPr>
          <p:cNvPr id="349" name="向きだけ変わるモードで実行す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向きだけ変わるモードで実行する</a:t>
            </a:r>
          </a:p>
        </p:txBody>
      </p:sp>
      <p:pic>
        <p:nvPicPr>
          <p:cNvPr id="350" name="画面収録 2020-11-06 0.37.08.mov" descr="画面収録 2020-11-06 0.37.08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552" y="2403791"/>
            <a:ext cx="11525696" cy="7059751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5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プログラミングは、色々やっても何も壊れないので、自分の好きなように試してみると良い。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プログラミングは、色々やっても何も壊れないので、自分の好きなように試してみると良い。</a:t>
            </a:r>
          </a:p>
          <a:p>
            <a:r>
              <a:t>たくさん変更すると、何が起きたかわからなくなるので、少しずつ変更を加えると良い</a:t>
            </a:r>
          </a:p>
          <a:p>
            <a:r>
              <a:t>インターネットに色々なプログラムの例があるので、検索してみよう</a:t>
            </a:r>
          </a:p>
        </p:txBody>
      </p:sp>
      <p:sp>
        <p:nvSpPr>
          <p:cNvPr id="354" name="いろいろ試してみよう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いろいろ試してみよう</a:t>
            </a:r>
          </a:p>
        </p:txBody>
      </p:sp>
      <p:sp>
        <p:nvSpPr>
          <p:cNvPr id="355" name="Scratchでプログラム 自分で試そう"/>
          <p:cNvSpPr txBox="1">
            <a:spLocks noGrp="1"/>
          </p:cNvSpPr>
          <p:nvPr>
            <p:ph type="title"/>
          </p:nvPr>
        </p:nvSpPr>
        <p:spPr>
          <a:xfrm>
            <a:off x="698499" y="440266"/>
            <a:ext cx="12058709" cy="1016001"/>
          </a:xfrm>
          <a:prstGeom prst="rect">
            <a:avLst/>
          </a:prstGeom>
        </p:spPr>
        <p:txBody>
          <a:bodyPr/>
          <a:lstStyle>
            <a:lvl1pPr defTabSz="1560537">
              <a:defRPr sz="5400" spc="-107"/>
            </a:lvl1pPr>
          </a:lstStyle>
          <a:p>
            <a:r>
              <a:rPr dirty="0" err="1"/>
              <a:t>Scratchでプログラム</a:t>
            </a:r>
            <a:r>
              <a:rPr dirty="0"/>
              <a:t>　</a:t>
            </a:r>
            <a:r>
              <a:rPr dirty="0" err="1"/>
              <a:t>自分で試そう</a:t>
            </a:r>
            <a:endParaRPr dirty="0"/>
          </a:p>
        </p:txBody>
      </p:sp>
      <p:sp>
        <p:nvSpPr>
          <p:cNvPr id="35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cratchのやり方(準備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Scratchのやり方(準備)</a:t>
            </a:r>
          </a:p>
        </p:txBody>
      </p:sp>
      <p:pic>
        <p:nvPicPr>
          <p:cNvPr id="164" name="スクリーンショット 2020-10-22 0.30.05.png" descr="スクリーンショット 2020-10-22 0.30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989" y="3010960"/>
            <a:ext cx="10295284" cy="650124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線"/>
          <p:cNvSpPr/>
          <p:nvPr/>
        </p:nvSpPr>
        <p:spPr>
          <a:xfrm>
            <a:off x="9650374" y="2608895"/>
            <a:ext cx="831302" cy="4445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6" name="ここをクリックしてサインイン"/>
          <p:cNvSpPr txBox="1"/>
          <p:nvPr/>
        </p:nvSpPr>
        <p:spPr>
          <a:xfrm>
            <a:off x="6614137" y="2308183"/>
            <a:ext cx="294081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ここをクリックしてサインイン</a:t>
            </a:r>
          </a:p>
        </p:txBody>
      </p:sp>
      <p:sp>
        <p:nvSpPr>
          <p:cNvPr id="167" name="楕円"/>
          <p:cNvSpPr/>
          <p:nvPr/>
        </p:nvSpPr>
        <p:spPr>
          <a:xfrm>
            <a:off x="10087851" y="2965810"/>
            <a:ext cx="1390813" cy="430324"/>
          </a:xfrm>
          <a:prstGeom prst="ellipse">
            <a:avLst/>
          </a:prstGeom>
          <a:ln w="25400">
            <a:solidFill>
              <a:schemeClr val="accent4">
                <a:hueOff val="348544"/>
                <a:lumOff val="713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ネット接続されたPCやタブレットで動作す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ネット接続されたPCやタブレットで動作する</a:t>
            </a:r>
          </a:p>
        </p:txBody>
      </p:sp>
      <p:sp>
        <p:nvSpPr>
          <p:cNvPr id="16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525896" y="157976"/>
            <a:ext cx="222772" cy="273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cratch(準備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Scratch(準備)</a:t>
            </a:r>
          </a:p>
        </p:txBody>
      </p:sp>
      <p:sp>
        <p:nvSpPr>
          <p:cNvPr id="172" name="ユーザーIDとパスワードを入力す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ユーザーIDとパスワードを入力する</a:t>
            </a:r>
          </a:p>
        </p:txBody>
      </p:sp>
      <p:sp>
        <p:nvSpPr>
          <p:cNvPr id="173" name="ユーザー名、パスワードを入力する…"/>
          <p:cNvSpPr txBox="1"/>
          <p:nvPr/>
        </p:nvSpPr>
        <p:spPr>
          <a:xfrm>
            <a:off x="8751669" y="2349200"/>
            <a:ext cx="334518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ユーザー名、パスワードを入力する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大文字・小文字に注意。</a:t>
            </a:r>
          </a:p>
        </p:txBody>
      </p:sp>
      <p:sp>
        <p:nvSpPr>
          <p:cNvPr id="174" name="ユーザー名: XXXXXX"/>
          <p:cNvSpPr txBox="1"/>
          <p:nvPr/>
        </p:nvSpPr>
        <p:spPr>
          <a:xfrm>
            <a:off x="9168749" y="3223221"/>
            <a:ext cx="2739963" cy="37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</a:lstStyle>
          <a:p>
            <a:r>
              <a:t>ユーザー名: XXXXXX</a:t>
            </a:r>
          </a:p>
        </p:txBody>
      </p:sp>
      <p:sp>
        <p:nvSpPr>
          <p:cNvPr id="175" name="パスワード: XXXXXX"/>
          <p:cNvSpPr txBox="1"/>
          <p:nvPr/>
        </p:nvSpPr>
        <p:spPr>
          <a:xfrm>
            <a:off x="9166082" y="3746238"/>
            <a:ext cx="2745297" cy="37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solidFill>
                  <a:srgbClr val="000000"/>
                </a:solidFill>
              </a:defRPr>
            </a:lvl1pPr>
          </a:lstStyle>
          <a:p>
            <a:r>
              <a:t>パスワード: XXXXXX</a:t>
            </a:r>
          </a:p>
        </p:txBody>
      </p:sp>
      <p:pic>
        <p:nvPicPr>
          <p:cNvPr id="176" name="スクリーンショット 2020-11-27 8.46.40.png" descr="スクリーンショット 2020-11-27 8.46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7" y="2098550"/>
            <a:ext cx="8249506" cy="472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スクリーンショット 2020-11-27 8.47.05.png" descr="スクリーンショット 2020-11-27 8.47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27" y="5571317"/>
            <a:ext cx="8618213" cy="472120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入力したら…"/>
          <p:cNvSpPr txBox="1"/>
          <p:nvPr/>
        </p:nvSpPr>
        <p:spPr>
          <a:xfrm>
            <a:off x="9861772" y="8143037"/>
            <a:ext cx="274980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000000"/>
                </a:solidFill>
              </a:defRPr>
            </a:pPr>
            <a:r>
              <a:t>入力したら</a:t>
            </a:r>
          </a:p>
          <a:p>
            <a:pPr algn="l">
              <a:defRPr>
                <a:solidFill>
                  <a:srgbClr val="000000"/>
                </a:solidFill>
              </a:defRPr>
            </a:pPr>
            <a:r>
              <a:t>サインインボタンをクリック</a:t>
            </a:r>
          </a:p>
        </p:txBody>
      </p:sp>
      <p:sp>
        <p:nvSpPr>
          <p:cNvPr id="179" name="矢印"/>
          <p:cNvSpPr/>
          <p:nvPr/>
        </p:nvSpPr>
        <p:spPr>
          <a:xfrm rot="10829473">
            <a:off x="7923636" y="8098765"/>
            <a:ext cx="1876096" cy="705504"/>
          </a:xfrm>
          <a:prstGeom prst="rightArrow">
            <a:avLst>
              <a:gd name="adj1" fmla="val 25782"/>
              <a:gd name="adj2" fmla="val 72123"/>
            </a:avLst>
          </a:prstGeom>
          <a:solidFill>
            <a:srgbClr val="ED220D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525566" y="157976"/>
            <a:ext cx="223432" cy="273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81" name="学校ごとに事前設定する"/>
          <p:cNvSpPr txBox="1"/>
          <p:nvPr/>
        </p:nvSpPr>
        <p:spPr>
          <a:xfrm>
            <a:off x="9782609" y="4265058"/>
            <a:ext cx="3187701" cy="381001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FFFFFF"/>
                </a:solidFill>
              </a:defRPr>
            </a:lvl1pPr>
          </a:lstStyle>
          <a:p>
            <a:r>
              <a:t>学校ごとに事前設定する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スクリーンショット 2020-11-27 8.47.33.png" descr="スクリーンショット 2020-11-27 8.47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18" y="2204545"/>
            <a:ext cx="11451972" cy="606632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cratchでプログラム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</a:t>
            </a:r>
          </a:p>
        </p:txBody>
      </p:sp>
      <p:sp>
        <p:nvSpPr>
          <p:cNvPr id="185" name="登録が終わると、使えるようになります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登録が終わると、使えるようになります</a:t>
            </a:r>
          </a:p>
        </p:txBody>
      </p:sp>
      <p:sp>
        <p:nvSpPr>
          <p:cNvPr id="186" name="矢印"/>
          <p:cNvSpPr/>
          <p:nvPr/>
        </p:nvSpPr>
        <p:spPr>
          <a:xfrm>
            <a:off x="777996" y="4709165"/>
            <a:ext cx="1270001" cy="671802"/>
          </a:xfrm>
          <a:prstGeom prst="rightArrow">
            <a:avLst>
              <a:gd name="adj1" fmla="val 32000"/>
              <a:gd name="adj2" fmla="val 71487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ここを…"/>
          <p:cNvSpPr txBox="1"/>
          <p:nvPr/>
        </p:nvSpPr>
        <p:spPr>
          <a:xfrm>
            <a:off x="259097" y="4142167"/>
            <a:ext cx="11303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ここを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クリック</a:t>
            </a:r>
          </a:p>
        </p:txBody>
      </p:sp>
      <p:sp>
        <p:nvSpPr>
          <p:cNvPr id="188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525896" y="157976"/>
            <a:ext cx="222772" cy="273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スクリーンショット 2020-11-05 22.23.57.png" descr="スクリーンショット 2020-11-05 22.23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82" y="3902573"/>
            <a:ext cx="11416249" cy="551864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cratchでプログラム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Scratchでプログラム</a:t>
            </a:r>
          </a:p>
        </p:txBody>
      </p:sp>
      <p:sp>
        <p:nvSpPr>
          <p:cNvPr id="192" name="こういう画面が出る場合もあ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こういう画面が出る場合もある</a:t>
            </a:r>
          </a:p>
        </p:txBody>
      </p:sp>
      <p:sp>
        <p:nvSpPr>
          <p:cNvPr id="193" name="矢印"/>
          <p:cNvSpPr/>
          <p:nvPr/>
        </p:nvSpPr>
        <p:spPr>
          <a:xfrm rot="5400000">
            <a:off x="1273296" y="3076875"/>
            <a:ext cx="1270001" cy="671803"/>
          </a:xfrm>
          <a:prstGeom prst="rightArrow">
            <a:avLst>
              <a:gd name="adj1" fmla="val 32000"/>
              <a:gd name="adj2" fmla="val 71487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ここを…"/>
          <p:cNvSpPr txBox="1"/>
          <p:nvPr/>
        </p:nvSpPr>
        <p:spPr>
          <a:xfrm>
            <a:off x="703597" y="2757867"/>
            <a:ext cx="11303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ここを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クリック</a:t>
            </a:r>
          </a:p>
        </p:txBody>
      </p:sp>
      <p:sp>
        <p:nvSpPr>
          <p:cNvPr id="19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525896" y="157976"/>
            <a:ext cx="222772" cy="273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cratchのプログラミング画面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Scratchのプログラミング画面</a:t>
            </a:r>
          </a:p>
        </p:txBody>
      </p:sp>
      <p:sp>
        <p:nvSpPr>
          <p:cNvPr id="198" name="チュートリアルの画面は出ないこともある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チュートリアルの画面は出ないこともある</a:t>
            </a:r>
          </a:p>
        </p:txBody>
      </p:sp>
      <p:pic>
        <p:nvPicPr>
          <p:cNvPr id="199" name="スクリーンショット 2020-10-22 0.37.53.png" descr="スクリーンショット 2020-10-22 0.37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03" y="2676797"/>
            <a:ext cx="10530394" cy="678907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矢印"/>
          <p:cNvSpPr/>
          <p:nvPr/>
        </p:nvSpPr>
        <p:spPr>
          <a:xfrm rot="8640000">
            <a:off x="8641059" y="5441830"/>
            <a:ext cx="1270001" cy="671802"/>
          </a:xfrm>
          <a:prstGeom prst="rightArrow">
            <a:avLst>
              <a:gd name="adj1" fmla="val 29885"/>
              <a:gd name="adj2" fmla="val 7847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ここを…"/>
          <p:cNvSpPr txBox="1"/>
          <p:nvPr/>
        </p:nvSpPr>
        <p:spPr>
          <a:xfrm>
            <a:off x="9743524" y="4714664"/>
            <a:ext cx="3147061" cy="226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ここを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クリックして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チュートリアルを消す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endParaRPr/>
          </a:p>
          <a:p>
            <a:pPr>
              <a:defRPr sz="2000">
                <a:solidFill>
                  <a:srgbClr val="000000"/>
                </a:solidFill>
              </a:defRPr>
            </a:pPr>
            <a:r>
              <a:t>チュートリアルのビデオを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見てもいいです。</a:t>
            </a:r>
          </a:p>
        </p:txBody>
      </p:sp>
      <p:sp>
        <p:nvSpPr>
          <p:cNvPr id="202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525896" y="157976"/>
            <a:ext cx="222772" cy="273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cratchのプログラムを記録するために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473840">
              <a:defRPr sz="5100" spc="-102"/>
            </a:lvl1pPr>
          </a:lstStyle>
          <a:p>
            <a:r>
              <a:t>Scratchのプログラムを記録するために</a:t>
            </a:r>
          </a:p>
        </p:txBody>
      </p:sp>
      <p:sp>
        <p:nvSpPr>
          <p:cNvPr id="205" name="プログラムの名前をつけよう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プログラムの名前をつけよう</a:t>
            </a:r>
          </a:p>
        </p:txBody>
      </p:sp>
      <p:pic>
        <p:nvPicPr>
          <p:cNvPr id="206" name="スクリーンショット 2020-10-22 0.38.36.png" descr="スクリーンショット 2020-10-22 0.38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80" y="2853233"/>
            <a:ext cx="9984040" cy="651580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矢印"/>
          <p:cNvSpPr/>
          <p:nvPr/>
        </p:nvSpPr>
        <p:spPr>
          <a:xfrm rot="8640000">
            <a:off x="5710400" y="2367255"/>
            <a:ext cx="1270001" cy="671802"/>
          </a:xfrm>
          <a:prstGeom prst="rightArrow">
            <a:avLst>
              <a:gd name="adj1" fmla="val 29885"/>
              <a:gd name="adj2" fmla="val 7847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ここの名前を変える"/>
          <p:cNvSpPr txBox="1"/>
          <p:nvPr/>
        </p:nvSpPr>
        <p:spPr>
          <a:xfrm>
            <a:off x="6849889" y="2160839"/>
            <a:ext cx="239268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t>ここの名前を変える</a:t>
            </a:r>
          </a:p>
        </p:txBody>
      </p:sp>
      <p:sp>
        <p:nvSpPr>
          <p:cNvPr id="209" name="矢印"/>
          <p:cNvSpPr/>
          <p:nvPr/>
        </p:nvSpPr>
        <p:spPr>
          <a:xfrm rot="12600000">
            <a:off x="10063305" y="3096086"/>
            <a:ext cx="1270001" cy="671803"/>
          </a:xfrm>
          <a:prstGeom prst="rightArrow">
            <a:avLst>
              <a:gd name="adj1" fmla="val 29885"/>
              <a:gd name="adj2" fmla="val 7847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0" name="名前を変えたら…"/>
          <p:cNvSpPr txBox="1"/>
          <p:nvPr/>
        </p:nvSpPr>
        <p:spPr>
          <a:xfrm>
            <a:off x="10576404" y="3811252"/>
            <a:ext cx="18923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名前を変えたら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ここをクリック</a:t>
            </a:r>
          </a:p>
        </p:txBody>
      </p:sp>
      <p:sp>
        <p:nvSpPr>
          <p:cNvPr id="21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525896" y="157976"/>
            <a:ext cx="222772" cy="273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cratchのプログラムが記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Scratchのプログラムが記録</a:t>
            </a:r>
          </a:p>
        </p:txBody>
      </p:sp>
      <p:sp>
        <p:nvSpPr>
          <p:cNvPr id="214" name="付けた名前のプログラムがリストにあることを確認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付けた名前のプログラムがリストにあることを確認</a:t>
            </a:r>
          </a:p>
        </p:txBody>
      </p:sp>
      <p:pic>
        <p:nvPicPr>
          <p:cNvPr id="215" name="スクリーンショット 2020-10-22 0.38.55.png" descr="スクリーンショット 2020-10-22 0.38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56" y="2915749"/>
            <a:ext cx="10786688" cy="6784994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矢印"/>
          <p:cNvSpPr/>
          <p:nvPr/>
        </p:nvSpPr>
        <p:spPr>
          <a:xfrm rot="12600000">
            <a:off x="5811233" y="5586821"/>
            <a:ext cx="1270001" cy="671802"/>
          </a:xfrm>
          <a:prstGeom prst="rightArrow">
            <a:avLst>
              <a:gd name="adj1" fmla="val 29885"/>
              <a:gd name="adj2" fmla="val 78470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" name="ここをクリックすると…"/>
          <p:cNvSpPr txBox="1"/>
          <p:nvPr/>
        </p:nvSpPr>
        <p:spPr>
          <a:xfrm>
            <a:off x="7094662" y="5939946"/>
            <a:ext cx="26543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ここをクリックすると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プログラム画面に戻る</a:t>
            </a:r>
          </a:p>
        </p:txBody>
      </p:sp>
      <p:sp>
        <p:nvSpPr>
          <p:cNvPr id="218" name="プログラムを作るたびにリストに加わります。"/>
          <p:cNvSpPr txBox="1"/>
          <p:nvPr/>
        </p:nvSpPr>
        <p:spPr>
          <a:xfrm>
            <a:off x="672092" y="2066782"/>
            <a:ext cx="9368791" cy="55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000000"/>
                </a:solidFill>
              </a:defRPr>
            </a:lvl1pPr>
          </a:lstStyle>
          <a:p>
            <a:r>
              <a:t>プログラムを作るたびにリストに加わります。</a:t>
            </a:r>
          </a:p>
        </p:txBody>
      </p:sp>
      <p:sp>
        <p:nvSpPr>
          <p:cNvPr id="21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525896" y="157976"/>
            <a:ext cx="222772" cy="273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Macintosh PowerPoint</Application>
  <PresentationFormat>ユーザー設定</PresentationFormat>
  <Paragraphs>149</Paragraphs>
  <Slides>28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2" baseType="lpstr">
      <vt:lpstr>ヒラギノ角ゴ ProN W3</vt:lpstr>
      <vt:lpstr>ヒラギノ角ゴ ProN W6</vt:lpstr>
      <vt:lpstr>凸版文久見出しゴシック エクストラボールド</vt:lpstr>
      <vt:lpstr>21_BasicWhite</vt:lpstr>
      <vt:lpstr>Scratchでプログラミング</vt:lpstr>
      <vt:lpstr>Scratchとは？</vt:lpstr>
      <vt:lpstr>Scratchのやり方(準備)</vt:lpstr>
      <vt:lpstr>Scratch(準備)</vt:lpstr>
      <vt:lpstr>Scratchでプログラム</vt:lpstr>
      <vt:lpstr>Scratchでプログラム</vt:lpstr>
      <vt:lpstr>Scratchのプログラミング画面</vt:lpstr>
      <vt:lpstr>Scratchのプログラムを記録するために</vt:lpstr>
      <vt:lpstr>Scratchのプログラムが記録</vt:lpstr>
      <vt:lpstr>Scratchでプログラム #1-1</vt:lpstr>
      <vt:lpstr>Scratchでプログラム #1-2</vt:lpstr>
      <vt:lpstr>Scratchでプログラム #1-3</vt:lpstr>
      <vt:lpstr>Scratchでプログラム #4</vt:lpstr>
      <vt:lpstr>Scratchでプログラム #5</vt:lpstr>
      <vt:lpstr>Scratchでプログラム #6</vt:lpstr>
      <vt:lpstr>Scratchでプログラム #7</vt:lpstr>
      <vt:lpstr>Scratchでプログラム#8</vt:lpstr>
      <vt:lpstr>Scratchでプログラム#8</vt:lpstr>
      <vt:lpstr>Scratchでプログラム #9</vt:lpstr>
      <vt:lpstr>Scratchでプログラム#10</vt:lpstr>
      <vt:lpstr>Scratchでプログラム#11</vt:lpstr>
      <vt:lpstr>Scratchでプログラム#12</vt:lpstr>
      <vt:lpstr>Scratchでプログラム#13</vt:lpstr>
      <vt:lpstr>Scratchでプログラム#14</vt:lpstr>
      <vt:lpstr>Scratchでプログラム#15</vt:lpstr>
      <vt:lpstr>Scratchでプログラム#16</vt:lpstr>
      <vt:lpstr>Scratchでプログラム#17</vt:lpstr>
      <vt:lpstr>Scratchでプログラム　自分で試そう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Scratchでプログラミング</dc:title>
  <cp:lastModifiedBy>中瀨　博之</cp:lastModifiedBy>
  <cp:revision>1</cp:revision>
  <dcterms:modified xsi:type="dcterms:W3CDTF">2022-09-09T01:00:22Z</dcterms:modified>
</cp:coreProperties>
</file>