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タイトル&amp;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タイトルテキスト</a:t>
            </a:r>
          </a:p>
        </p:txBody>
      </p:sp>
      <p:sp>
        <p:nvSpPr>
          <p:cNvPr id="12" name="本文レベル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ここに引用を入力してください。”"/>
          <p:cNvSpPr txBox="1"/>
          <p:nvPr>
            <p:ph type="body" sz="quarter" idx="22"/>
          </p:nvPr>
        </p:nvSpPr>
        <p:spPr>
          <a:xfrm>
            <a:off x="1270000" y="42672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/>
            <a:r>
              <a:t>“ここに引用を入力してください。”</a:t>
            </a:r>
          </a:p>
        </p:txBody>
      </p:sp>
      <p:sp>
        <p:nvSpPr>
          <p:cNvPr id="9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eg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eg"/>
          <p:cNvSpPr/>
          <p:nvPr>
            <p:ph type="pic" idx="21"/>
          </p:nvPr>
        </p:nvSpPr>
        <p:spPr>
          <a:xfrm>
            <a:off x="1625600" y="374650"/>
            <a:ext cx="9753600" cy="650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タイトルテキスト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タイトルテキスト</a:t>
            </a:r>
          </a:p>
        </p:txBody>
      </p:sp>
      <p:sp>
        <p:nvSpPr>
          <p:cNvPr id="22" name="本文レベル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テキスト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3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eg"/>
          <p:cNvSpPr/>
          <p:nvPr>
            <p:ph type="pic" idx="21"/>
          </p:nvPr>
        </p:nvSpPr>
        <p:spPr>
          <a:xfrm>
            <a:off x="6375400" y="635000"/>
            <a:ext cx="82169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タイトルテキスト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40" name="本文レベル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49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57" name="本文レベル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8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eg"/>
          <p:cNvSpPr/>
          <p:nvPr>
            <p:ph type="pic" idx="21"/>
          </p:nvPr>
        </p:nvSpPr>
        <p:spPr>
          <a:xfrm>
            <a:off x="3810000" y="25908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67" name="本文レベル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8" name="スライド番号"/>
          <p:cNvSpPr txBox="1"/>
          <p:nvPr>
            <p:ph type="sldNum" sz="quarter" idx="2"/>
          </p:nvPr>
        </p:nvSpPr>
        <p:spPr>
          <a:xfrm>
            <a:off x="6308360" y="9296400"/>
            <a:ext cx="381306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本文レベル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6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eg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532204087_1355x1355.jpeg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532241774_2880x1920.jpeg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タイトルテキスト</a:t>
            </a:r>
          </a:p>
        </p:txBody>
      </p:sp>
      <p:sp>
        <p:nvSpPr>
          <p:cNvPr id="3" name="本文レベル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cratch基礎講座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Scratch基礎講座</a:t>
            </a:r>
          </a:p>
        </p:txBody>
      </p:sp>
      <p:sp>
        <p:nvSpPr>
          <p:cNvPr id="120" name="ネコをキーボードで自由に動かす"/>
          <p:cNvSpPr txBox="1"/>
          <p:nvPr>
            <p:ph type="subTitle" sz="quarter" idx="1"/>
          </p:nvPr>
        </p:nvSpPr>
        <p:spPr>
          <a:xfrm>
            <a:off x="1270000" y="5463816"/>
            <a:ext cx="10464800" cy="708384"/>
          </a:xfrm>
          <a:prstGeom prst="rect">
            <a:avLst/>
          </a:prstGeom>
        </p:spPr>
        <p:txBody>
          <a:bodyPr/>
          <a:lstStyle/>
          <a:p>
            <a:pPr/>
            <a:r>
              <a:t>ネコをキーボードで自由に動かす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ネコの動きを制御する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ネコの動きを制御する</a:t>
            </a:r>
          </a:p>
        </p:txBody>
      </p:sp>
      <p:sp>
        <p:nvSpPr>
          <p:cNvPr id="123" name="ゲームでは、自分が制御するキャラが必須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ゲームでは、自分が制御するキャラが必須</a:t>
            </a:r>
          </a:p>
          <a:p>
            <a:pPr/>
            <a:r>
              <a:t>ネコを矢印キーで好きな方向に動かすプログラムを作る</a:t>
            </a:r>
          </a:p>
          <a:p>
            <a:pPr/>
            <a:r>
              <a:t>最初は、(x, y) = (0, 0)に配置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背景に月面を選ぶ"/>
          <p:cNvSpPr txBox="1"/>
          <p:nvPr>
            <p:ph type="title"/>
          </p:nvPr>
        </p:nvSpPr>
        <p:spPr>
          <a:xfrm>
            <a:off x="952500" y="254000"/>
            <a:ext cx="11099800" cy="1412773"/>
          </a:xfrm>
          <a:prstGeom prst="rect">
            <a:avLst/>
          </a:prstGeom>
        </p:spPr>
        <p:txBody>
          <a:bodyPr/>
          <a:lstStyle/>
          <a:p>
            <a:pPr/>
            <a:r>
              <a:t>背景に月面を選ぶ</a:t>
            </a:r>
          </a:p>
        </p:txBody>
      </p:sp>
      <p:pic>
        <p:nvPicPr>
          <p:cNvPr id="126" name="スクリーンショット 2022-09-17 0.55.33.png" descr="スクリーンショット 2022-09-17 0.55.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149" y="2892026"/>
            <a:ext cx="10785591" cy="6640644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ネコを自由に動かせるようにする…"/>
          <p:cNvSpPr txBox="1"/>
          <p:nvPr/>
        </p:nvSpPr>
        <p:spPr>
          <a:xfrm>
            <a:off x="3000682" y="2072148"/>
            <a:ext cx="681990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ネコを自由に動かせるようにする</a:t>
            </a:r>
          </a:p>
          <a:p>
            <a:pPr/>
            <a:r>
              <a:t>月面から飛び出さないように移動範囲を制限する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初期化"/>
          <p:cNvSpPr txBox="1"/>
          <p:nvPr>
            <p:ph type="title"/>
          </p:nvPr>
        </p:nvSpPr>
        <p:spPr>
          <a:xfrm>
            <a:off x="952500" y="254000"/>
            <a:ext cx="11099800" cy="1219200"/>
          </a:xfrm>
          <a:prstGeom prst="rect">
            <a:avLst/>
          </a:prstGeom>
        </p:spPr>
        <p:txBody>
          <a:bodyPr/>
          <a:lstStyle/>
          <a:p>
            <a:pPr/>
            <a:r>
              <a:t>初期化</a:t>
            </a:r>
          </a:p>
        </p:txBody>
      </p:sp>
      <p:pic>
        <p:nvPicPr>
          <p:cNvPr id="130" name="スクリーンショット 2022-09-17 0.58.57.png" descr="スクリーンショット 2022-09-17 0.58.5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9690" y="3058497"/>
            <a:ext cx="10728955" cy="6605773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緑の旗を押すと初期化するようにする…"/>
          <p:cNvSpPr txBox="1"/>
          <p:nvPr/>
        </p:nvSpPr>
        <p:spPr>
          <a:xfrm>
            <a:off x="3252469" y="1605448"/>
            <a:ext cx="6499861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緑の旗を押すと初期化するようにする</a:t>
            </a:r>
          </a:p>
          <a:p>
            <a:pPr/>
            <a:r>
              <a:t>場所と向きを固定</a:t>
            </a:r>
          </a:p>
          <a:p>
            <a:pPr/>
            <a:r>
              <a:t>何ができるプログラムか、ネコに喋らせてみた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矢印キーで移動するように設定"/>
          <p:cNvSpPr txBox="1"/>
          <p:nvPr>
            <p:ph type="title"/>
          </p:nvPr>
        </p:nvSpPr>
        <p:spPr>
          <a:xfrm>
            <a:off x="952500" y="254000"/>
            <a:ext cx="11099800" cy="1494504"/>
          </a:xfrm>
          <a:prstGeom prst="rect">
            <a:avLst/>
          </a:prstGeom>
        </p:spPr>
        <p:txBody>
          <a:bodyPr/>
          <a:lstStyle>
            <a:lvl1pPr defTabSz="449833">
              <a:defRPr sz="6160"/>
            </a:lvl1pPr>
          </a:lstStyle>
          <a:p>
            <a:pPr/>
            <a:r>
              <a:t>矢印キーで移動するように設定</a:t>
            </a:r>
          </a:p>
        </p:txBody>
      </p:sp>
      <p:sp>
        <p:nvSpPr>
          <p:cNvPr id="134" name="まずは、上下…"/>
          <p:cNvSpPr txBox="1"/>
          <p:nvPr/>
        </p:nvSpPr>
        <p:spPr>
          <a:xfrm>
            <a:off x="2545638" y="1534651"/>
            <a:ext cx="7913524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まずは、上下</a:t>
            </a:r>
          </a:p>
          <a:p>
            <a:pPr/>
            <a:r>
              <a:t>矢印キーが押されたら、y座標を変えると上下に移動する</a:t>
            </a:r>
          </a:p>
        </p:txBody>
      </p:sp>
      <p:pic>
        <p:nvPicPr>
          <p:cNvPr id="135" name="スクリーンショット 2022-09-17 1.02.26.png" descr="スクリーンショット 2022-09-17 1.02.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2662" y="2598173"/>
            <a:ext cx="11099801" cy="68175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矢印キーで移動"/>
          <p:cNvSpPr txBox="1"/>
          <p:nvPr>
            <p:ph type="title"/>
          </p:nvPr>
        </p:nvSpPr>
        <p:spPr>
          <a:xfrm>
            <a:off x="952500" y="254000"/>
            <a:ext cx="11099800" cy="1195337"/>
          </a:xfrm>
          <a:prstGeom prst="rect">
            <a:avLst/>
          </a:prstGeom>
        </p:spPr>
        <p:txBody>
          <a:bodyPr/>
          <a:lstStyle/>
          <a:p>
            <a:pPr/>
            <a:r>
              <a:t>矢印キーで移動</a:t>
            </a:r>
          </a:p>
        </p:txBody>
      </p:sp>
      <p:sp>
        <p:nvSpPr>
          <p:cNvPr id="138" name="左右の矢印キーで、左右に移動させる…"/>
          <p:cNvSpPr txBox="1"/>
          <p:nvPr/>
        </p:nvSpPr>
        <p:spPr>
          <a:xfrm>
            <a:off x="3955361" y="1482212"/>
            <a:ext cx="5277613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左右の矢印キーで、左右に移動させる</a:t>
            </a:r>
          </a:p>
          <a:p>
            <a:pPr/>
            <a:r>
              <a:t>ネコの向きも変えましょう！</a:t>
            </a:r>
          </a:p>
        </p:txBody>
      </p:sp>
      <p:pic>
        <p:nvPicPr>
          <p:cNvPr id="139" name="スクリーンショット 2022-09-17 1.05.40.png" descr="スクリーンショット 2022-09-17 1.05.4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6220" y="2378689"/>
            <a:ext cx="11772360" cy="72306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宇宙に飛び出さないようにする"/>
          <p:cNvSpPr txBox="1"/>
          <p:nvPr>
            <p:ph type="title"/>
          </p:nvPr>
        </p:nvSpPr>
        <p:spPr>
          <a:xfrm>
            <a:off x="952500" y="254000"/>
            <a:ext cx="11099800" cy="1163382"/>
          </a:xfrm>
          <a:prstGeom prst="rect">
            <a:avLst/>
          </a:prstGeom>
        </p:spPr>
        <p:txBody>
          <a:bodyPr/>
          <a:lstStyle>
            <a:lvl1pPr defTabSz="449833">
              <a:defRPr sz="6160"/>
            </a:lvl1pPr>
          </a:lstStyle>
          <a:p>
            <a:pPr/>
            <a:r>
              <a:t>宇宙に飛び出さないようにする</a:t>
            </a:r>
          </a:p>
        </p:txBody>
      </p:sp>
      <p:sp>
        <p:nvSpPr>
          <p:cNvPr id="142" name="Y方向の移動に制限を加える…"/>
          <p:cNvSpPr txBox="1"/>
          <p:nvPr/>
        </p:nvSpPr>
        <p:spPr>
          <a:xfrm>
            <a:off x="2792221" y="1614948"/>
            <a:ext cx="7420357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Y方向の移動に制限を加える</a:t>
            </a:r>
          </a:p>
          <a:p>
            <a:pPr/>
            <a:r>
              <a:t>yが130以上になると、宇宙に飛び出しちゃう</a:t>
            </a:r>
          </a:p>
          <a:p>
            <a:pPr/>
            <a:r>
              <a:t>“もし”を使って、130以上にならないようにしよう！</a:t>
            </a:r>
          </a:p>
        </p:txBody>
      </p:sp>
      <p:pic>
        <p:nvPicPr>
          <p:cNvPr id="143" name="スクリーンショット 2022-09-17 1.09.11.png" descr="スクリーンショット 2022-09-17 1.09.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4501" y="3152162"/>
            <a:ext cx="10716364" cy="6582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も少しリアルに"/>
          <p:cNvSpPr txBox="1"/>
          <p:nvPr>
            <p:ph type="title"/>
          </p:nvPr>
        </p:nvSpPr>
        <p:spPr>
          <a:xfrm>
            <a:off x="952500" y="254000"/>
            <a:ext cx="11099800" cy="792624"/>
          </a:xfrm>
          <a:prstGeom prst="rect">
            <a:avLst/>
          </a:prstGeom>
        </p:spPr>
        <p:txBody>
          <a:bodyPr/>
          <a:lstStyle>
            <a:lvl1pPr defTabSz="391414">
              <a:defRPr sz="5360"/>
            </a:lvl1pPr>
          </a:lstStyle>
          <a:p>
            <a:pPr/>
            <a:r>
              <a:t>も少しリアルに</a:t>
            </a:r>
          </a:p>
        </p:txBody>
      </p:sp>
      <p:sp>
        <p:nvSpPr>
          <p:cNvPr id="146" name="上下移動した時に、ネコの大きさを変えると、遠くに移動したように見える…"/>
          <p:cNvSpPr txBox="1"/>
          <p:nvPr/>
        </p:nvSpPr>
        <p:spPr>
          <a:xfrm>
            <a:off x="1731632" y="1280296"/>
            <a:ext cx="10459213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+mn-lt"/>
                <a:ea typeface="+mn-ea"/>
                <a:cs typeface="+mn-cs"/>
                <a:sym typeface="ヒラギノ角ゴ ProN W3"/>
              </a:defRPr>
            </a:pPr>
            <a:r>
              <a:t>上下移動した時に、ネコの大きさを変えると、遠くに移動したように見える</a:t>
            </a:r>
          </a:p>
          <a:p>
            <a:pPr algn="l">
              <a:defRPr>
                <a:latin typeface="+mn-lt"/>
                <a:ea typeface="+mn-ea"/>
                <a:cs typeface="+mn-cs"/>
                <a:sym typeface="ヒラギノ角ゴ ProN W3"/>
              </a:defRPr>
            </a:pPr>
            <a:r>
              <a:t>上移動で”大きさ”を-4, 下移動で”大きさ”を+4する</a:t>
            </a:r>
          </a:p>
          <a:p>
            <a:pPr algn="l">
              <a:defRPr>
                <a:latin typeface="+mn-lt"/>
                <a:ea typeface="+mn-ea"/>
                <a:cs typeface="+mn-cs"/>
                <a:sym typeface="ヒラギノ角ゴ ProN W3"/>
              </a:defRPr>
            </a:pPr>
            <a:r>
              <a:t>宇宙に飛び出さないように、下に行きすぎないように、yの範囲を制限</a:t>
            </a:r>
          </a:p>
        </p:txBody>
      </p:sp>
      <p:pic>
        <p:nvPicPr>
          <p:cNvPr id="147" name="スクリーンショット 2022-09-17 1.14.51.png" descr="スクリーンショット 2022-09-17 1.14.5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1913" y="2700437"/>
            <a:ext cx="11318509" cy="6951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ヒラギノ角ゴ ProN W6"/>
            <a:ea typeface="ヒラギノ角ゴ ProN W6"/>
            <a:cs typeface="ヒラギノ角ゴ ProN W6"/>
            <a:sym typeface="ヒラギノ角ゴ ProN W6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ヒラギノ角ゴ ProN W6"/>
            <a:ea typeface="ヒラギノ角ゴ ProN W6"/>
            <a:cs typeface="ヒラギノ角ゴ ProN W6"/>
            <a:sym typeface="ヒラギノ角ゴ ProN W6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