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5.xml"/>
  <Override ContentType="application/vnd.ms-office.chartcolorstyle+xml" PartName="/ppt/charts/colors6.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ms-office.chartcolorstyle+xml" PartName="/ppt/charts/colors8.xml"/>
  <Override ContentType="application/vnd.ms-office.chartcolorstyle+xml" PartName="/ppt/charts/colors7.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drawingml.chart+xml" PartName="/ppt/charts/chart3.xml"/>
  <Override ContentType="application/vnd.openxmlformats-officedocument.drawingml.chart+xml" PartName="/ppt/charts/chart8.xml"/>
  <Override ContentType="application/vnd.openxmlformats-officedocument.drawingml.chart+xml" PartName="/ppt/charts/chart9.xml"/>
  <Override ContentType="application/vnd.openxmlformats-officedocument.drawingml.chart+xml" PartName="/ppt/charts/chart2.xml"/>
  <Override ContentType="application/vnd.openxmlformats-officedocument.drawingml.chart+xml" PartName="/ppt/charts/chart7.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4.xml"/>
  <Override ContentType="application/vnd.ms-office.chartstyle+xml" PartName="/ppt/charts/style5.xml"/>
  <Override ContentType="application/vnd.ms-office.chartstyle+xml" PartName="/ppt/charts/style7.xml"/>
  <Override ContentType="application/vnd.ms-office.chartstyle+xml" PartName="/ppt/charts/style8.xml"/>
  <Override ContentType="application/vnd.ms-office.chartstyle+xml" PartName="/ppt/charts/style1.xml"/>
  <Override ContentType="application/vnd.ms-office.chartstyle+xml" PartName="/ppt/charts/style6.xml"/>
  <Override ContentType="application/vnd.ms-office.chartstyle+xml" PartName="/ppt/charts/style2.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4"/>
    <p:sldMasterId id="2147483665" r:id="rId5"/>
    <p:sldMasterId id="214748367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y="6858000" cx="12192000"/>
  <p:notesSz cx="6807200" cy="99393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g8Qy7sgQnDiU4HSH3+m1i7TpEV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3F94F23-3780-4C37-B05C-D877C498AECD}">
  <a:tblStyle styleId="{73F94F23-3780-4C37-B05C-D877C498AEC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9599E35-1349-4AE4-82BA-E0595F323346}"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customschemas.google.com/relationships/presentationmetadata" Target="metadata"/><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6735523744055"/>
          <c:y val="0.28128175962475355"/>
          <c:w val="0.77465289525118897"/>
          <c:h val="0.50253424622425968"/>
        </c:manualLayout>
      </c:layout>
      <c:pieChart>
        <c:varyColors val="1"/>
        <c:ser>
          <c:idx val="0"/>
          <c:order val="0"/>
          <c:tx>
            <c:strRef>
              <c:f>Sheet1!$B$1</c:f>
              <c:strCache>
                <c:ptCount val="1"/>
                <c:pt idx="0">
                  <c:v>列1</c:v>
                </c:pt>
              </c:strCache>
            </c:strRef>
          </c:tx>
          <c:dPt>
            <c:idx val="0"/>
            <c:bubble3D val="0"/>
            <c:spPr>
              <a:solidFill>
                <a:srgbClr val="B40000"/>
              </a:solidFill>
              <a:ln w="19050">
                <a:solidFill>
                  <a:schemeClr val="lt1"/>
                </a:solidFill>
              </a:ln>
              <a:effectLst/>
            </c:spPr>
            <c:extLst>
              <c:ext xmlns:c16="http://schemas.microsoft.com/office/drawing/2014/chart" uri="{C3380CC4-5D6E-409C-BE32-E72D297353CC}">
                <c16:uniqueId val="{00000001-13C2-479C-9CC5-2698E2B0F05A}"/>
              </c:ext>
            </c:extLst>
          </c:dPt>
          <c:dPt>
            <c:idx val="1"/>
            <c:bubble3D val="0"/>
            <c:spPr>
              <a:solidFill>
                <a:srgbClr val="1B7127"/>
              </a:solidFill>
              <a:ln w="19050">
                <a:solidFill>
                  <a:schemeClr val="lt1"/>
                </a:solidFill>
              </a:ln>
              <a:effectLst/>
            </c:spPr>
            <c:extLst>
              <c:ext xmlns:c16="http://schemas.microsoft.com/office/drawing/2014/chart" uri="{C3380CC4-5D6E-409C-BE32-E72D297353CC}">
                <c16:uniqueId val="{00000003-13C2-479C-9CC5-2698E2B0F05A}"/>
              </c:ext>
            </c:extLst>
          </c:dPt>
          <c:dPt>
            <c:idx val="2"/>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5-13C2-479C-9CC5-2698E2B0F05A}"/>
              </c:ext>
            </c:extLst>
          </c:dPt>
          <c:dPt>
            <c:idx val="3"/>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7-13C2-479C-9CC5-2698E2B0F05A}"/>
              </c:ext>
            </c:extLst>
          </c:dPt>
          <c:dLbls>
            <c:dLbl>
              <c:idx val="0"/>
              <c:layout>
                <c:manualLayout>
                  <c:x val="-0.2781669866103193"/>
                  <c:y val="6.1121172701210098E-2"/>
                </c:manualLayout>
              </c:layout>
              <c:numFmt formatCode="0.0%" sourceLinked="0"/>
              <c:spPr>
                <a:xfrm>
                  <a:off x="1071286" y="3535869"/>
                  <a:ext cx="684000" cy="418217"/>
                </a:xfrm>
                <a:solidFill>
                  <a:srgbClr val="FF7D7D"/>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borderCallout1">
                      <a:avLst>
                        <a:gd name="adj1" fmla="val -7566"/>
                        <a:gd name="adj2" fmla="val 51577"/>
                        <a:gd name="adj3" fmla="val -93198"/>
                        <a:gd name="adj4" fmla="val 51899"/>
                      </a:avLst>
                    </a:prstGeom>
                    <a:noFill/>
                    <a:ln>
                      <a:noFill/>
                    </a:ln>
                  </c15:spPr>
                  <c15:layout>
                    <c:manualLayout>
                      <c:w val="0.24566159468853774"/>
                      <c:h val="0.11742760844229948"/>
                    </c:manualLayout>
                  </c15:layout>
                </c:ext>
                <c:ext xmlns:c16="http://schemas.microsoft.com/office/drawing/2014/chart" uri="{C3380CC4-5D6E-409C-BE32-E72D297353CC}">
                  <c16:uniqueId val="{00000001-13C2-479C-9CC5-2698E2B0F05A}"/>
                </c:ext>
              </c:extLst>
            </c:dLbl>
            <c:dLbl>
              <c:idx val="1"/>
              <c:layout>
                <c:manualLayout>
                  <c:x val="-6.3588483432747894E-2"/>
                  <c:y val="4.5072943203728316E-2"/>
                </c:manualLayout>
              </c:layout>
              <c:numFmt formatCode="0.0%" sourceLinked="0"/>
              <c:spPr>
                <a:xfrm>
                  <a:off x="9666" y="950484"/>
                  <a:ext cx="699477" cy="431999"/>
                </a:xfrm>
                <a:solidFill>
                  <a:prstClr val="whit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borderCallout1">
                      <a:avLst>
                        <a:gd name="adj1" fmla="val 50448"/>
                        <a:gd name="adj2" fmla="val 104178"/>
                        <a:gd name="adj3" fmla="val 95041"/>
                        <a:gd name="adj4" fmla="val 133807"/>
                      </a:avLst>
                    </a:prstGeom>
                    <a:noFill/>
                    <a:ln>
                      <a:noFill/>
                    </a:ln>
                  </c15:spPr>
                  <c15:layout>
                    <c:manualLayout>
                      <c:w val="0.24153488955823293"/>
                      <c:h val="0.11519485294288964"/>
                    </c:manualLayout>
                  </c15:layout>
                </c:ext>
                <c:ext xmlns:c16="http://schemas.microsoft.com/office/drawing/2014/chart" uri="{C3380CC4-5D6E-409C-BE32-E72D297353CC}">
                  <c16:uniqueId val="{00000003-13C2-479C-9CC5-2698E2B0F05A}"/>
                </c:ext>
              </c:extLst>
            </c:dLbl>
            <c:dLbl>
              <c:idx val="2"/>
              <c:layout>
                <c:manualLayout>
                  <c:x val="-2.9270952859055302E-2"/>
                  <c:y val="-5.137411271093284E-2"/>
                </c:manualLayout>
              </c:layout>
              <c:numFmt formatCode="0.0%" sourceLinked="0"/>
              <c:spPr>
                <a:xfrm>
                  <a:off x="708626" y="430201"/>
                  <a:ext cx="1123237" cy="519817"/>
                </a:xfrm>
                <a:solidFill>
                  <a:prstClr val="whit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borderCallout1">
                      <a:avLst>
                        <a:gd name="adj1" fmla="val 106262"/>
                        <a:gd name="adj2" fmla="val 50962"/>
                        <a:gd name="adj3" fmla="val 158950"/>
                        <a:gd name="adj4" fmla="val 75385"/>
                      </a:avLst>
                    </a:prstGeom>
                    <a:noFill/>
                    <a:ln>
                      <a:noFill/>
                    </a:ln>
                  </c15:spPr>
                  <c15:layout>
                    <c:manualLayout>
                      <c:w val="0.3356392833237713"/>
                      <c:h val="0.12111283162232299"/>
                    </c:manualLayout>
                  </c15:layout>
                </c:ext>
                <c:ext xmlns:c16="http://schemas.microsoft.com/office/drawing/2014/chart" uri="{C3380CC4-5D6E-409C-BE32-E72D297353CC}">
                  <c16:uniqueId val="{00000005-13C2-479C-9CC5-2698E2B0F05A}"/>
                </c:ext>
              </c:extLst>
            </c:dLbl>
            <c:dLbl>
              <c:idx val="3"/>
              <c:layout>
                <c:manualLayout>
                  <c:x val="0.3480092746545469"/>
                  <c:y val="3.8391092606976512E-2"/>
                </c:manualLayout>
              </c:layout>
              <c:numFmt formatCode="0.0%" sourceLinked="0"/>
              <c:spPr>
                <a:xfrm>
                  <a:off x="1945062" y="804527"/>
                  <a:ext cx="864000" cy="396000"/>
                </a:xfrm>
                <a:solidFill>
                  <a:prstClr val="whit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borderCallout1">
                      <a:avLst>
                        <a:gd name="adj1" fmla="val 51823"/>
                        <a:gd name="adj2" fmla="val -3923"/>
                        <a:gd name="adj3" fmla="val 83159"/>
                        <a:gd name="adj4" fmla="val -62181"/>
                      </a:avLst>
                    </a:prstGeom>
                    <a:noFill/>
                    <a:ln>
                      <a:noFill/>
                    </a:ln>
                  </c15:spPr>
                  <c15:layout>
                    <c:manualLayout>
                      <c:w val="0.29834606282271947"/>
                      <c:h val="0.11742760844229948"/>
                    </c:manualLayout>
                  </c15:layout>
                </c:ext>
                <c:ext xmlns:c16="http://schemas.microsoft.com/office/drawing/2014/chart" uri="{C3380CC4-5D6E-409C-BE32-E72D297353CC}">
                  <c16:uniqueId val="{00000007-13C2-479C-9CC5-2698E2B0F05A}"/>
                </c:ext>
              </c:extLst>
            </c:dLbl>
            <c:numFmt formatCode="0.0%" sourceLinked="0"/>
            <c:spPr>
              <a:solidFill>
                <a:prstClr val="white"/>
              </a:solidFill>
              <a:ln>
                <a:solidFill>
                  <a:prstClr val="black">
                    <a:lumMod val="25000"/>
                    <a:lumOff val="75000"/>
                  </a:prstClr>
                </a:solidFill>
              </a:ln>
              <a:effectLst/>
            </c:spPr>
            <c:txPr>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borderCallout2">
                    <a:avLst/>
                  </a:prstGeom>
                  <a:noFill/>
                  <a:ln>
                    <a:noFill/>
                  </a:ln>
                </c15:spPr>
              </c:ext>
            </c:extLst>
          </c:dLbls>
          <c:cat>
            <c:strRef>
              <c:f>Sheet1!$A$2:$A$5</c:f>
              <c:strCache>
                <c:ptCount val="4"/>
                <c:pt idx="0">
                  <c:v>火災</c:v>
                </c:pt>
                <c:pt idx="1">
                  <c:v>家屋全潰</c:v>
                </c:pt>
                <c:pt idx="2">
                  <c:v>工場等の被害</c:v>
                </c:pt>
                <c:pt idx="3">
                  <c:v>流失埋没</c:v>
                </c:pt>
              </c:strCache>
            </c:strRef>
          </c:cat>
          <c:val>
            <c:numRef>
              <c:f>Sheet1!$B$2:$B$5</c:f>
              <c:numCache>
                <c:formatCode>General</c:formatCode>
                <c:ptCount val="4"/>
                <c:pt idx="0">
                  <c:v>87.1</c:v>
                </c:pt>
                <c:pt idx="1">
                  <c:v>10.5</c:v>
                </c:pt>
                <c:pt idx="2">
                  <c:v>1.4</c:v>
                </c:pt>
                <c:pt idx="3">
                  <c:v>1</c:v>
                </c:pt>
              </c:numCache>
            </c:numRef>
          </c:val>
          <c:extLst>
            <c:ext xmlns:c16="http://schemas.microsoft.com/office/drawing/2014/chart" uri="{C3380CC4-5D6E-409C-BE32-E72D297353CC}">
              <c16:uniqueId val="{00000008-13C2-479C-9CC5-2698E2B0F05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Arial" panose="020B0604020202020204" pitchFamily="34" charset="0"/>
          <a:ea typeface="Meiryo UI" panose="020B0604030504040204"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73921447972801"/>
          <c:y val="0.27981784288263034"/>
          <c:w val="0.77852157104054398"/>
          <c:h val="0.50679492623329081"/>
        </c:manualLayout>
      </c:layout>
      <c:pieChart>
        <c:varyColors val="1"/>
        <c:ser>
          <c:idx val="0"/>
          <c:order val="0"/>
          <c:tx>
            <c:strRef>
              <c:f>Sheet1!$B$1</c:f>
              <c:strCache>
                <c:ptCount val="1"/>
                <c:pt idx="0">
                  <c:v>列1</c:v>
                </c:pt>
              </c:strCache>
            </c:strRef>
          </c:tx>
          <c:dPt>
            <c:idx val="0"/>
            <c:bubble3D val="0"/>
            <c:spPr>
              <a:solidFill>
                <a:srgbClr val="1B7127"/>
              </a:solidFill>
              <a:ln w="19050">
                <a:solidFill>
                  <a:schemeClr val="lt1"/>
                </a:solidFill>
              </a:ln>
              <a:effectLst/>
            </c:spPr>
            <c:extLst>
              <c:ext xmlns:c16="http://schemas.microsoft.com/office/drawing/2014/chart" uri="{C3380CC4-5D6E-409C-BE32-E72D297353CC}">
                <c16:uniqueId val="{00000001-2BF2-4F86-959D-97332D68B904}"/>
              </c:ext>
            </c:extLst>
          </c:dPt>
          <c:dPt>
            <c:idx val="1"/>
            <c:bubble3D val="0"/>
            <c:spPr>
              <a:solidFill>
                <a:srgbClr val="B40000"/>
              </a:solidFill>
              <a:ln w="19050">
                <a:solidFill>
                  <a:schemeClr val="lt1"/>
                </a:solidFill>
              </a:ln>
              <a:effectLst/>
            </c:spPr>
            <c:extLst>
              <c:ext xmlns:c16="http://schemas.microsoft.com/office/drawing/2014/chart" uri="{C3380CC4-5D6E-409C-BE32-E72D297353CC}">
                <c16:uniqueId val="{00000003-2BF2-4F86-959D-97332D68B904}"/>
              </c:ext>
            </c:extLst>
          </c:dPt>
          <c:dPt>
            <c:idx val="2"/>
            <c:bubble3D val="0"/>
            <c:spPr>
              <a:solidFill>
                <a:schemeClr val="tx1">
                  <a:lumMod val="65000"/>
                  <a:lumOff val="35000"/>
                </a:schemeClr>
              </a:solidFill>
              <a:ln w="19050">
                <a:solidFill>
                  <a:schemeClr val="lt1"/>
                </a:solidFill>
              </a:ln>
              <a:effectLst/>
            </c:spPr>
            <c:extLst>
              <c:ext xmlns:c16="http://schemas.microsoft.com/office/drawing/2014/chart" uri="{C3380CC4-5D6E-409C-BE32-E72D297353CC}">
                <c16:uniqueId val="{00000005-2BF2-4F86-959D-97332D68B904}"/>
              </c:ext>
            </c:extLst>
          </c:dPt>
          <c:dLbls>
            <c:dLbl>
              <c:idx val="0"/>
              <c:layout>
                <c:manualLayout>
                  <c:x val="-9.2367451827818414E-2"/>
                  <c:y val="6.8295165827435014E-2"/>
                </c:manualLayout>
              </c:layout>
              <c:numFmt formatCode="0.0%" sourceLinked="0"/>
              <c:spPr>
                <a:xfrm>
                  <a:off x="269456" y="3518515"/>
                  <a:ext cx="2257682" cy="624348"/>
                </a:xfrm>
                <a:solidFill>
                  <a:srgbClr val="C9F3C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lnSpc>
                      <a:spcPct val="8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borderCallout1">
                      <a:avLst>
                        <a:gd name="adj1" fmla="val -6371"/>
                        <a:gd name="adj2" fmla="val 48770"/>
                        <a:gd name="adj3" fmla="val -62665"/>
                        <a:gd name="adj4" fmla="val 48680"/>
                      </a:avLst>
                    </a:prstGeom>
                    <a:noFill/>
                    <a:ln>
                      <a:noFill/>
                    </a:ln>
                  </c15:spPr>
                  <c15:layout>
                    <c:manualLayout>
                      <c:w val="0.81085655011143087"/>
                      <c:h val="0.15991856310833055"/>
                    </c:manualLayout>
                  </c15:layout>
                </c:ext>
                <c:ext xmlns:c16="http://schemas.microsoft.com/office/drawing/2014/chart" uri="{C3380CC4-5D6E-409C-BE32-E72D297353CC}">
                  <c16:uniqueId val="{00000001-2BF2-4F86-959D-97332D68B904}"/>
                </c:ext>
              </c:extLst>
            </c:dLbl>
            <c:dLbl>
              <c:idx val="1"/>
              <c:layout>
                <c:manualLayout>
                  <c:x val="-1.2614669014099673E-2"/>
                  <c:y val="-7.0535037838142557E-3"/>
                </c:manualLayout>
              </c:layout>
              <c:numFmt formatCode="0.0%" sourceLinked="0"/>
              <c:spPr>
                <a:xfrm>
                  <a:off x="25400" y="890844"/>
                  <a:ext cx="648000" cy="416772"/>
                </a:xfrm>
                <a:solidFill>
                  <a:prstClr val="whit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borderCallout1">
                      <a:avLst>
                        <a:gd name="adj1" fmla="val 46791"/>
                        <a:gd name="adj2" fmla="val 103002"/>
                        <a:gd name="adj3" fmla="val 120638"/>
                        <a:gd name="adj4" fmla="val 117344"/>
                      </a:avLst>
                    </a:prstGeom>
                    <a:noFill/>
                    <a:ln>
                      <a:noFill/>
                    </a:ln>
                  </c15:spPr>
                  <c15:layout>
                    <c:manualLayout>
                      <c:w val="0.22590361445783133"/>
                      <c:h val="0.11783473071140146"/>
                    </c:manualLayout>
                  </c15:layout>
                </c:ext>
                <c:ext xmlns:c16="http://schemas.microsoft.com/office/drawing/2014/chart" uri="{C3380CC4-5D6E-409C-BE32-E72D297353CC}">
                  <c16:uniqueId val="{00000003-2BF2-4F86-959D-97332D68B904}"/>
                </c:ext>
              </c:extLst>
            </c:dLbl>
            <c:dLbl>
              <c:idx val="2"/>
              <c:layout>
                <c:manualLayout>
                  <c:x val="0.29832066360680809"/>
                  <c:y val="-4.1693387951913146E-3"/>
                </c:manualLayout>
              </c:layout>
              <c:numFmt formatCode="0.0%" sourceLinked="0"/>
              <c:spPr>
                <a:xfrm>
                  <a:off x="2012011" y="640093"/>
                  <a:ext cx="756000" cy="504000"/>
                </a:xfrm>
                <a:solidFill>
                  <a:prstClr val="whit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borderCallout2">
                      <a:avLst>
                        <a:gd name="adj1" fmla="val 52442"/>
                        <a:gd name="adj2" fmla="val -5720"/>
                        <a:gd name="adj3" fmla="val 52442"/>
                        <a:gd name="adj4" fmla="val -16668"/>
                        <a:gd name="adj5" fmla="val 120343"/>
                        <a:gd name="adj6" fmla="val -61352"/>
                      </a:avLst>
                    </a:prstGeom>
                    <a:noFill/>
                    <a:ln>
                      <a:noFill/>
                    </a:ln>
                  </c15:spPr>
                  <c15:layout>
                    <c:manualLayout>
                      <c:w val="0.22590361445783133"/>
                      <c:h val="0.11783473071140146"/>
                    </c:manualLayout>
                  </c15:layout>
                </c:ext>
                <c:ext xmlns:c16="http://schemas.microsoft.com/office/drawing/2014/chart" uri="{C3380CC4-5D6E-409C-BE32-E72D297353CC}">
                  <c16:uniqueId val="{00000005-2BF2-4F86-959D-97332D68B904}"/>
                </c:ext>
              </c:extLst>
            </c:dLbl>
            <c:numFmt formatCode="0.0%" sourceLinked="0"/>
            <c:spPr>
              <a:solidFill>
                <a:prstClr val="white"/>
              </a:solidFill>
              <a:ln>
                <a:solidFill>
                  <a:prstClr val="black">
                    <a:lumMod val="25000"/>
                    <a:lumOff val="75000"/>
                  </a:prstClr>
                </a:solidFill>
              </a:ln>
              <a:effectLst/>
            </c:spPr>
            <c:txPr>
              <a:bodyPr rot="0" spcFirstLastPara="1" vertOverflow="clip" horzOverflow="clip" vert="horz" wrap="square" lIns="36576" tIns="18288" rIns="36576" bIns="18288" anchor="ctr" anchorCtr="1">
                <a:spAutoFit/>
              </a:bodyPr>
              <a:lstStyle/>
              <a:p>
                <a:pPr>
                  <a:lnSpc>
                    <a:spcPct val="90000"/>
                  </a:lnSpc>
                  <a:defRPr sz="1197"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borderCallout2">
                    <a:avLst/>
                  </a:prstGeom>
                  <a:noFill/>
                  <a:ln>
                    <a:noFill/>
                  </a:ln>
                </c15:spPr>
              </c:ext>
            </c:extLst>
          </c:dLbls>
          <c:cat>
            <c:strRef>
              <c:f>Sheet1!$A$2:$A$4</c:f>
              <c:strCache>
                <c:ptCount val="3"/>
                <c:pt idx="0">
                  <c:v>建物倒壊による頭部損傷、内臓損傷、頚部損傷、窒息・外傷性ショック等</c:v>
                </c:pt>
                <c:pt idx="1">
                  <c:v>焼死</c:v>
                </c:pt>
                <c:pt idx="2">
                  <c:v>不詳</c:v>
                </c:pt>
              </c:strCache>
            </c:strRef>
          </c:cat>
          <c:val>
            <c:numRef>
              <c:f>Sheet1!$B$2:$B$4</c:f>
              <c:numCache>
                <c:formatCode>General</c:formatCode>
                <c:ptCount val="3"/>
                <c:pt idx="0">
                  <c:v>83.3</c:v>
                </c:pt>
                <c:pt idx="1">
                  <c:v>12.8</c:v>
                </c:pt>
                <c:pt idx="2">
                  <c:v>3.9</c:v>
                </c:pt>
              </c:numCache>
            </c:numRef>
          </c:val>
          <c:extLst>
            <c:ext xmlns:c16="http://schemas.microsoft.com/office/drawing/2014/chart" uri="{C3380CC4-5D6E-409C-BE32-E72D297353CC}">
              <c16:uniqueId val="{00000006-2BF2-4F86-959D-97332D68B904}"/>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Arial" panose="020B0604020202020204" pitchFamily="34" charset="0"/>
          <a:ea typeface="Meiryo UI" panose="020B0604030504040204"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6735523744055"/>
          <c:y val="0.28128175962475355"/>
          <c:w val="0.77465289525118897"/>
          <c:h val="0.50253424622425968"/>
        </c:manualLayout>
      </c:layout>
      <c:pieChart>
        <c:varyColors val="1"/>
        <c:ser>
          <c:idx val="0"/>
          <c:order val="0"/>
          <c:tx>
            <c:strRef>
              <c:f>Sheet1!$B$1</c:f>
              <c:strCache>
                <c:ptCount val="1"/>
                <c:pt idx="0">
                  <c:v>列1</c:v>
                </c:pt>
              </c:strCache>
            </c:strRef>
          </c:tx>
          <c:dPt>
            <c:idx val="0"/>
            <c:bubble3D val="0"/>
            <c:spPr>
              <a:solidFill>
                <a:srgbClr val="0A6E96"/>
              </a:solidFill>
              <a:ln w="19050">
                <a:solidFill>
                  <a:schemeClr val="lt1"/>
                </a:solidFill>
              </a:ln>
              <a:effectLst/>
            </c:spPr>
            <c:extLst>
              <c:ext xmlns:c16="http://schemas.microsoft.com/office/drawing/2014/chart" uri="{C3380CC4-5D6E-409C-BE32-E72D297353CC}">
                <c16:uniqueId val="{00000001-2CE4-4C8A-B6D2-2D84773AC2D4}"/>
              </c:ext>
            </c:extLst>
          </c:dPt>
          <c:dPt>
            <c:idx val="1"/>
            <c:bubble3D val="0"/>
            <c:spPr>
              <a:solidFill>
                <a:srgbClr val="1B7127"/>
              </a:solidFill>
              <a:ln w="19050">
                <a:solidFill>
                  <a:schemeClr val="lt1"/>
                </a:solidFill>
              </a:ln>
              <a:effectLst/>
            </c:spPr>
            <c:extLst>
              <c:ext xmlns:c16="http://schemas.microsoft.com/office/drawing/2014/chart" uri="{C3380CC4-5D6E-409C-BE32-E72D297353CC}">
                <c16:uniqueId val="{00000003-2CE4-4C8A-B6D2-2D84773AC2D4}"/>
              </c:ext>
            </c:extLst>
          </c:dPt>
          <c:dPt>
            <c:idx val="2"/>
            <c:bubble3D val="0"/>
            <c:spPr>
              <a:solidFill>
                <a:srgbClr val="B40000"/>
              </a:solidFill>
              <a:ln w="19050">
                <a:solidFill>
                  <a:schemeClr val="lt1"/>
                </a:solidFill>
              </a:ln>
              <a:effectLst/>
            </c:spPr>
            <c:extLst>
              <c:ext xmlns:c16="http://schemas.microsoft.com/office/drawing/2014/chart" uri="{C3380CC4-5D6E-409C-BE32-E72D297353CC}">
                <c16:uniqueId val="{00000005-2CE4-4C8A-B6D2-2D84773AC2D4}"/>
              </c:ext>
            </c:extLst>
          </c:dPt>
          <c:dPt>
            <c:idx val="3"/>
            <c:bubble3D val="0"/>
            <c:spPr>
              <a:solidFill>
                <a:schemeClr val="tx1">
                  <a:lumMod val="65000"/>
                  <a:lumOff val="35000"/>
                </a:schemeClr>
              </a:solidFill>
              <a:ln w="19050">
                <a:solidFill>
                  <a:schemeClr val="lt1"/>
                </a:solidFill>
              </a:ln>
              <a:effectLst/>
            </c:spPr>
            <c:extLst>
              <c:ext xmlns:c16="http://schemas.microsoft.com/office/drawing/2014/chart" uri="{C3380CC4-5D6E-409C-BE32-E72D297353CC}">
                <c16:uniqueId val="{00000007-2CE4-4C8A-B6D2-2D84773AC2D4}"/>
              </c:ext>
            </c:extLst>
          </c:dPt>
          <c:dLbls>
            <c:dLbl>
              <c:idx val="0"/>
              <c:delete val="1"/>
              <c:extLst>
                <c:ext xmlns:c15="http://schemas.microsoft.com/office/drawing/2012/chart" uri="{CE6537A1-D6FC-4f65-9D91-7224C49458BB}">
                  <c15:layout>
                    <c:manualLayout>
                      <c:w val="0.24566159468853774"/>
                      <c:h val="9.7440944881889757E-2"/>
                    </c:manualLayout>
                  </c15:layout>
                </c:ext>
                <c:ext xmlns:c16="http://schemas.microsoft.com/office/drawing/2014/chart" uri="{C3380CC4-5D6E-409C-BE32-E72D297353CC}">
                  <c16:uniqueId val="{00000001-2CE4-4C8A-B6D2-2D84773AC2D4}"/>
                </c:ext>
              </c:extLst>
            </c:dLbl>
            <c:dLbl>
              <c:idx val="1"/>
              <c:layout>
                <c:manualLayout>
                  <c:x val="-6.7990078719456615E-2"/>
                  <c:y val="1.0681602029447287E-2"/>
                </c:manualLayout>
              </c:layout>
              <c:tx>
                <c:rich>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fld id="{CC0C8FEA-3445-4696-B3BE-A7BA5975F714}" type="CATEGORYNAME">
                      <a:rPr lang="ja-JP" altLang="en-US" sz="1300"/>
                      <a:pPr>
                        <a:lnSpc>
                          <a:spcPct val="90000"/>
                        </a:lnSpc>
                        <a:defRPr sz="1300">
                          <a:solidFill>
                            <a:schemeClr val="tx1"/>
                          </a:solidFill>
                        </a:defRPr>
                      </a:pPr>
                      <a:t>[分類名]</a:t>
                    </a:fld>
                    <a:r>
                      <a:rPr lang="ja-JP" altLang="en-US" sz="1300" baseline="0" dirty="0"/>
                      <a:t>
</a:t>
                    </a:r>
                    <a:fld id="{CEA3693B-A889-4752-B082-B899E76499DE}" type="PERCENTAGE">
                      <a:rPr lang="en-US" altLang="ja-JP" sz="1300" baseline="0" smtClean="0"/>
                      <a:pPr>
                        <a:lnSpc>
                          <a:spcPct val="90000"/>
                        </a:lnSpc>
                        <a:defRPr sz="1300">
                          <a:solidFill>
                            <a:schemeClr val="tx1"/>
                          </a:solidFill>
                        </a:defRPr>
                      </a:pPr>
                      <a:t>[パーセンテージ]</a:t>
                    </a:fld>
                    <a:endParaRPr lang="ja-JP" altLang="en-US" sz="1300" baseline="0" dirty="0"/>
                  </a:p>
                </c:rich>
              </c:tx>
              <c:numFmt formatCode="0.0%" sourceLinked="0"/>
              <c:spPr>
                <a:xfrm>
                  <a:off x="52566" y="855017"/>
                  <a:ext cx="648000" cy="431999"/>
                </a:xfrm>
                <a:solidFill>
                  <a:prstClr val="whit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lt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borderCallout1">
                      <a:avLst>
                        <a:gd name="adj1" fmla="val 50448"/>
                        <a:gd name="adj2" fmla="val 104178"/>
                        <a:gd name="adj3" fmla="val 116208"/>
                        <a:gd name="adj4" fmla="val 137335"/>
                      </a:avLst>
                    </a:prstGeom>
                    <a:noFill/>
                    <a:ln>
                      <a:noFill/>
                    </a:ln>
                  </c15:spPr>
                  <c15:layout>
                    <c:manualLayout>
                      <c:w val="0.23273203707335152"/>
                      <c:h val="0.11742760844229948"/>
                    </c:manualLayout>
                  </c15:layout>
                  <c15:dlblFieldTable/>
                  <c15:showDataLabelsRange val="0"/>
                </c:ext>
                <c:ext xmlns:c16="http://schemas.microsoft.com/office/drawing/2014/chart" uri="{C3380CC4-5D6E-409C-BE32-E72D297353CC}">
                  <c16:uniqueId val="{00000003-2CE4-4C8A-B6D2-2D84773AC2D4}"/>
                </c:ext>
              </c:extLst>
            </c:dLbl>
            <c:dLbl>
              <c:idx val="2"/>
              <c:layout>
                <c:manualLayout>
                  <c:x val="0.13595358001492641"/>
                  <c:y val="-6.2093808815737908E-2"/>
                </c:manualLayout>
              </c:layout>
              <c:tx>
                <c:rich>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fld id="{13E14CAC-9ABF-4A8E-A7B8-BFBC0577B351}" type="CATEGORYNAME">
                      <a:rPr lang="ja-JP" altLang="en-US" sz="1300"/>
                      <a:pPr>
                        <a:lnSpc>
                          <a:spcPct val="90000"/>
                        </a:lnSpc>
                        <a:defRPr sz="1300">
                          <a:solidFill>
                            <a:schemeClr val="tx1"/>
                          </a:solidFill>
                        </a:defRPr>
                      </a:pPr>
                      <a:t>[分類名]</a:t>
                    </a:fld>
                    <a:r>
                      <a:rPr lang="ja-JP" altLang="en-US" sz="1300" baseline="0" dirty="0"/>
                      <a:t>
</a:t>
                    </a:r>
                    <a:fld id="{24989D69-EFD1-4E73-8B8B-A9C587659C2F}" type="PERCENTAGE">
                      <a:rPr lang="en-US" altLang="ja-JP" sz="1300" baseline="0" smtClean="0"/>
                      <a:pPr>
                        <a:lnSpc>
                          <a:spcPct val="90000"/>
                        </a:lnSpc>
                        <a:defRPr sz="1300">
                          <a:solidFill>
                            <a:schemeClr val="tx1"/>
                          </a:solidFill>
                        </a:defRPr>
                      </a:pPr>
                      <a:t>[パーセンテージ]</a:t>
                    </a:fld>
                    <a:endParaRPr lang="ja-JP" altLang="en-US" sz="1300" baseline="0" dirty="0"/>
                  </a:p>
                </c:rich>
              </c:tx>
              <c:numFmt formatCode="0.0%" sourceLinked="0"/>
              <c:spPr>
                <a:xfrm>
                  <a:off x="1053319" y="441244"/>
                  <a:ext cx="778851" cy="504000"/>
                </a:xfrm>
                <a:solidFill>
                  <a:prstClr val="whit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lt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borderCallout1">
                      <a:avLst>
                        <a:gd name="adj1" fmla="val 106262"/>
                        <a:gd name="adj2" fmla="val 50962"/>
                        <a:gd name="adj3" fmla="val 174627"/>
                        <a:gd name="adj4" fmla="val 42160"/>
                      </a:avLst>
                    </a:prstGeom>
                    <a:noFill/>
                    <a:ln>
                      <a:noFill/>
                    </a:ln>
                  </c15:spPr>
                  <c15:layout>
                    <c:manualLayout>
                      <c:w val="0.23273203707335152"/>
                      <c:h val="0.11742760844229948"/>
                    </c:manualLayout>
                  </c15:layout>
                  <c15:dlblFieldTable/>
                  <c15:showDataLabelsRange val="0"/>
                </c:ext>
                <c:ext xmlns:c16="http://schemas.microsoft.com/office/drawing/2014/chart" uri="{C3380CC4-5D6E-409C-BE32-E72D297353CC}">
                  <c16:uniqueId val="{00000005-2CE4-4C8A-B6D2-2D84773AC2D4}"/>
                </c:ext>
              </c:extLst>
            </c:dLbl>
            <c:dLbl>
              <c:idx val="3"/>
              <c:layout>
                <c:manualLayout>
                  <c:x val="0.40642735492138476"/>
                  <c:y val="-1.4870668866725726E-2"/>
                </c:manualLayout>
              </c:layout>
              <c:tx>
                <c:rich>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fld id="{E96272B8-681F-4298-B086-4A64C8F1FF7E}" type="CATEGORYNAME">
                      <a:rPr lang="ja-JP" altLang="en-US" sz="1300"/>
                      <a:pPr>
                        <a:lnSpc>
                          <a:spcPct val="90000"/>
                        </a:lnSpc>
                        <a:defRPr sz="1300">
                          <a:solidFill>
                            <a:schemeClr val="tx1"/>
                          </a:solidFill>
                        </a:defRPr>
                      </a:pPr>
                      <a:t>[分類名]</a:t>
                    </a:fld>
                    <a:r>
                      <a:rPr lang="ja-JP" altLang="en-US" sz="1300" baseline="0" dirty="0"/>
                      <a:t>
</a:t>
                    </a:r>
                    <a:fld id="{9DA08431-A60A-454A-A993-7E0D65F3D539}" type="PERCENTAGE">
                      <a:rPr lang="en-US" altLang="ja-JP" sz="1300" baseline="0" smtClean="0"/>
                      <a:pPr>
                        <a:lnSpc>
                          <a:spcPct val="90000"/>
                        </a:lnSpc>
                        <a:defRPr sz="1300">
                          <a:solidFill>
                            <a:schemeClr val="tx1"/>
                          </a:solidFill>
                        </a:defRPr>
                      </a:pPr>
                      <a:t>[パーセンテージ]</a:t>
                    </a:fld>
                    <a:endParaRPr lang="ja-JP" altLang="en-US" sz="1300" baseline="0" dirty="0"/>
                  </a:p>
                </c:rich>
              </c:tx>
              <c:numFmt formatCode="0.0%" sourceLinked="0"/>
              <c:spPr>
                <a:xfrm>
                  <a:off x="2336439" y="606069"/>
                  <a:ext cx="778851" cy="504000"/>
                </a:xfrm>
                <a:solidFill>
                  <a:prstClr val="white"/>
                </a:solidFill>
                <a:ln w="9525" cap="flat" cmpd="sng" algn="ctr">
                  <a:solidFill>
                    <a:prstClr val="black"/>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lt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borderCallout1">
                      <a:avLst>
                        <a:gd name="adj1" fmla="val 51823"/>
                        <a:gd name="adj2" fmla="val -3923"/>
                        <a:gd name="adj3" fmla="val 137381"/>
                        <a:gd name="adj4" fmla="val -104628"/>
                      </a:avLst>
                    </a:prstGeom>
                    <a:noFill/>
                    <a:ln>
                      <a:noFill/>
                    </a:ln>
                  </c15:spPr>
                  <c15:layout>
                    <c:manualLayout>
                      <c:w val="0.23273203707335152"/>
                      <c:h val="0.11742760844229948"/>
                    </c:manualLayout>
                  </c15:layout>
                  <c15:dlblFieldTable/>
                  <c15:showDataLabelsRange val="0"/>
                </c:ext>
                <c:ext xmlns:c16="http://schemas.microsoft.com/office/drawing/2014/chart" uri="{C3380CC4-5D6E-409C-BE32-E72D297353CC}">
                  <c16:uniqueId val="{00000007-2CE4-4C8A-B6D2-2D84773AC2D4}"/>
                </c:ext>
              </c:extLst>
            </c:dLbl>
            <c:numFmt formatCode="0.0%" sourceLinked="0"/>
            <c:spPr>
              <a:solidFill>
                <a:prstClr val="white"/>
              </a:solidFill>
              <a:ln>
                <a:solidFill>
                  <a:prstClr val="black">
                    <a:lumMod val="25000"/>
                    <a:lumOff val="75000"/>
                  </a:prstClr>
                </a:solidFill>
              </a:ln>
              <a:effectLst/>
            </c:spPr>
            <c:txPr>
              <a:bodyPr rot="0" spcFirstLastPara="1" vertOverflow="clip" horzOverflow="clip" vert="horz" wrap="square" lIns="36576" tIns="18288" rIns="36576" bIns="18288" anchor="ctr" anchorCtr="1">
                <a:spAutoFit/>
              </a:bodyPr>
              <a:lstStyle/>
              <a:p>
                <a:pPr>
                  <a:lnSpc>
                    <a:spcPct val="90000"/>
                  </a:lnSpc>
                  <a:defRPr sz="1300" b="0" i="0" u="none" strike="noStrike" kern="1200" baseline="0">
                    <a:solidFill>
                      <a:schemeClr val="tx1"/>
                    </a:solidFill>
                    <a:latin typeface="Arial" panose="020B0604020202020204" pitchFamily="34" charset="0"/>
                    <a:ea typeface="Meiryo UI" panose="020B0604030504040204" pitchFamily="50" charset="-128"/>
                    <a:cs typeface="+mn-cs"/>
                  </a:defRPr>
                </a:pPr>
                <a:endParaRPr lang="ja-JP"/>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borderCallout2">
                    <a:avLst/>
                  </a:prstGeom>
                  <a:noFill/>
                  <a:ln>
                    <a:noFill/>
                  </a:ln>
                </c15:spPr>
              </c:ext>
            </c:extLst>
          </c:dLbls>
          <c:cat>
            <c:strRef>
              <c:f>Sheet1!$A$2:$A$5</c:f>
              <c:strCache>
                <c:ptCount val="4"/>
                <c:pt idx="0">
                  <c:v>溺死</c:v>
                </c:pt>
                <c:pt idx="1">
                  <c:v>圧死等</c:v>
                </c:pt>
                <c:pt idx="2">
                  <c:v>焼死</c:v>
                </c:pt>
                <c:pt idx="3">
                  <c:v>不詳</c:v>
                </c:pt>
              </c:strCache>
            </c:strRef>
          </c:cat>
          <c:val>
            <c:numRef>
              <c:f>Sheet1!$B$2:$B$5</c:f>
              <c:numCache>
                <c:formatCode>@</c:formatCode>
                <c:ptCount val="4"/>
                <c:pt idx="0">
                  <c:v>90.6</c:v>
                </c:pt>
                <c:pt idx="1">
                  <c:v>4.2</c:v>
                </c:pt>
                <c:pt idx="2">
                  <c:v>0.9</c:v>
                </c:pt>
                <c:pt idx="3">
                  <c:v>4.2</c:v>
                </c:pt>
              </c:numCache>
            </c:numRef>
          </c:val>
          <c:extLst>
            <c:ext xmlns:c16="http://schemas.microsoft.com/office/drawing/2014/chart" uri="{C3380CC4-5D6E-409C-BE32-E72D297353CC}">
              <c16:uniqueId val="{00000008-2CE4-4C8A-B6D2-2D84773AC2D4}"/>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Arial" panose="020B0604020202020204" pitchFamily="34" charset="0"/>
          <a:ea typeface="Meiryo UI" panose="020B0604030504040204" pitchFamily="50" charset="-128"/>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6735523744055"/>
          <c:y val="0.28128175962475355"/>
          <c:w val="0.77465289525118897"/>
          <c:h val="0.50253424622425968"/>
        </c:manualLayout>
      </c:layout>
      <c:pieChart>
        <c:varyColors val="1"/>
        <c:ser>
          <c:idx val="0"/>
          <c:order val="0"/>
          <c:tx>
            <c:strRef>
              <c:f>Sheet1!$C$1</c:f>
              <c:strCache>
                <c:ptCount val="1"/>
                <c:pt idx="0">
                  <c:v>％</c:v>
                </c:pt>
              </c:strCache>
            </c:strRef>
          </c:tx>
          <c:dPt>
            <c:idx val="0"/>
            <c:bubble3D val="0"/>
            <c:spPr>
              <a:solidFill>
                <a:srgbClr val="0A6E96"/>
              </a:solidFill>
              <a:ln w="19050">
                <a:solidFill>
                  <a:schemeClr val="lt1"/>
                </a:solidFill>
              </a:ln>
              <a:effectLst/>
            </c:spPr>
            <c:extLst>
              <c:ext xmlns:c16="http://schemas.microsoft.com/office/drawing/2014/chart" uri="{C3380CC4-5D6E-409C-BE32-E72D297353CC}">
                <c16:uniqueId val="{00000001-FF0E-438A-8F74-B57AD094CE4C}"/>
              </c:ext>
            </c:extLst>
          </c:dPt>
          <c:dPt>
            <c:idx val="1"/>
            <c:bubble3D val="0"/>
            <c:spPr>
              <a:solidFill>
                <a:srgbClr val="1B7127"/>
              </a:solidFill>
              <a:ln w="19050">
                <a:solidFill>
                  <a:schemeClr val="lt1"/>
                </a:solidFill>
              </a:ln>
              <a:effectLst/>
            </c:spPr>
            <c:extLst>
              <c:ext xmlns:c16="http://schemas.microsoft.com/office/drawing/2014/chart" uri="{C3380CC4-5D6E-409C-BE32-E72D297353CC}">
                <c16:uniqueId val="{00000003-FF0E-438A-8F74-B57AD094CE4C}"/>
              </c:ext>
            </c:extLst>
          </c:dPt>
          <c:dPt>
            <c:idx val="2"/>
            <c:bubble3D val="0"/>
            <c:spPr>
              <a:solidFill>
                <a:srgbClr val="B40000"/>
              </a:solidFill>
              <a:ln w="19050">
                <a:solidFill>
                  <a:schemeClr val="lt1"/>
                </a:solidFill>
              </a:ln>
              <a:effectLst/>
            </c:spPr>
            <c:extLst>
              <c:ext xmlns:c16="http://schemas.microsoft.com/office/drawing/2014/chart" uri="{C3380CC4-5D6E-409C-BE32-E72D297353CC}">
                <c16:uniqueId val="{00000005-FF0E-438A-8F74-B57AD094CE4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F0E-438A-8F74-B57AD094CE4C}"/>
              </c:ext>
            </c:extLst>
          </c:dPt>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lnSpc>
                      <a:spcPct val="90000"/>
                    </a:lnSpc>
                    <a:defRPr sz="2200" b="1" i="0" u="none" strike="noStrike" kern="1200" baseline="0">
                      <a:solidFill>
                        <a:srgbClr val="0A6E96"/>
                      </a:solidFill>
                      <a:latin typeface="Arial" panose="020B0604020202020204" pitchFamily="34" charset="0"/>
                      <a:ea typeface="Meiryo UI" panose="020B0604030504040204" pitchFamily="50" charset="-128"/>
                      <a:cs typeface="+mn-cs"/>
                    </a:defRPr>
                  </a:pPr>
                  <a:endParaRPr lang="ja-JP"/>
                </a:p>
              </c:txPr>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F0E-438A-8F74-B57AD094CE4C}"/>
                </c:ext>
              </c:extLst>
            </c:dLbl>
            <c:dLbl>
              <c:idx val="1"/>
              <c:numFmt formatCode="0%" sourceLinked="0"/>
              <c:spPr>
                <a:noFill/>
                <a:ln>
                  <a:noFill/>
                </a:ln>
                <a:effectLst/>
              </c:spPr>
              <c:txPr>
                <a:bodyPr rot="0" spcFirstLastPara="1" vertOverflow="ellipsis" vert="horz" wrap="square" lIns="38100" tIns="19050" rIns="38100" bIns="19050" anchor="ctr" anchorCtr="1">
                  <a:noAutofit/>
                </a:bodyPr>
                <a:lstStyle/>
                <a:p>
                  <a:pPr>
                    <a:lnSpc>
                      <a:spcPct val="90000"/>
                    </a:lnSpc>
                    <a:defRPr sz="2200" b="1" i="0" u="none" strike="noStrike" kern="1200" baseline="0">
                      <a:solidFill>
                        <a:srgbClr val="1B7127"/>
                      </a:solidFill>
                      <a:latin typeface="Arial" panose="020B0604020202020204" pitchFamily="34" charset="0"/>
                      <a:ea typeface="Meiryo UI" panose="020B0604030504040204" pitchFamily="50" charset="-128"/>
                      <a:cs typeface="+mn-cs"/>
                    </a:defRPr>
                  </a:pPr>
                  <a:endParaRPr lang="ja-JP"/>
                </a:p>
              </c:txPr>
              <c:dLblPos val="outEnd"/>
              <c:showLegendKey val="0"/>
              <c:showVal val="1"/>
              <c:showCatName val="1"/>
              <c:showSerName val="0"/>
              <c:showPercent val="0"/>
              <c:showBubbleSize val="0"/>
              <c:extLst>
                <c:ext xmlns:c15="http://schemas.microsoft.com/office/drawing/2012/chart" uri="{CE6537A1-D6FC-4f65-9D91-7224C49458BB}">
                  <c15:layout>
                    <c:manualLayout>
                      <c:w val="0.27593199471311403"/>
                      <c:h val="0.19254815646257259"/>
                    </c:manualLayout>
                  </c15:layout>
                </c:ext>
                <c:ext xmlns:c16="http://schemas.microsoft.com/office/drawing/2014/chart" uri="{C3380CC4-5D6E-409C-BE32-E72D297353CC}">
                  <c16:uniqueId val="{00000003-FF0E-438A-8F74-B57AD094CE4C}"/>
                </c:ext>
              </c:extLst>
            </c:dLbl>
            <c:dLbl>
              <c:idx val="2"/>
              <c:numFmt formatCode="0%" sourceLinked="0"/>
              <c:spPr>
                <a:noFill/>
                <a:ln>
                  <a:noFill/>
                </a:ln>
                <a:effectLst/>
              </c:spPr>
              <c:txPr>
                <a:bodyPr rot="0" spcFirstLastPara="1" vertOverflow="ellipsis" vert="horz" wrap="square" lIns="38100" tIns="19050" rIns="38100" bIns="19050" anchor="ctr" anchorCtr="1">
                  <a:spAutoFit/>
                </a:bodyPr>
                <a:lstStyle/>
                <a:p>
                  <a:pPr>
                    <a:lnSpc>
                      <a:spcPct val="90000"/>
                    </a:lnSpc>
                    <a:defRPr sz="2200" b="1" i="0" u="none" strike="noStrike" kern="1200" baseline="0">
                      <a:solidFill>
                        <a:srgbClr val="B40000"/>
                      </a:solidFill>
                      <a:latin typeface="Arial" panose="020B0604020202020204" pitchFamily="34" charset="0"/>
                      <a:ea typeface="Meiryo UI" panose="020B0604030504040204" pitchFamily="50" charset="-128"/>
                      <a:cs typeface="+mn-cs"/>
                    </a:defRPr>
                  </a:pPr>
                  <a:endParaRPr lang="ja-JP"/>
                </a:p>
              </c:txPr>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F0E-438A-8F74-B57AD094CE4C}"/>
                </c:ext>
              </c:extLst>
            </c:dLbl>
            <c:dLbl>
              <c:idx val="3"/>
              <c:delete val="1"/>
              <c:extLst>
                <c:ext xmlns:c15="http://schemas.microsoft.com/office/drawing/2012/chart" uri="{CE6537A1-D6FC-4f65-9D91-7224C49458BB}"/>
                <c:ext xmlns:c16="http://schemas.microsoft.com/office/drawing/2014/chart" uri="{C3380CC4-5D6E-409C-BE32-E72D297353CC}">
                  <c16:uniqueId val="{00000007-FF0E-438A-8F74-B57AD094CE4C}"/>
                </c:ext>
              </c:extLst>
            </c:dLbl>
            <c:numFmt formatCode="0%" sourceLinked="0"/>
            <c:spPr>
              <a:noFill/>
              <a:ln>
                <a:noFill/>
              </a:ln>
              <a:effectLst/>
            </c:spPr>
            <c:txPr>
              <a:bodyPr rot="0" spcFirstLastPara="1" vertOverflow="ellipsis" vert="horz" wrap="square" lIns="38100" tIns="19050" rIns="38100" bIns="19050" anchor="ctr" anchorCtr="1">
                <a:spAutoFit/>
              </a:bodyPr>
              <a:lstStyle/>
              <a:p>
                <a:pPr>
                  <a:lnSpc>
                    <a:spcPct val="90000"/>
                  </a:lnSpc>
                  <a:defRPr sz="2200" b="1" i="0" u="none" strike="noStrike" kern="1200" baseline="0">
                    <a:solidFill>
                      <a:schemeClr val="tx1">
                        <a:lumMod val="75000"/>
                        <a:lumOff val="25000"/>
                      </a:schemeClr>
                    </a:solidFill>
                    <a:latin typeface="Arial" panose="020B0604020202020204" pitchFamily="34" charset="0"/>
                    <a:ea typeface="Meiryo UI" panose="020B0604030504040204" pitchFamily="50" charset="-128"/>
                    <a:cs typeface="+mn-cs"/>
                  </a:defRPr>
                </a:pPr>
                <a:endParaRPr lang="ja-JP"/>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Sheet1!$A$2:$A$5</c:f>
              <c:strCache>
                <c:ptCount val="4"/>
                <c:pt idx="0">
                  <c:v>津波</c:v>
                </c:pt>
                <c:pt idx="1">
                  <c:v>建物倒壊</c:v>
                </c:pt>
                <c:pt idx="2">
                  <c:v>火災</c:v>
                </c:pt>
                <c:pt idx="3">
                  <c:v>その他</c:v>
                </c:pt>
              </c:strCache>
            </c:strRef>
          </c:cat>
          <c:val>
            <c:numRef>
              <c:f>Sheet1!$C$2:$C$5</c:f>
              <c:numCache>
                <c:formatCode>General</c:formatCode>
                <c:ptCount val="4"/>
                <c:pt idx="0">
                  <c:v>0.72147651006711411</c:v>
                </c:pt>
                <c:pt idx="1">
                  <c:v>0.24496644295302014</c:v>
                </c:pt>
                <c:pt idx="2">
                  <c:v>2.919463087248322E-2</c:v>
                </c:pt>
                <c:pt idx="3">
                  <c:v>4.3624161073825499E-3</c:v>
                </c:pt>
              </c:numCache>
            </c:numRef>
          </c:val>
          <c:extLst>
            <c:ext xmlns:c16="http://schemas.microsoft.com/office/drawing/2014/chart" uri="{C3380CC4-5D6E-409C-BE32-E72D297353CC}">
              <c16:uniqueId val="{00000008-FF0E-438A-8F74-B57AD094CE4C}"/>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Arial" panose="020B0604020202020204" pitchFamily="34" charset="0"/>
          <a:ea typeface="Meiryo UI" panose="020B0604030504040204" pitchFamily="50" charset="-128"/>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73921447972801"/>
          <c:y val="0.27981784288263034"/>
          <c:w val="0.77852157104054398"/>
          <c:h val="0.50679492623329081"/>
        </c:manualLayout>
      </c:layout>
      <c:pieChart>
        <c:varyColors val="1"/>
        <c:ser>
          <c:idx val="0"/>
          <c:order val="0"/>
          <c:tx>
            <c:strRef>
              <c:f>Sheet1!$C$1</c:f>
              <c:strCache>
                <c:ptCount val="1"/>
                <c:pt idx="0">
                  <c:v>％</c:v>
                </c:pt>
              </c:strCache>
            </c:strRef>
          </c:tx>
          <c:dPt>
            <c:idx val="0"/>
            <c:bubble3D val="0"/>
            <c:spPr>
              <a:solidFill>
                <a:srgbClr val="1B7127"/>
              </a:solidFill>
              <a:ln w="19050">
                <a:solidFill>
                  <a:schemeClr val="lt1"/>
                </a:solidFill>
              </a:ln>
              <a:effectLst/>
            </c:spPr>
            <c:extLst>
              <c:ext xmlns:c16="http://schemas.microsoft.com/office/drawing/2014/chart" uri="{C3380CC4-5D6E-409C-BE32-E72D297353CC}">
                <c16:uniqueId val="{00000001-7854-4298-9870-DA0C3DE1E9AC}"/>
              </c:ext>
            </c:extLst>
          </c:dPt>
          <c:dPt>
            <c:idx val="1"/>
            <c:bubble3D val="0"/>
            <c:spPr>
              <a:solidFill>
                <a:srgbClr val="B40000"/>
              </a:solidFill>
              <a:ln w="19050">
                <a:solidFill>
                  <a:schemeClr val="lt1"/>
                </a:solidFill>
              </a:ln>
              <a:effectLst/>
            </c:spPr>
            <c:extLst>
              <c:ext xmlns:c16="http://schemas.microsoft.com/office/drawing/2014/chart" uri="{C3380CC4-5D6E-409C-BE32-E72D297353CC}">
                <c16:uniqueId val="{00000003-7854-4298-9870-DA0C3DE1E9AC}"/>
              </c:ext>
            </c:extLst>
          </c:dPt>
          <c:dLbls>
            <c:dLbl>
              <c:idx val="0"/>
              <c:layout>
                <c:manualLayout>
                  <c:x val="-8.823657464838663E-17"/>
                  <c:y val="4.6594467255553842E-3"/>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lnSpc>
                      <a:spcPct val="90000"/>
                    </a:lnSpc>
                    <a:defRPr sz="2200" b="1" i="0" u="none" strike="noStrike" kern="1200" baseline="0">
                      <a:solidFill>
                        <a:srgbClr val="1B7127"/>
                      </a:solidFill>
                      <a:latin typeface="Arial" panose="020B0604020202020204" pitchFamily="34" charset="0"/>
                      <a:ea typeface="Meiryo UI" panose="020B0604030504040204" pitchFamily="50" charset="-128"/>
                      <a:cs typeface="+mn-cs"/>
                    </a:defRPr>
                  </a:pPr>
                  <a:endParaRPr lang="ja-JP"/>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2684255823586458"/>
                      <c:h val="0.19787514553891913"/>
                    </c:manualLayout>
                  </c15:layout>
                </c:ext>
                <c:ext xmlns:c16="http://schemas.microsoft.com/office/drawing/2014/chart" uri="{C3380CC4-5D6E-409C-BE32-E72D297353CC}">
                  <c16:uniqueId val="{00000001-7854-4298-9870-DA0C3DE1E9AC}"/>
                </c:ext>
              </c:extLst>
            </c:dLbl>
            <c:dLbl>
              <c:idx val="1"/>
              <c:layout>
                <c:manualLayout>
                  <c:x val="-1.7058837657541196E-18"/>
                  <c:y val="-4.1935020529999222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lnSpc>
                      <a:spcPct val="90000"/>
                    </a:lnSpc>
                    <a:defRPr sz="2200" b="1" i="0" u="none" strike="noStrike" kern="1200" baseline="0">
                      <a:solidFill>
                        <a:srgbClr val="B40000"/>
                      </a:solidFill>
                      <a:latin typeface="Arial" panose="020B0604020202020204" pitchFamily="34" charset="0"/>
                      <a:ea typeface="Meiryo UI" panose="020B0604030504040204" pitchFamily="50" charset="-128"/>
                      <a:cs typeface="+mn-cs"/>
                    </a:defRPr>
                  </a:pPr>
                  <a:endParaRPr lang="ja-JP"/>
                </a:p>
              </c:txPr>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7854-4298-9870-DA0C3DE1E9AC}"/>
                </c:ext>
              </c:extLst>
            </c:dLbl>
            <c:numFmt formatCode="0%" sourceLinked="0"/>
            <c:spPr>
              <a:noFill/>
              <a:ln>
                <a:noFill/>
              </a:ln>
              <a:effectLst/>
            </c:spPr>
            <c:txPr>
              <a:bodyPr rot="0" spcFirstLastPara="1" vertOverflow="ellipsis" vert="horz" wrap="square" lIns="38100" tIns="19050" rIns="38100" bIns="19050" anchor="ctr" anchorCtr="1">
                <a:spAutoFit/>
              </a:bodyPr>
              <a:lstStyle/>
              <a:p>
                <a:pPr>
                  <a:lnSpc>
                    <a:spcPct val="90000"/>
                  </a:lnSpc>
                  <a:defRPr sz="2200" b="1" i="0" u="none" strike="noStrike" kern="1200" baseline="0">
                    <a:solidFill>
                      <a:schemeClr val="tx1">
                        <a:lumMod val="75000"/>
                        <a:lumOff val="25000"/>
                      </a:schemeClr>
                    </a:solidFill>
                    <a:latin typeface="Arial" panose="020B0604020202020204" pitchFamily="34" charset="0"/>
                    <a:ea typeface="Meiryo UI" panose="020B0604030504040204" pitchFamily="50" charset="-128"/>
                    <a:cs typeface="+mn-cs"/>
                  </a:defRPr>
                </a:pPr>
                <a:endParaRPr lang="ja-JP"/>
              </a:p>
            </c:txPr>
            <c:dLblPos val="outEnd"/>
            <c:showLegendKey val="0"/>
            <c:showVal val="0"/>
            <c:showCatName val="1"/>
            <c:showSerName val="0"/>
            <c:showPercent val="0"/>
            <c:showBubbleSize val="0"/>
            <c:separator>
</c:separator>
            <c:showLeaderLines val="0"/>
            <c:extLst>
              <c:ext xmlns:c15="http://schemas.microsoft.com/office/drawing/2012/chart" uri="{CE6537A1-D6FC-4f65-9D91-7224C49458BB}"/>
            </c:extLst>
          </c:dLbls>
          <c:cat>
            <c:strRef>
              <c:f>Sheet1!$A$2:$A$3</c:f>
              <c:strCache>
                <c:ptCount val="2"/>
                <c:pt idx="0">
                  <c:v>建物倒壊</c:v>
                </c:pt>
                <c:pt idx="1">
                  <c:v>火災</c:v>
                </c:pt>
              </c:strCache>
            </c:strRef>
          </c:cat>
          <c:val>
            <c:numRef>
              <c:f>Sheet1!$C$2:$C$3</c:f>
              <c:numCache>
                <c:formatCode>General</c:formatCode>
                <c:ptCount val="2"/>
                <c:pt idx="0">
                  <c:v>0.47826086956521741</c:v>
                </c:pt>
                <c:pt idx="1">
                  <c:v>0.52173913043478259</c:v>
                </c:pt>
              </c:numCache>
            </c:numRef>
          </c:val>
          <c:extLst>
            <c:ext xmlns:c16="http://schemas.microsoft.com/office/drawing/2014/chart" uri="{C3380CC4-5D6E-409C-BE32-E72D297353CC}">
              <c16:uniqueId val="{00000004-7854-4298-9870-DA0C3DE1E9AC}"/>
            </c:ext>
          </c:extLst>
        </c:ser>
        <c:ser>
          <c:idx val="1"/>
          <c:order val="1"/>
          <c:tx>
            <c:strRef>
              <c:f>Sheet1!$C$1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6-7854-4298-9870-DA0C3DE1E9A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8-7854-4298-9870-DA0C3DE1E9AC}"/>
              </c:ext>
            </c:extLst>
          </c:dPt>
          <c:cat>
            <c:strRef>
              <c:f>Sheet1!$A$2:$A$3</c:f>
              <c:strCache>
                <c:ptCount val="2"/>
                <c:pt idx="0">
                  <c:v>建物倒壊</c:v>
                </c:pt>
                <c:pt idx="1">
                  <c:v>火災</c:v>
                </c:pt>
              </c:strCache>
            </c:strRef>
          </c:cat>
          <c:val>
            <c:numRef>
              <c:f>Sheet1!$C$2:$C$3</c:f>
              <c:numCache>
                <c:formatCode>General</c:formatCode>
                <c:ptCount val="2"/>
                <c:pt idx="0">
                  <c:v>0.47826086956521741</c:v>
                </c:pt>
                <c:pt idx="1">
                  <c:v>0.52173913043478259</c:v>
                </c:pt>
              </c:numCache>
            </c:numRef>
          </c:val>
          <c:extLst>
            <c:ext xmlns:c16="http://schemas.microsoft.com/office/drawing/2014/chart" uri="{C3380CC4-5D6E-409C-BE32-E72D297353CC}">
              <c16:uniqueId val="{00000009-7854-4298-9870-DA0C3DE1E9AC}"/>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Arial" panose="020B0604020202020204" pitchFamily="34" charset="0"/>
          <a:ea typeface="Meiryo UI" panose="020B0604030504040204" pitchFamily="50" charset="-128"/>
        </a:defRPr>
      </a:pPr>
      <a:endParaRPr lang="ja-JP"/>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死者数</c:v>
                </c:pt>
              </c:strCache>
            </c:strRef>
          </c:tx>
          <c:spPr>
            <a:solidFill>
              <a:srgbClr val="B4B4C8"/>
            </a:solidFill>
            <a:ln>
              <a:noFill/>
            </a:ln>
            <a:effectLst/>
          </c:spPr>
          <c:invertIfNegative val="0"/>
          <c:dLbls>
            <c:dLbl>
              <c:idx val="0"/>
              <c:numFmt formatCode="&quot;約&quot;#.#&quot;万人&quot;" sourceLinked="0"/>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manualLayout>
                      <c:w val="0.35623015873015873"/>
                      <c:h val="0.10112962962962961"/>
                    </c:manualLayout>
                  </c15:layout>
                </c:ext>
                <c:ext xmlns:c16="http://schemas.microsoft.com/office/drawing/2014/chart" uri="{C3380CC4-5D6E-409C-BE32-E72D297353CC}">
                  <c16:uniqueId val="{00000000-1A0C-472D-AD28-34D6AF5C6DA2}"/>
                </c:ext>
              </c:extLst>
            </c:dLbl>
            <c:dLbl>
              <c:idx val="1"/>
              <c:numFmt formatCode="&quot;約&quot;#.#&quot;万人&quot;" sourceLinked="0"/>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manualLayout>
                      <c:w val="0.3259920634920635"/>
                      <c:h val="0.10896913580246911"/>
                    </c:manualLayout>
                  </c15:layout>
                </c:ext>
                <c:ext xmlns:c16="http://schemas.microsoft.com/office/drawing/2014/chart" uri="{C3380CC4-5D6E-409C-BE32-E72D297353CC}">
                  <c16:uniqueId val="{00000001-1A0C-472D-AD28-34D6AF5C6DA2}"/>
                </c:ext>
              </c:extLst>
            </c:dLbl>
            <c:numFmt formatCode="&quot;約&quot;#.#&quot;万人&quot;"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促進前</c:v>
                </c:pt>
                <c:pt idx="1">
                  <c:v>促進後</c:v>
                </c:pt>
              </c:strCache>
            </c:strRef>
          </c:cat>
          <c:val>
            <c:numRef>
              <c:f>Sheet1!$B$2:$B$3</c:f>
              <c:numCache>
                <c:formatCode>#,##0_ </c:formatCode>
                <c:ptCount val="2"/>
                <c:pt idx="0">
                  <c:v>73000</c:v>
                </c:pt>
                <c:pt idx="1">
                  <c:v>17000</c:v>
                </c:pt>
              </c:numCache>
            </c:numRef>
          </c:val>
          <c:extLst>
            <c:ext xmlns:c16="http://schemas.microsoft.com/office/drawing/2014/chart" uri="{C3380CC4-5D6E-409C-BE32-E72D297353CC}">
              <c16:uniqueId val="{00000002-1A0C-472D-AD28-34D6AF5C6DA2}"/>
            </c:ext>
          </c:extLst>
        </c:ser>
        <c:dLbls>
          <c:dLblPos val="outEnd"/>
          <c:showLegendKey val="0"/>
          <c:showVal val="1"/>
          <c:showCatName val="0"/>
          <c:showSerName val="0"/>
          <c:showPercent val="0"/>
          <c:showBubbleSize val="0"/>
        </c:dLbls>
        <c:gapWidth val="95"/>
        <c:overlap val="-20"/>
        <c:axId val="1795509663"/>
        <c:axId val="1795525503"/>
      </c:barChart>
      <c:catAx>
        <c:axId val="1795509663"/>
        <c:scaling>
          <c:orientation val="minMax"/>
        </c:scaling>
        <c:delete val="1"/>
        <c:axPos val="b"/>
        <c:numFmt formatCode="General" sourceLinked="1"/>
        <c:majorTickMark val="none"/>
        <c:minorTickMark val="none"/>
        <c:tickLblPos val="nextTo"/>
        <c:crossAx val="1795525503"/>
        <c:crosses val="autoZero"/>
        <c:auto val="1"/>
        <c:lblAlgn val="ctr"/>
        <c:lblOffset val="100"/>
        <c:noMultiLvlLbl val="0"/>
      </c:catAx>
      <c:valAx>
        <c:axId val="1795525503"/>
        <c:scaling>
          <c:orientation val="minMax"/>
        </c:scaling>
        <c:delete val="0"/>
        <c:axPos val="l"/>
        <c:majorGridlines>
          <c:spPr>
            <a:ln w="9525" cap="flat" cmpd="sng" algn="ctr">
              <a:solidFill>
                <a:schemeClr val="bg1">
                  <a:lumMod val="7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85000"/>
                    <a:lumOff val="15000"/>
                  </a:schemeClr>
                </a:solidFill>
                <a:latin typeface="Arial" panose="020B0604020202020204" pitchFamily="34" charset="0"/>
                <a:ea typeface="メイリオ" panose="020B0604030504040204" pitchFamily="50" charset="-128"/>
                <a:cs typeface="+mn-cs"/>
              </a:defRPr>
            </a:pPr>
            <a:endParaRPr lang="ja-JP"/>
          </a:p>
        </c:txPr>
        <c:crossAx val="1795509663"/>
        <c:crosses val="autoZero"/>
        <c:crossBetween val="between"/>
        <c:dispUnits>
          <c:builtInUnit val="tenThousands"/>
        </c:dispUnits>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aseline="0">
          <a:latin typeface="Arial" panose="020B0604020202020204" pitchFamily="34" charset="0"/>
          <a:ea typeface="メイリオ" panose="020B0604030504040204" pitchFamily="50" charset="-128"/>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死者数</c:v>
                </c:pt>
              </c:strCache>
            </c:strRef>
          </c:tx>
          <c:spPr>
            <a:solidFill>
              <a:srgbClr val="B4B4C8"/>
            </a:solidFill>
            <a:ln>
              <a:noFill/>
            </a:ln>
            <a:effectLst/>
          </c:spPr>
          <c:invertIfNegative val="0"/>
          <c:dLbls>
            <c:dLbl>
              <c:idx val="0"/>
              <c:numFmt formatCode="&quot;約&quot;#.#&quot;千人&quot;" sourceLinked="0"/>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3702150793650793"/>
                      <c:h val="0.10034567901234567"/>
                    </c:manualLayout>
                  </c15:layout>
                </c:ext>
                <c:ext xmlns:c16="http://schemas.microsoft.com/office/drawing/2014/chart" uri="{C3380CC4-5D6E-409C-BE32-E72D297353CC}">
                  <c16:uniqueId val="{00000000-ECD2-451B-8384-E731F455D7B8}"/>
                </c:ext>
              </c:extLst>
            </c:dLbl>
            <c:dLbl>
              <c:idx val="1"/>
              <c:numFmt formatCode="&quot;約&quot;#.#&quot;千人&quot;" sourceLinked="0"/>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34866349206349201"/>
                      <c:h val="0.10034567901234566"/>
                    </c:manualLayout>
                  </c15:layout>
                </c:ext>
                <c:ext xmlns:c16="http://schemas.microsoft.com/office/drawing/2014/chart" uri="{C3380CC4-5D6E-409C-BE32-E72D297353CC}">
                  <c16:uniqueId val="{00000001-ECD2-451B-8384-E731F455D7B8}"/>
                </c:ext>
              </c:extLst>
            </c:dLbl>
            <c:numFmt formatCode="&quot;約&quot;#.#&quot;千人&quot;"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促進前</c:v>
                </c:pt>
                <c:pt idx="1">
                  <c:v>促進後</c:v>
                </c:pt>
              </c:strCache>
            </c:strRef>
          </c:cat>
          <c:val>
            <c:numRef>
              <c:f>Sheet1!$B$2:$B$3</c:f>
              <c:numCache>
                <c:formatCode>#,##0_ </c:formatCode>
                <c:ptCount val="2"/>
                <c:pt idx="0">
                  <c:v>5300</c:v>
                </c:pt>
                <c:pt idx="1">
                  <c:v>1800</c:v>
                </c:pt>
              </c:numCache>
            </c:numRef>
          </c:val>
          <c:extLst>
            <c:ext xmlns:c16="http://schemas.microsoft.com/office/drawing/2014/chart" uri="{C3380CC4-5D6E-409C-BE32-E72D297353CC}">
              <c16:uniqueId val="{00000002-ECD2-451B-8384-E731F455D7B8}"/>
            </c:ext>
          </c:extLst>
        </c:ser>
        <c:dLbls>
          <c:showLegendKey val="0"/>
          <c:showVal val="1"/>
          <c:showCatName val="0"/>
          <c:showSerName val="0"/>
          <c:showPercent val="0"/>
          <c:showBubbleSize val="0"/>
        </c:dLbls>
        <c:gapWidth val="95"/>
        <c:overlap val="-20"/>
        <c:axId val="1795509663"/>
        <c:axId val="1795525503"/>
      </c:barChart>
      <c:catAx>
        <c:axId val="1795509663"/>
        <c:scaling>
          <c:orientation val="minMax"/>
        </c:scaling>
        <c:delete val="1"/>
        <c:axPos val="b"/>
        <c:numFmt formatCode="General" sourceLinked="1"/>
        <c:majorTickMark val="none"/>
        <c:minorTickMark val="none"/>
        <c:tickLblPos val="nextTo"/>
        <c:crossAx val="1795525503"/>
        <c:crosses val="autoZero"/>
        <c:auto val="1"/>
        <c:lblAlgn val="ctr"/>
        <c:lblOffset val="100"/>
        <c:noMultiLvlLbl val="0"/>
      </c:catAx>
      <c:valAx>
        <c:axId val="1795525503"/>
        <c:scaling>
          <c:orientation val="minMax"/>
        </c:scaling>
        <c:delete val="0"/>
        <c:axPos val="l"/>
        <c:majorGridlines>
          <c:spPr>
            <a:ln w="9525" cap="flat" cmpd="sng" algn="ctr">
              <a:solidFill>
                <a:schemeClr val="bg1">
                  <a:lumMod val="7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85000"/>
                    <a:lumOff val="15000"/>
                  </a:schemeClr>
                </a:solidFill>
                <a:latin typeface="Arial" panose="020B0604020202020204" pitchFamily="34" charset="0"/>
                <a:ea typeface="メイリオ" panose="020B0604030504040204" pitchFamily="50" charset="-128"/>
                <a:cs typeface="+mn-cs"/>
              </a:defRPr>
            </a:pPr>
            <a:endParaRPr lang="ja-JP"/>
          </a:p>
        </c:txPr>
        <c:crossAx val="1795509663"/>
        <c:crosses val="autoZero"/>
        <c:crossBetween val="between"/>
        <c:dispUnits>
          <c:builtInUnit val="thousands"/>
        </c:dispUnits>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aseline="0">
          <a:latin typeface="Arial" panose="020B0604020202020204" pitchFamily="34" charset="0"/>
          <a:ea typeface="メイリオ" panose="020B0604030504040204" pitchFamily="50" charset="-128"/>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死者数</c:v>
                </c:pt>
              </c:strCache>
            </c:strRef>
          </c:tx>
          <c:spPr>
            <a:solidFill>
              <a:srgbClr val="B4B4C8"/>
            </a:solidFill>
            <a:ln>
              <a:noFill/>
            </a:ln>
            <a:effectLst/>
          </c:spPr>
          <c:invertIfNegative val="0"/>
          <c:dLbls>
            <c:dLbl>
              <c:idx val="0"/>
              <c:numFmt formatCode="&quot;約&quot;#.#&quot;万人&quot;" sourceLinked="0"/>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39309523809523805"/>
                      <c:h val="9.2898148148148132E-2"/>
                    </c:manualLayout>
                  </c15:layout>
                </c:ext>
                <c:ext xmlns:c16="http://schemas.microsoft.com/office/drawing/2014/chart" uri="{C3380CC4-5D6E-409C-BE32-E72D297353CC}">
                  <c16:uniqueId val="{00000000-8AEA-402B-A78F-410A3E50526E}"/>
                </c:ext>
              </c:extLst>
            </c:dLbl>
            <c:dLbl>
              <c:idx val="1"/>
              <c:numFmt formatCode="&quot;約&quot;#.#&quot;万人&quot;" sourceLinked="0"/>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36642460317460318"/>
                      <c:h val="9.6425925925925887E-2"/>
                    </c:manualLayout>
                  </c15:layout>
                </c:ext>
                <c:ext xmlns:c16="http://schemas.microsoft.com/office/drawing/2014/chart" uri="{C3380CC4-5D6E-409C-BE32-E72D297353CC}">
                  <c16:uniqueId val="{00000001-8AEA-402B-A78F-410A3E50526E}"/>
                </c:ext>
              </c:extLst>
            </c:dLbl>
            <c:numFmt formatCode="&quot;約&quot;#.#&quot;万人&quot;"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避難意識低</c:v>
                </c:pt>
                <c:pt idx="1">
                  <c:v>10分以内に避難開始</c:v>
                </c:pt>
              </c:strCache>
            </c:strRef>
          </c:cat>
          <c:val>
            <c:numRef>
              <c:f>Sheet1!$B$2:$B$3</c:f>
              <c:numCache>
                <c:formatCode>#,##0_ </c:formatCode>
                <c:ptCount val="2"/>
                <c:pt idx="0">
                  <c:v>215000</c:v>
                </c:pt>
                <c:pt idx="1">
                  <c:v>73000</c:v>
                </c:pt>
              </c:numCache>
            </c:numRef>
          </c:val>
          <c:extLst>
            <c:ext xmlns:c16="http://schemas.microsoft.com/office/drawing/2014/chart" uri="{C3380CC4-5D6E-409C-BE32-E72D297353CC}">
              <c16:uniqueId val="{00000002-8AEA-402B-A78F-410A3E50526E}"/>
            </c:ext>
          </c:extLst>
        </c:ser>
        <c:dLbls>
          <c:showLegendKey val="0"/>
          <c:showVal val="1"/>
          <c:showCatName val="0"/>
          <c:showSerName val="0"/>
          <c:showPercent val="0"/>
          <c:showBubbleSize val="0"/>
        </c:dLbls>
        <c:gapWidth val="95"/>
        <c:overlap val="-20"/>
        <c:axId val="1795509663"/>
        <c:axId val="1795525503"/>
      </c:barChart>
      <c:catAx>
        <c:axId val="1795509663"/>
        <c:scaling>
          <c:orientation val="minMax"/>
        </c:scaling>
        <c:delete val="1"/>
        <c:axPos val="b"/>
        <c:numFmt formatCode="General" sourceLinked="1"/>
        <c:majorTickMark val="none"/>
        <c:minorTickMark val="none"/>
        <c:tickLblPos val="nextTo"/>
        <c:crossAx val="1795525503"/>
        <c:crosses val="autoZero"/>
        <c:auto val="1"/>
        <c:lblAlgn val="ctr"/>
        <c:lblOffset val="100"/>
        <c:noMultiLvlLbl val="0"/>
      </c:catAx>
      <c:valAx>
        <c:axId val="1795525503"/>
        <c:scaling>
          <c:orientation val="minMax"/>
        </c:scaling>
        <c:delete val="0"/>
        <c:axPos val="l"/>
        <c:majorGridlines>
          <c:spPr>
            <a:ln w="9525" cap="flat" cmpd="sng" algn="ctr">
              <a:solidFill>
                <a:schemeClr val="bg1">
                  <a:lumMod val="7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85000"/>
                    <a:lumOff val="15000"/>
                  </a:schemeClr>
                </a:solidFill>
                <a:latin typeface="Arial" panose="020B0604020202020204" pitchFamily="34" charset="0"/>
                <a:ea typeface="メイリオ" panose="020B0604030504040204" pitchFamily="50" charset="-128"/>
                <a:cs typeface="+mn-cs"/>
              </a:defRPr>
            </a:pPr>
            <a:endParaRPr lang="ja-JP"/>
          </a:p>
        </c:txPr>
        <c:crossAx val="1795509663"/>
        <c:crosses val="autoZero"/>
        <c:crossBetween val="between"/>
        <c:dispUnits>
          <c:builtInUnit val="tenThousands"/>
        </c:dispUnits>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aseline="0">
          <a:latin typeface="Arial" panose="020B0604020202020204" pitchFamily="34" charset="0"/>
          <a:ea typeface="メイリオ" panose="020B0604030504040204" pitchFamily="50" charset="-128"/>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死者数</c:v>
                </c:pt>
              </c:strCache>
            </c:strRef>
          </c:tx>
          <c:spPr>
            <a:solidFill>
              <a:srgbClr val="B4B4C8"/>
            </a:solidFill>
            <a:ln>
              <a:noFill/>
            </a:ln>
            <a:effectLst/>
          </c:spPr>
          <c:invertIfNegative val="0"/>
          <c:dLbls>
            <c:dLbl>
              <c:idx val="0"/>
              <c:numFmt formatCode="&quot;約&quot;#.#&quot;万人&quot;" sourceLinked="0"/>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manualLayout>
                      <c:w val="0.35005634920634915"/>
                      <c:h val="0.10034567901234565"/>
                    </c:manualLayout>
                  </c15:layout>
                </c:ext>
                <c:ext xmlns:c16="http://schemas.microsoft.com/office/drawing/2014/chart" uri="{C3380CC4-5D6E-409C-BE32-E72D297353CC}">
                  <c16:uniqueId val="{00000000-EB73-42E2-A15B-3D488FA131F7}"/>
                </c:ext>
              </c:extLst>
            </c:dLbl>
            <c:dLbl>
              <c:idx val="1"/>
              <c:numFmt formatCode="&quot;約&quot;#.0&quot;万人&quot;" sourceLinked="0"/>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manualLayout>
                      <c:w val="0.3527777777777778"/>
                      <c:h val="0.10034567901234566"/>
                    </c:manualLayout>
                  </c15:layout>
                </c:ext>
                <c:ext xmlns:c16="http://schemas.microsoft.com/office/drawing/2014/chart" uri="{C3380CC4-5D6E-409C-BE32-E72D297353CC}">
                  <c16:uniqueId val="{00000001-EB73-42E2-A15B-3D488FA131F7}"/>
                </c:ext>
              </c:extLst>
            </c:dLbl>
            <c:numFmt formatCode="&quot;約&quot;#.#&quot;万人&quot;"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Arial" panose="020B0604020202020204" pitchFamily="34" charset="0"/>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促進前</c:v>
                </c:pt>
                <c:pt idx="1">
                  <c:v>促進後</c:v>
                </c:pt>
              </c:strCache>
            </c:strRef>
          </c:cat>
          <c:val>
            <c:numRef>
              <c:f>Sheet1!$B$2:$B$3</c:f>
              <c:numCache>
                <c:formatCode>#,##0_ </c:formatCode>
                <c:ptCount val="2"/>
                <c:pt idx="0">
                  <c:v>21000</c:v>
                </c:pt>
                <c:pt idx="1">
                  <c:v>10000</c:v>
                </c:pt>
              </c:numCache>
            </c:numRef>
          </c:val>
          <c:extLst>
            <c:ext xmlns:c16="http://schemas.microsoft.com/office/drawing/2014/chart" uri="{C3380CC4-5D6E-409C-BE32-E72D297353CC}">
              <c16:uniqueId val="{00000002-EB73-42E2-A15B-3D488FA131F7}"/>
            </c:ext>
          </c:extLst>
        </c:ser>
        <c:dLbls>
          <c:dLblPos val="outEnd"/>
          <c:showLegendKey val="0"/>
          <c:showVal val="1"/>
          <c:showCatName val="0"/>
          <c:showSerName val="0"/>
          <c:showPercent val="0"/>
          <c:showBubbleSize val="0"/>
        </c:dLbls>
        <c:gapWidth val="95"/>
        <c:overlap val="-20"/>
        <c:axId val="1795509663"/>
        <c:axId val="1795525503"/>
      </c:barChart>
      <c:catAx>
        <c:axId val="1795509663"/>
        <c:scaling>
          <c:orientation val="minMax"/>
        </c:scaling>
        <c:delete val="1"/>
        <c:axPos val="b"/>
        <c:numFmt formatCode="General" sourceLinked="1"/>
        <c:majorTickMark val="none"/>
        <c:minorTickMark val="none"/>
        <c:tickLblPos val="nextTo"/>
        <c:crossAx val="1795525503"/>
        <c:crosses val="autoZero"/>
        <c:auto val="1"/>
        <c:lblAlgn val="ctr"/>
        <c:lblOffset val="100"/>
        <c:noMultiLvlLbl val="0"/>
      </c:catAx>
      <c:valAx>
        <c:axId val="1795525503"/>
        <c:scaling>
          <c:orientation val="minMax"/>
        </c:scaling>
        <c:delete val="0"/>
        <c:axPos val="l"/>
        <c:majorGridlines>
          <c:spPr>
            <a:ln w="9525" cap="flat" cmpd="sng" algn="ctr">
              <a:solidFill>
                <a:schemeClr val="bg1">
                  <a:lumMod val="7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85000"/>
                    <a:lumOff val="15000"/>
                  </a:schemeClr>
                </a:solidFill>
                <a:latin typeface="Arial" panose="020B0604020202020204" pitchFamily="34" charset="0"/>
                <a:ea typeface="メイリオ" panose="020B0604030504040204" pitchFamily="50" charset="-128"/>
                <a:cs typeface="+mn-cs"/>
              </a:defRPr>
            </a:pPr>
            <a:endParaRPr lang="ja-JP"/>
          </a:p>
        </c:txPr>
        <c:crossAx val="1795509663"/>
        <c:crosses val="autoZero"/>
        <c:crossBetween val="between"/>
        <c:dispUnits>
          <c:builtInUnit val="tenThousands"/>
        </c:dispUnits>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aseline="0">
          <a:latin typeface="Arial" panose="020B0604020202020204" pitchFamily="34" charset="0"/>
          <a:ea typeface="メイリオ"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2949787" cy="498693"/>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55838" y="3"/>
            <a:ext cx="2949787" cy="498693"/>
          </a:xfrm>
          <a:prstGeom prst="rect">
            <a:avLst/>
          </a:prstGeom>
          <a:noFill/>
          <a:ln>
            <a:noFill/>
          </a:ln>
        </p:spPr>
        <p:txBody>
          <a:bodyPr anchorCtr="0" anchor="t" bIns="45700" lIns="91400" spcFirstLastPara="1" rIns="91400"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440647"/>
            <a:ext cx="2949787" cy="498692"/>
          </a:xfrm>
          <a:prstGeom prst="rect">
            <a:avLst/>
          </a:prstGeom>
          <a:noFill/>
          <a:ln>
            <a:noFill/>
          </a:ln>
        </p:spPr>
        <p:txBody>
          <a:bodyPr anchorCtr="0" anchor="b" bIns="45700" lIns="91400" spcFirstLastPara="1" rIns="91400"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b="0" i="0" lang="ja-JP"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solidFill>
                  <a:srgbClr val="FF3399"/>
                </a:solidFill>
                <a:latin typeface="Meiryo"/>
                <a:ea typeface="Meiryo"/>
                <a:cs typeface="Meiryo"/>
                <a:sym typeface="Meiryo"/>
              </a:rPr>
              <a:t>【実際の説明の際には削除してください】</a:t>
            </a:r>
            <a:endParaRPr sz="1400">
              <a:solidFill>
                <a:srgbClr val="FF3399"/>
              </a:solidFill>
              <a:latin typeface="Meiryo"/>
              <a:ea typeface="Meiryo"/>
              <a:cs typeface="Meiryo"/>
              <a:sym typeface="Meiryo"/>
            </a:endParaRPr>
          </a:p>
        </p:txBody>
      </p:sp>
      <p:sp>
        <p:nvSpPr>
          <p:cNvPr id="311" name="Google Shape;311;p1: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0: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10: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そのため、住民の方に対して、巨大災害による事前防災に対する「具体的な備え」が必要になります。</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しかし、現状では「家屋の耐震化」、「家具・家電転倒防止」、「感震ブレーカーの設置」、「自主的迅速避難」の実施は、残念ながら100%とはなっていません。そのため、住民の方がこのような事前防災に対して実際に行動をとる、といった「行動変容」が不可欠になります。</a:t>
            </a:r>
            <a:endParaRPr sz="900">
              <a:solidFill>
                <a:srgbClr val="FF3399"/>
              </a:solidFill>
            </a:endParaRPr>
          </a:p>
        </p:txBody>
      </p:sp>
      <p:sp>
        <p:nvSpPr>
          <p:cNvPr id="457" name="Google Shape;457;p10: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1: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p11: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では、防災に保健師の活躍が必要そうなことはなんとなくわかってきましたが、では、どのように関わっていけばよいでしょうか？</a:t>
            </a:r>
            <a:endParaRPr sz="900">
              <a:solidFill>
                <a:srgbClr val="FF3399"/>
              </a:solidFill>
              <a:latin typeface="Meiryo"/>
              <a:ea typeface="Meiryo"/>
              <a:cs typeface="Meiryo"/>
              <a:sym typeface="Meiryo"/>
            </a:endParaRPr>
          </a:p>
        </p:txBody>
      </p:sp>
      <p:sp>
        <p:nvSpPr>
          <p:cNvPr id="466" name="Google Shape;466;p11: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ja-JP"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12: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p12: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つまり、災害による被害を減らすためには、行政側の取り組みに加えて、住民一人ひとりの対応が大きなカギを握っています。そのため、「家屋の耐震化」、「家具・家電転倒防止」、「感震ブレーカーの設置」、「自主的迅速避難」といった行動につなげるためには、行政と住民、企業などの一層の連携が求められます。</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900"/>
              <a:buFont typeface="Arial"/>
              <a:buNone/>
            </a:pPr>
            <a:r>
              <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ただし、これを呼びかけただけでは、住民の方の「行動変容」を促すことは、極めて難しいです。「住民の対応を促す」といった視点での取り組みが、現在の防災対策では圧倒的に十分ではない状況です。</a:t>
            </a:r>
            <a:endParaRPr sz="900">
              <a:solidFill>
                <a:srgbClr val="FF3399"/>
              </a:solidFill>
              <a:latin typeface="Meiryo"/>
              <a:ea typeface="Meiryo"/>
              <a:cs typeface="Meiryo"/>
              <a:sym typeface="Meiryo"/>
            </a:endParaRPr>
          </a:p>
        </p:txBody>
      </p:sp>
      <p:sp>
        <p:nvSpPr>
          <p:cNvPr id="473" name="Google Shape;473;p12: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3: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p13: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過去の発生履歴に基づく確率評価や、精密ひずみ解析等から、巨大災害がひっ迫していることはもうわかっていることです。ただし、その巨大災害の発生の日時、場所、規模を正確に予測することはまだできません。</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では、そのような来るべき巨大災害に対して、どのように備えるのか？ どのように住民の「行動変容」を促すとよいのでしょうか。</a:t>
            </a:r>
            <a:endParaRPr sz="900">
              <a:solidFill>
                <a:srgbClr val="FF3399"/>
              </a:solidFill>
              <a:latin typeface="Meiryo"/>
              <a:ea typeface="Meiryo"/>
              <a:cs typeface="Meiryo"/>
              <a:sym typeface="Meiryo"/>
            </a:endParaRPr>
          </a:p>
        </p:txBody>
      </p:sp>
      <p:sp>
        <p:nvSpPr>
          <p:cNvPr id="487" name="Google Shape;487;p13: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ja-JP"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14: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p14: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1400">
                <a:solidFill>
                  <a:srgbClr val="FF3399"/>
                </a:solidFill>
              </a:rPr>
              <a:t>こちらは、現在の保健師助産師看護師法においてでは、「保健師は、その業務に関して就業地を管轄する保健所の長の指示を受けたときは、これに従わなければならない。」とあり、地域防災や災害時対応において、保健所長の指示に従い行動すべきという根拠条文として引用されることが多いのですが、明確に事前防災で活動できるとは明記されていません。</a:t>
            </a:r>
            <a:endParaRPr sz="1400">
              <a:solidFill>
                <a:srgbClr val="FF3399"/>
              </a:solidFill>
            </a:endParaRPr>
          </a:p>
          <a:p>
            <a:pPr indent="0" lvl="0" marL="0" rtl="0" algn="l">
              <a:spcBef>
                <a:spcPts val="0"/>
              </a:spcBef>
              <a:spcAft>
                <a:spcPts val="0"/>
              </a:spcAft>
              <a:buNone/>
            </a:pPr>
            <a:r>
              <a:t/>
            </a:r>
            <a:endParaRPr sz="1400">
              <a:solidFill>
                <a:srgbClr val="FF3399"/>
              </a:solidFill>
            </a:endParaRPr>
          </a:p>
          <a:p>
            <a:pPr indent="0" lvl="0" marL="0" rtl="0" algn="l">
              <a:spcBef>
                <a:spcPts val="0"/>
              </a:spcBef>
              <a:spcAft>
                <a:spcPts val="0"/>
              </a:spcAft>
              <a:buNone/>
            </a:pPr>
            <a:r>
              <a:rPr lang="ja-JP" sz="1400">
                <a:solidFill>
                  <a:srgbClr val="FF3399"/>
                </a:solidFill>
              </a:rPr>
              <a:t>看護職の倫理綱領では、「看護職は、災害から人々の生命、健康、生活をまもるため、平常時から政策策定に関与し災害リスクの低減に努め、」とあるので、平時からの事前防災活動も、含められているとも捉えられます。</a:t>
            </a:r>
            <a:endParaRPr sz="1400">
              <a:solidFill>
                <a:srgbClr val="FF3399"/>
              </a:solidFill>
            </a:endParaRPr>
          </a:p>
          <a:p>
            <a:pPr indent="0" lvl="0" marL="0" rtl="0" algn="l">
              <a:spcBef>
                <a:spcPts val="0"/>
              </a:spcBef>
              <a:spcAft>
                <a:spcPts val="0"/>
              </a:spcAft>
              <a:buNone/>
            </a:pPr>
            <a:r>
              <a:t/>
            </a:r>
            <a:endParaRPr sz="1400">
              <a:solidFill>
                <a:srgbClr val="FF3399"/>
              </a:solidFill>
            </a:endParaRPr>
          </a:p>
          <a:p>
            <a:pPr indent="0" lvl="0" marL="0" rtl="0" algn="l">
              <a:spcBef>
                <a:spcPts val="0"/>
              </a:spcBef>
              <a:spcAft>
                <a:spcPts val="0"/>
              </a:spcAft>
              <a:buNone/>
            </a:pPr>
            <a:r>
              <a:rPr lang="ja-JP" sz="1400">
                <a:solidFill>
                  <a:srgbClr val="FF3399"/>
                </a:solidFill>
              </a:rPr>
              <a:t>また、地域保健法では、保健所の役割として、「健康危機管理に関する住民の意識を高めるため、リスクコミュニケーションに努めること。」とされており、健康危機管理に関すするリスクコミュニケーションに努めることが明記されております。</a:t>
            </a:r>
            <a:endParaRPr sz="1400">
              <a:solidFill>
                <a:srgbClr val="FF3399"/>
              </a:solidFill>
            </a:endParaRPr>
          </a:p>
          <a:p>
            <a:pPr indent="0" lvl="0" marL="0" rtl="0" algn="l">
              <a:spcBef>
                <a:spcPts val="0"/>
              </a:spcBef>
              <a:spcAft>
                <a:spcPts val="0"/>
              </a:spcAft>
              <a:buNone/>
            </a:pPr>
            <a:r>
              <a:t/>
            </a:r>
            <a:endParaRPr sz="1400">
              <a:solidFill>
                <a:srgbClr val="FF3399"/>
              </a:solidFill>
            </a:endParaRPr>
          </a:p>
          <a:p>
            <a:pPr indent="0" lvl="0" marL="0" rtl="0" algn="l">
              <a:spcBef>
                <a:spcPts val="0"/>
              </a:spcBef>
              <a:spcAft>
                <a:spcPts val="0"/>
              </a:spcAft>
              <a:buNone/>
            </a:pPr>
            <a:r>
              <a:rPr lang="ja-JP" sz="1400">
                <a:solidFill>
                  <a:srgbClr val="FF3399"/>
                </a:solidFill>
              </a:rPr>
              <a:t>しかし、事前防災について明確に記述はなされていないのが現状で、看護職が事前防災で活動できる根拠が必要です。</a:t>
            </a:r>
            <a:endParaRPr/>
          </a:p>
          <a:p>
            <a:pPr indent="0" lvl="0" marL="0" rtl="0" algn="l">
              <a:spcBef>
                <a:spcPts val="0"/>
              </a:spcBef>
              <a:spcAft>
                <a:spcPts val="0"/>
              </a:spcAft>
              <a:buNone/>
            </a:pPr>
            <a:r>
              <a:t/>
            </a:r>
            <a:endParaRPr sz="1400">
              <a:solidFill>
                <a:srgbClr val="FF3399"/>
              </a:solidFill>
            </a:endParaRPr>
          </a:p>
        </p:txBody>
      </p:sp>
      <p:sp>
        <p:nvSpPr>
          <p:cNvPr id="495" name="Google Shape;495;p14: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ja-JP"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15: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p15: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一方、福祉専門職はすでに「個別避難計画の作成」といった、支援が必要な方に対する避難行動をスムーズに行えるようにするための避難計画の作成に関わっており、事前防災の領域に入り込んでいる状況です。</a:t>
            </a:r>
            <a:endParaRPr sz="900">
              <a:solidFill>
                <a:srgbClr val="FF3399"/>
              </a:solidFill>
              <a:latin typeface="Meiryo"/>
              <a:ea typeface="Meiryo"/>
              <a:cs typeface="Meiryo"/>
              <a:sym typeface="Meiryo"/>
            </a:endParaRPr>
          </a:p>
        </p:txBody>
      </p:sp>
      <p:sp>
        <p:nvSpPr>
          <p:cNvPr id="503" name="Google Shape;503;p15: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ja-JP"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16: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p16: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事前防災の領域で、保健師の方の活躍が期待される理由として、「​地域をまるごと看る力」の実績がある」、「誠実な情熱がある」、「建物耐震化、家具の転倒・落下防止対策、感震ブレーカー設置、自主的迅速避難の実現で数十万人の方々を救うことができるとわかっている」があげられます。</a:t>
            </a:r>
            <a:endParaRPr/>
          </a:p>
          <a:p>
            <a:pPr indent="0" lvl="0" marL="0" marR="0" rtl="0" algn="l">
              <a:lnSpc>
                <a:spcPct val="100000"/>
              </a:lnSpc>
              <a:spcBef>
                <a:spcPts val="0"/>
              </a:spcBef>
              <a:spcAft>
                <a:spcPts val="0"/>
              </a:spcAft>
              <a:buClr>
                <a:schemeClr val="dk1"/>
              </a:buClr>
              <a:buSzPts val="900"/>
              <a:buFont typeface="Arial"/>
              <a:buNone/>
            </a:pPr>
            <a:r>
              <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では 住民の防災行動変容を促すために、保健師として何ができるでしょうか？それは「ポピュレーション・アプローチ」と「防災コミュニケーション」がキーとなります。</a:t>
            </a:r>
            <a:endParaRPr sz="900">
              <a:solidFill>
                <a:srgbClr val="FF3399"/>
              </a:solidFill>
              <a:latin typeface="Meiryo"/>
              <a:ea typeface="Meiryo"/>
              <a:cs typeface="Meiryo"/>
              <a:sym typeface="Meiryo"/>
            </a:endParaRPr>
          </a:p>
        </p:txBody>
      </p:sp>
      <p:sp>
        <p:nvSpPr>
          <p:cNvPr id="512" name="Google Shape;512;p16: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ja-JP"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17: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p17: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solidFill>
                  <a:srgbClr val="FF3399"/>
                </a:solidFill>
              </a:rPr>
              <a:t>こちらは、わが国の、性別年齢階級別喫煙率と食塩摂取量の推移です。ご覧のとおりわが国の喫煙率や食塩摂取量は低下傾向にあります。</a:t>
            </a:r>
            <a:endParaRPr sz="900">
              <a:solidFill>
                <a:srgbClr val="FF3399"/>
              </a:solidFill>
            </a:endParaRPr>
          </a:p>
          <a:p>
            <a:pPr indent="0" lvl="0" marL="0" rtl="0" algn="l">
              <a:spcBef>
                <a:spcPts val="0"/>
              </a:spcBef>
              <a:spcAft>
                <a:spcPts val="0"/>
              </a:spcAft>
              <a:buNone/>
            </a:pPr>
            <a:r>
              <a:rPr lang="ja-JP" sz="900">
                <a:solidFill>
                  <a:srgbClr val="FF3399"/>
                </a:solidFill>
              </a:rPr>
              <a:t>これを実現できたのが、「ポピュレーション・アプローチ」と「ヘルスコミュニケーション」の果たした役割が大きいからと思われます。</a:t>
            </a:r>
            <a:endParaRPr/>
          </a:p>
        </p:txBody>
      </p:sp>
      <p:sp>
        <p:nvSpPr>
          <p:cNvPr id="524" name="Google Shape;524;p17: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ja-JP"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p18: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p18: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solidFill>
                  <a:srgbClr val="FF3399"/>
                </a:solidFill>
              </a:rPr>
              <a:t>公衆衛生学はこれまで、痛くもかゆくもない人々の行動を変容させてきました。具体的には、こちらにあるような、広報や環境整備、自治体保健事業を活用した介入、義務教育との連携、税金や経済的誘導、インセンティブ、法的整備など、さまざまなポピュレーション・アプローチから、喫煙率や食塩摂取量の低下、しいては、生活習慣病の予防につなげてきました。</a:t>
            </a:r>
            <a:endParaRPr sz="900">
              <a:solidFill>
                <a:srgbClr val="FF3399"/>
              </a:solidFill>
            </a:endParaRPr>
          </a:p>
          <a:p>
            <a:pPr indent="0" lvl="0" marL="0" rtl="0" algn="l">
              <a:spcBef>
                <a:spcPts val="0"/>
              </a:spcBef>
              <a:spcAft>
                <a:spcPts val="0"/>
              </a:spcAft>
              <a:buNone/>
            </a:pPr>
            <a:r>
              <a:t/>
            </a:r>
            <a:endParaRPr sz="900">
              <a:solidFill>
                <a:srgbClr val="FF3399"/>
              </a:solidFill>
            </a:endParaRPr>
          </a:p>
          <a:p>
            <a:pPr indent="0" lvl="0" marL="0" rtl="0" algn="l">
              <a:spcBef>
                <a:spcPts val="0"/>
              </a:spcBef>
              <a:spcAft>
                <a:spcPts val="0"/>
              </a:spcAft>
              <a:buNone/>
            </a:pPr>
            <a:r>
              <a:rPr lang="ja-JP" sz="900">
                <a:solidFill>
                  <a:srgbClr val="FF3399"/>
                </a:solidFill>
              </a:rPr>
              <a:t>ここにあるポパイのイラストも、こどもの野菜摂取を促進させるために一役を買った広報活動になります。</a:t>
            </a:r>
            <a:endParaRPr sz="900">
              <a:solidFill>
                <a:srgbClr val="FF3399"/>
              </a:solidFill>
            </a:endParaRPr>
          </a:p>
          <a:p>
            <a:pPr indent="0" lvl="0" marL="0" rtl="0" algn="l">
              <a:spcBef>
                <a:spcPts val="0"/>
              </a:spcBef>
              <a:spcAft>
                <a:spcPts val="0"/>
              </a:spcAft>
              <a:buNone/>
            </a:pPr>
            <a:r>
              <a:t/>
            </a:r>
            <a:endParaRPr sz="900">
              <a:solidFill>
                <a:srgbClr val="FF3399"/>
              </a:solidFill>
            </a:endParaRPr>
          </a:p>
          <a:p>
            <a:pPr indent="0" lvl="0" marL="0" rtl="0" algn="l">
              <a:spcBef>
                <a:spcPts val="0"/>
              </a:spcBef>
              <a:spcAft>
                <a:spcPts val="0"/>
              </a:spcAft>
              <a:buNone/>
            </a:pPr>
            <a:r>
              <a:rPr lang="ja-JP" sz="900">
                <a:solidFill>
                  <a:srgbClr val="FF3399"/>
                </a:solidFill>
              </a:rPr>
              <a:t>このアプローチを、防災意識の向上、事前防災の行動変容につなげられないか？と考えています。</a:t>
            </a:r>
            <a:endParaRPr/>
          </a:p>
          <a:p>
            <a:pPr indent="0" lvl="0" marL="0" rtl="0" algn="l">
              <a:spcBef>
                <a:spcPts val="0"/>
              </a:spcBef>
              <a:spcAft>
                <a:spcPts val="0"/>
              </a:spcAft>
              <a:buNone/>
            </a:pPr>
            <a:br>
              <a:rPr lang="ja-JP" sz="900">
                <a:solidFill>
                  <a:srgbClr val="FF3399"/>
                </a:solidFill>
              </a:rPr>
            </a:br>
            <a:r>
              <a:rPr lang="ja-JP" sz="900">
                <a:solidFill>
                  <a:srgbClr val="FF3399"/>
                </a:solidFill>
              </a:rPr>
              <a:t>健康意識と防災意識の向上：ポピュレーションストラテジーの例</a:t>
            </a:r>
            <a:endParaRPr/>
          </a:p>
          <a:p>
            <a:pPr indent="0" lvl="0" marL="0" rtl="0" algn="l">
              <a:spcBef>
                <a:spcPts val="0"/>
              </a:spcBef>
              <a:spcAft>
                <a:spcPts val="0"/>
              </a:spcAft>
              <a:buNone/>
            </a:pPr>
            <a:r>
              <a:rPr lang="ja-JP" sz="900">
                <a:solidFill>
                  <a:srgbClr val="FF3399"/>
                </a:solidFill>
              </a:rPr>
              <a:t>ちらは、わが国の、性別年齢階級別喫煙率と食塩摂取量の推移です。ご覧のとおりわが国の喫煙率や食塩摂取量は低下傾向にあります。</a:t>
            </a:r>
            <a:endParaRPr sz="900">
              <a:solidFill>
                <a:srgbClr val="FF3399"/>
              </a:solidFill>
            </a:endParaRPr>
          </a:p>
          <a:p>
            <a:pPr indent="0" lvl="0" marL="0" rtl="0" algn="l">
              <a:spcBef>
                <a:spcPts val="0"/>
              </a:spcBef>
              <a:spcAft>
                <a:spcPts val="0"/>
              </a:spcAft>
              <a:buNone/>
            </a:pPr>
            <a:r>
              <a:rPr lang="ja-JP" sz="900">
                <a:solidFill>
                  <a:srgbClr val="FF3399"/>
                </a:solidFill>
              </a:rPr>
              <a:t>これを実現できたのが、「ポピュレーション・アプローチ」と「ヘルスコミュニケーション」の果たした役割が大きいからと思われます。</a:t>
            </a:r>
            <a:endParaRPr/>
          </a:p>
        </p:txBody>
      </p:sp>
      <p:sp>
        <p:nvSpPr>
          <p:cNvPr id="538" name="Google Shape;538;p18: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ja-JP"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19:notes"/>
          <p:cNvSpPr/>
          <p:nvPr>
            <p:ph idx="2"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19: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latin typeface="Meiryo"/>
                <a:ea typeface="Meiryo"/>
                <a:cs typeface="Meiryo"/>
                <a:sym typeface="Meiryo"/>
              </a:rPr>
              <a:t>ここでは、ヘルスコミュニケーションと防災コミュニケーションについて改めて説明します。</a:t>
            </a:r>
            <a:endParaRPr sz="900">
              <a:latin typeface="Meiryo"/>
              <a:ea typeface="Meiryo"/>
              <a:cs typeface="Meiryo"/>
              <a:sym typeface="Meiryo"/>
            </a:endParaRPr>
          </a:p>
          <a:p>
            <a:pPr indent="0" lvl="0" marL="0" rtl="0" algn="l">
              <a:spcBef>
                <a:spcPts val="0"/>
              </a:spcBef>
              <a:spcAft>
                <a:spcPts val="0"/>
              </a:spcAft>
              <a:buNone/>
            </a:pPr>
            <a:r>
              <a:t/>
            </a:r>
            <a:endParaRPr sz="900">
              <a:latin typeface="Meiryo"/>
              <a:ea typeface="Meiryo"/>
              <a:cs typeface="Meiryo"/>
              <a:sym typeface="Meiryo"/>
            </a:endParaRPr>
          </a:p>
          <a:p>
            <a:pPr indent="0" lvl="0" marL="0" rtl="0" algn="l">
              <a:spcBef>
                <a:spcPts val="0"/>
              </a:spcBef>
              <a:spcAft>
                <a:spcPts val="0"/>
              </a:spcAft>
              <a:buNone/>
            </a:pPr>
            <a:r>
              <a:rPr lang="ja-JP" sz="900">
                <a:latin typeface="Meiryo"/>
                <a:ea typeface="Meiryo"/>
                <a:cs typeface="Meiryo"/>
                <a:sym typeface="Meiryo"/>
              </a:rPr>
              <a:t>ヘルスコミュニケーションとは、人々の健康の維持・増進、疾病予防、医療の質向上を目的として行われる、情報の伝達・共有・対話のプロセスを指します。単なる「健康情報の発信」ではなく、「行動変容を促す」、「意思決定を支援する」、「社会環境を整える」、「信頼関係を築く」といった 社会的プロセス全体を含みます。</a:t>
            </a:r>
            <a:endParaRPr sz="900">
              <a:latin typeface="Meiryo"/>
              <a:ea typeface="Meiryo"/>
              <a:cs typeface="Meiryo"/>
              <a:sym typeface="Meiryo"/>
            </a:endParaRPr>
          </a:p>
          <a:p>
            <a:pPr indent="0" lvl="0" marL="0" rtl="0" algn="l">
              <a:spcBef>
                <a:spcPts val="0"/>
              </a:spcBef>
              <a:spcAft>
                <a:spcPts val="0"/>
              </a:spcAft>
              <a:buNone/>
            </a:pPr>
            <a:r>
              <a:t/>
            </a:r>
            <a:endParaRPr sz="900">
              <a:latin typeface="Meiryo"/>
              <a:ea typeface="Meiryo"/>
              <a:cs typeface="Meiryo"/>
              <a:sym typeface="Meiryo"/>
            </a:endParaRPr>
          </a:p>
          <a:p>
            <a:pPr indent="0" lvl="0" marL="0" rtl="0" algn="l">
              <a:spcBef>
                <a:spcPts val="0"/>
              </a:spcBef>
              <a:spcAft>
                <a:spcPts val="0"/>
              </a:spcAft>
              <a:buNone/>
            </a:pPr>
            <a:r>
              <a:rPr lang="ja-JP" sz="900">
                <a:latin typeface="Meiryo"/>
                <a:ea typeface="Meiryo"/>
                <a:cs typeface="Meiryo"/>
                <a:sym typeface="Meiryo"/>
              </a:rPr>
              <a:t>ヘルスコミュニケーションの究極目標は、人々が「よりよい健康行動」を自ら選択できる状態をつくることです。これは、単なる注意喚起ではなく、「恐怖を煽らず、しかし過小評価もさせない」といったバランスのとれた情報設計が求められます。</a:t>
            </a:r>
            <a:endParaRPr sz="900">
              <a:latin typeface="Meiryo"/>
              <a:ea typeface="Meiryo"/>
              <a:cs typeface="Meiryo"/>
              <a:sym typeface="Meiryo"/>
            </a:endParaRPr>
          </a:p>
          <a:p>
            <a:pPr indent="0" lvl="0" marL="0" rtl="0" algn="l">
              <a:spcBef>
                <a:spcPts val="0"/>
              </a:spcBef>
              <a:spcAft>
                <a:spcPts val="0"/>
              </a:spcAft>
              <a:buNone/>
            </a:pPr>
            <a:r>
              <a:t/>
            </a:r>
            <a:endParaRPr sz="900">
              <a:latin typeface="Meiryo"/>
              <a:ea typeface="Meiryo"/>
              <a:cs typeface="Meiryo"/>
              <a:sym typeface="Meiryo"/>
            </a:endParaRPr>
          </a:p>
          <a:p>
            <a:pPr indent="0" lvl="0" marL="0" rtl="0" algn="l">
              <a:spcBef>
                <a:spcPts val="0"/>
              </a:spcBef>
              <a:spcAft>
                <a:spcPts val="0"/>
              </a:spcAft>
              <a:buNone/>
            </a:pPr>
            <a:r>
              <a:rPr lang="ja-JP" sz="900">
                <a:latin typeface="Meiryo"/>
                <a:ea typeface="Meiryo"/>
                <a:cs typeface="Meiryo"/>
                <a:sym typeface="Meiryo"/>
              </a:rPr>
              <a:t>ヘルスコミュニケーションはこのような学問領域ですが、それを防災に置き換えたものが防災コミュニケーションです。防災コミュニケーションは、「災害から人々の命や生活を守ることを目的として行われる、情報の伝達・共有・対話のプロセス」のことになります。</a:t>
            </a:r>
            <a:endParaRPr/>
          </a:p>
        </p:txBody>
      </p:sp>
      <p:sp>
        <p:nvSpPr>
          <p:cNvPr id="547" name="Google Shape;547;p19: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2: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2: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solidFill>
                  <a:srgbClr val="FF3399"/>
                </a:solidFill>
                <a:latin typeface="Meiryo"/>
                <a:ea typeface="Meiryo"/>
                <a:cs typeface="Meiryo"/>
                <a:sym typeface="Meiryo"/>
              </a:rPr>
              <a:t>地域保健活動を担っている保健師が、これまであまり業務としての中心ではなかった「防災活動」に地域保健活動の中で取り組んでいただければと思い、このスライドを説明します。</a:t>
            </a:r>
            <a:endParaRPr sz="1400">
              <a:solidFill>
                <a:srgbClr val="FF3399"/>
              </a:solidFill>
              <a:latin typeface="Meiryo"/>
              <a:ea typeface="Meiryo"/>
              <a:cs typeface="Meiryo"/>
              <a:sym typeface="Meiryo"/>
            </a:endParaRPr>
          </a:p>
        </p:txBody>
      </p:sp>
      <p:sp>
        <p:nvSpPr>
          <p:cNvPr id="319" name="Google Shape;319;p2: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20: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p20: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solidFill>
                  <a:srgbClr val="FF3399"/>
                </a:solidFill>
              </a:rPr>
              <a:t>また、防災コミュニケーション学の発展によって行動変容を実現できうると考えています。</a:t>
            </a:r>
            <a:endParaRPr sz="900">
              <a:solidFill>
                <a:srgbClr val="FF3399"/>
              </a:solidFill>
            </a:endParaRPr>
          </a:p>
          <a:p>
            <a:pPr indent="0" lvl="0" marL="0" rtl="0" algn="l">
              <a:spcBef>
                <a:spcPts val="0"/>
              </a:spcBef>
              <a:spcAft>
                <a:spcPts val="0"/>
              </a:spcAft>
              <a:buNone/>
            </a:pPr>
            <a:r>
              <a:t/>
            </a:r>
            <a:endParaRPr sz="900">
              <a:solidFill>
                <a:srgbClr val="FF3399"/>
              </a:solidFill>
            </a:endParaRPr>
          </a:p>
          <a:p>
            <a:pPr indent="0" lvl="0" marL="0" rtl="0" algn="l">
              <a:spcBef>
                <a:spcPts val="0"/>
              </a:spcBef>
              <a:spcAft>
                <a:spcPts val="0"/>
              </a:spcAft>
              <a:buNone/>
            </a:pPr>
            <a:r>
              <a:rPr lang="ja-JP" sz="900">
                <a:solidFill>
                  <a:srgbClr val="FF3399"/>
                </a:solidFill>
              </a:rPr>
              <a:t>大きな減災効果を期待できる防災行動、例えば建物の耐震化、家具の転倒・落下防止等について、現状では十分に実施されていないです。特に、被災地以外の地域で防災に関する行動変容が不十分である現状があります。</a:t>
            </a:r>
            <a:endParaRPr sz="900">
              <a:solidFill>
                <a:srgbClr val="FF3399"/>
              </a:solidFill>
            </a:endParaRPr>
          </a:p>
          <a:p>
            <a:pPr indent="0" lvl="0" marL="0" rtl="0" algn="l">
              <a:spcBef>
                <a:spcPts val="0"/>
              </a:spcBef>
              <a:spcAft>
                <a:spcPts val="0"/>
              </a:spcAft>
              <a:buNone/>
            </a:pPr>
            <a:r>
              <a:t/>
            </a:r>
            <a:endParaRPr sz="900">
              <a:solidFill>
                <a:srgbClr val="FF3399"/>
              </a:solidFill>
            </a:endParaRPr>
          </a:p>
          <a:p>
            <a:pPr indent="0" lvl="0" marL="0" rtl="0" algn="l">
              <a:spcBef>
                <a:spcPts val="0"/>
              </a:spcBef>
              <a:spcAft>
                <a:spcPts val="0"/>
              </a:spcAft>
              <a:buNone/>
            </a:pPr>
            <a:r>
              <a:rPr lang="ja-JP" sz="900">
                <a:solidFill>
                  <a:srgbClr val="FF3399"/>
                </a:solidFill>
              </a:rPr>
              <a:t>一方、ヘルスコミュニケーション学は、健康向上に資する行動変容のための理論や実践・実績の積み重ねがあり、現存する学問分野として確立され、無関心層も含め、禁煙や減塩を実現しています。</a:t>
            </a:r>
            <a:endParaRPr sz="900">
              <a:solidFill>
                <a:srgbClr val="FF3399"/>
              </a:solidFill>
            </a:endParaRPr>
          </a:p>
          <a:p>
            <a:pPr indent="0" lvl="0" marL="0" rtl="0" algn="l">
              <a:spcBef>
                <a:spcPts val="0"/>
              </a:spcBef>
              <a:spcAft>
                <a:spcPts val="0"/>
              </a:spcAft>
              <a:buNone/>
            </a:pPr>
            <a:r>
              <a:t/>
            </a:r>
            <a:endParaRPr sz="900">
              <a:solidFill>
                <a:srgbClr val="FF3399"/>
              </a:solidFill>
            </a:endParaRPr>
          </a:p>
          <a:p>
            <a:pPr indent="0" lvl="0" marL="0" rtl="0" algn="l">
              <a:spcBef>
                <a:spcPts val="0"/>
              </a:spcBef>
              <a:spcAft>
                <a:spcPts val="0"/>
              </a:spcAft>
              <a:buNone/>
            </a:pPr>
            <a:r>
              <a:rPr lang="ja-JP" sz="900">
                <a:solidFill>
                  <a:srgbClr val="FF3399"/>
                </a:solidFill>
              </a:rPr>
              <a:t>そのため、防災分野の特性を十二分に踏まえ、ヘルスコミュニケーション学の手法を防災に取り入れ、体系的に整理し、「防災コミュニケーション学」の展開によって、住民の事前防災のを促進し、大幅な減災を実現していくことを目指しています。</a:t>
            </a:r>
            <a:endParaRPr/>
          </a:p>
          <a:p>
            <a:pPr indent="0" lvl="0" marL="0" rtl="0" algn="l">
              <a:spcBef>
                <a:spcPts val="0"/>
              </a:spcBef>
              <a:spcAft>
                <a:spcPts val="0"/>
              </a:spcAft>
              <a:buNone/>
            </a:pPr>
            <a:r>
              <a:t/>
            </a:r>
            <a:endParaRPr sz="900">
              <a:solidFill>
                <a:srgbClr val="FF3399"/>
              </a:solidFill>
            </a:endParaRPr>
          </a:p>
        </p:txBody>
      </p:sp>
      <p:sp>
        <p:nvSpPr>
          <p:cNvPr id="566" name="Google Shape;566;p20: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ja-JP"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21:notes"/>
          <p:cNvSpPr/>
          <p:nvPr>
            <p:ph idx="2"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p21: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solidFill>
                  <a:srgbClr val="FF3399"/>
                </a:solidFill>
              </a:rPr>
              <a:t>皆さんご存じの通り、わが国の健康づくり計画である「健康日本21」は、運動や食事、喫煙、飲酒などの課題を、具体的な数値目標を設定し、また、それを達成するための具体的な施策をあげて、数値目標を達成できるような、環境整備や、住民の健康に関する行動変容を促進させてきました。</a:t>
            </a:r>
            <a:endParaRPr sz="900">
              <a:solidFill>
                <a:srgbClr val="FF3399"/>
              </a:solidFill>
            </a:endParaRPr>
          </a:p>
          <a:p>
            <a:pPr indent="0" lvl="0" marL="0" rtl="0" algn="l">
              <a:spcBef>
                <a:spcPts val="0"/>
              </a:spcBef>
              <a:spcAft>
                <a:spcPts val="0"/>
              </a:spcAft>
              <a:buNone/>
            </a:pPr>
            <a:r>
              <a:t/>
            </a:r>
            <a:endParaRPr sz="900">
              <a:solidFill>
                <a:srgbClr val="FF3399"/>
              </a:solidFill>
            </a:endParaRPr>
          </a:p>
          <a:p>
            <a:pPr indent="0" lvl="0" marL="0" rtl="0" algn="l">
              <a:spcBef>
                <a:spcPts val="0"/>
              </a:spcBef>
              <a:spcAft>
                <a:spcPts val="0"/>
              </a:spcAft>
              <a:buNone/>
            </a:pPr>
            <a:r>
              <a:rPr lang="ja-JP" sz="900">
                <a:solidFill>
                  <a:srgbClr val="FF3399"/>
                </a:solidFill>
              </a:rPr>
              <a:t>これを、事前防災の領域にも応用できないかと考え、国レベルで具体的な数値目標や、取り組みについて検討を行っていくことを進めているところです。</a:t>
            </a:r>
            <a:endParaRPr sz="900"/>
          </a:p>
        </p:txBody>
      </p:sp>
      <p:sp>
        <p:nvSpPr>
          <p:cNvPr id="591" name="Google Shape;591;p21: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22: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5" name="Google Shape;605;p22: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solidFill>
                  <a:srgbClr val="FF3399"/>
                </a:solidFill>
              </a:rPr>
              <a:t>こちらが、事前防災、「家屋の耐震化」、「家具・家電転倒防止」、「感震ブレーカーの設置」、「迅速自主的避難」の実施状況の現在の目標値と、現状値、将来的な数値目標をまとめたものです。</a:t>
            </a:r>
            <a:endParaRPr sz="900">
              <a:solidFill>
                <a:srgbClr val="FF3399"/>
              </a:solidFill>
            </a:endParaRPr>
          </a:p>
          <a:p>
            <a:pPr indent="0" lvl="0" marL="0" rtl="0" algn="l">
              <a:spcBef>
                <a:spcPts val="0"/>
              </a:spcBef>
              <a:spcAft>
                <a:spcPts val="0"/>
              </a:spcAft>
              <a:buNone/>
            </a:pPr>
            <a:r>
              <a:t/>
            </a:r>
            <a:endParaRPr sz="900">
              <a:solidFill>
                <a:srgbClr val="FF3399"/>
              </a:solidFill>
            </a:endParaRPr>
          </a:p>
          <a:p>
            <a:pPr indent="0" lvl="0" marL="0" rtl="0" algn="l">
              <a:spcBef>
                <a:spcPts val="0"/>
              </a:spcBef>
              <a:spcAft>
                <a:spcPts val="0"/>
              </a:spcAft>
              <a:buNone/>
            </a:pPr>
            <a:r>
              <a:rPr lang="ja-JP" sz="900">
                <a:solidFill>
                  <a:srgbClr val="FF3399"/>
                </a:solidFill>
              </a:rPr>
              <a:t>家屋の耐震化は約90%で到達している一方で、家具・家電転倒防止や、感心ブレーカーの設置、自主的迅速避難に関しては、100%に至るまでには、大きなギャップがある状況です。</a:t>
            </a:r>
            <a:endParaRPr sz="900">
              <a:solidFill>
                <a:srgbClr val="FF3399"/>
              </a:solidFill>
            </a:endParaRPr>
          </a:p>
        </p:txBody>
      </p:sp>
      <p:sp>
        <p:nvSpPr>
          <p:cNvPr id="606" name="Google Shape;606;p22: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ja-JP"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23:notes"/>
          <p:cNvSpPr/>
          <p:nvPr>
            <p:ph idx="2"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p23: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solidFill>
                  <a:srgbClr val="FF3399"/>
                </a:solidFill>
                <a:latin typeface="Meiryo"/>
                <a:ea typeface="Meiryo"/>
                <a:cs typeface="Meiryo"/>
                <a:sym typeface="Meiryo"/>
              </a:rPr>
              <a:t>先ほどの数値目標を達成するため、誰が、何を、どのように取り組んでいくのかが非常に大事な視点になります。ここでは、国、地方自治体で考えられる具体的取り組みをあげています。詳細は割愛しますが、重要なところだけ説明します。ピンクの枠で囲んだところに、国の取り組みとして法的整備をあげています。</a:t>
            </a:r>
            <a:endParaRPr sz="900">
              <a:solidFill>
                <a:srgbClr val="FF3399"/>
              </a:solidFill>
              <a:latin typeface="Meiryo"/>
              <a:ea typeface="Meiryo"/>
              <a:cs typeface="Meiryo"/>
              <a:sym typeface="Meiryo"/>
            </a:endParaRPr>
          </a:p>
          <a:p>
            <a:pPr indent="0" lvl="0" marL="0" rtl="0" algn="l">
              <a:spcBef>
                <a:spcPts val="0"/>
              </a:spcBef>
              <a:spcAft>
                <a:spcPts val="0"/>
              </a:spcAft>
              <a:buNone/>
            </a:pPr>
            <a:r>
              <a:t/>
            </a:r>
            <a:endParaRPr sz="900">
              <a:solidFill>
                <a:srgbClr val="FF3399"/>
              </a:solidFill>
              <a:latin typeface="Meiryo"/>
              <a:ea typeface="Meiryo"/>
              <a:cs typeface="Meiryo"/>
              <a:sym typeface="Meiryo"/>
            </a:endParaRPr>
          </a:p>
          <a:p>
            <a:pPr indent="0" lvl="0" marL="0" rtl="0" algn="l">
              <a:spcBef>
                <a:spcPts val="0"/>
              </a:spcBef>
              <a:spcAft>
                <a:spcPts val="0"/>
              </a:spcAft>
              <a:buNone/>
            </a:pPr>
            <a:r>
              <a:rPr lang="ja-JP" sz="900">
                <a:solidFill>
                  <a:srgbClr val="FF3399"/>
                </a:solidFill>
                <a:latin typeface="Meiryo"/>
                <a:ea typeface="Meiryo"/>
                <a:cs typeface="Meiryo"/>
                <a:sym typeface="Meiryo"/>
              </a:rPr>
              <a:t>保健師助産師看護師法に保健師の事前防災を業務として追加すること、災害対策基本法に、保健師、民生委員の「防災教育や要配慮者に対する防災上の措置」の努力義務を追加することを例示としてあげています。</a:t>
            </a:r>
            <a:endParaRPr sz="900">
              <a:solidFill>
                <a:srgbClr val="FF3399"/>
              </a:solidFill>
              <a:latin typeface="Meiryo"/>
              <a:ea typeface="Meiryo"/>
              <a:cs typeface="Meiryo"/>
              <a:sym typeface="Meiryo"/>
            </a:endParaRPr>
          </a:p>
          <a:p>
            <a:pPr indent="0" lvl="0" marL="0" rtl="0" algn="l">
              <a:spcBef>
                <a:spcPts val="0"/>
              </a:spcBef>
              <a:spcAft>
                <a:spcPts val="0"/>
              </a:spcAft>
              <a:buNone/>
            </a:pPr>
            <a:r>
              <a:t/>
            </a:r>
            <a:endParaRPr sz="900">
              <a:solidFill>
                <a:srgbClr val="FF3399"/>
              </a:solidFill>
              <a:latin typeface="Meiryo"/>
              <a:ea typeface="Meiryo"/>
              <a:cs typeface="Meiryo"/>
              <a:sym typeface="Meiryo"/>
            </a:endParaRPr>
          </a:p>
          <a:p>
            <a:pPr indent="0" lvl="0" marL="0" rtl="0" algn="l">
              <a:spcBef>
                <a:spcPts val="0"/>
              </a:spcBef>
              <a:spcAft>
                <a:spcPts val="0"/>
              </a:spcAft>
              <a:buNone/>
            </a:pPr>
            <a:r>
              <a:rPr lang="ja-JP" sz="900">
                <a:solidFill>
                  <a:srgbClr val="FF3399"/>
                </a:solidFill>
                <a:latin typeface="Meiryo"/>
                <a:ea typeface="Meiryo"/>
                <a:cs typeface="Meiryo"/>
                <a:sym typeface="Meiryo"/>
              </a:rPr>
              <a:t>それに加えて、地方自治体の取り組みとして、直接死亡を大幅に削減するための具体的方法を地域住民へ直接声がけするメッセンジャーとしての役割役の養成することを、例示としてあげています。その中で、保健師の方が、住民に、事前防災の重要性を伝え、その方法を説明しながら、住民の行動変容を促すメッセンジャー役を担う、というのが、これまでの健康行動と同様、重要な役割を担っていただけるのではないかと考えています。</a:t>
            </a:r>
            <a:endParaRPr/>
          </a:p>
        </p:txBody>
      </p:sp>
      <p:sp>
        <p:nvSpPr>
          <p:cNvPr id="614" name="Google Shape;614;p23: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24:notes"/>
          <p:cNvSpPr/>
          <p:nvPr>
            <p:ph idx="2"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p24: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latin typeface="Meiryo"/>
                <a:ea typeface="Meiryo"/>
                <a:cs typeface="Meiryo"/>
                <a:sym typeface="Meiryo"/>
              </a:rPr>
              <a:t>こちらは、職能団体、民間企業、マスメディア、アカデミアが担う取り組みの例示をあげています。看護協会など職能団体としても、この事前防災を広げていく人材の養成を期待しているところです。</a:t>
            </a:r>
            <a:endParaRPr/>
          </a:p>
        </p:txBody>
      </p:sp>
      <p:sp>
        <p:nvSpPr>
          <p:cNvPr id="660" name="Google Shape;660;p24: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p25:notes"/>
          <p:cNvSpPr/>
          <p:nvPr>
            <p:ph idx="2" type="sldImg"/>
          </p:nvPr>
        </p:nvSpPr>
        <p:spPr>
          <a:xfrm>
            <a:off x="422275" y="1243013"/>
            <a:ext cx="5962650" cy="33543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2" name="Google Shape;712;p25: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latin typeface="Meiryo"/>
                <a:ea typeface="Meiryo"/>
                <a:cs typeface="Meiryo"/>
                <a:sym typeface="Meiryo"/>
              </a:rPr>
              <a:t>では、「防災コミュニケーション」として、住民の事前防災のための行動変容を促していけばよいのか、どのように住民へ直接声がけするメッセンジャーとしての役割を担っていけばよいのか、その一例を紹介いたします。</a:t>
            </a:r>
            <a:endParaRPr sz="900">
              <a:latin typeface="Meiryo"/>
              <a:ea typeface="Meiryo"/>
              <a:cs typeface="Meiryo"/>
              <a:sym typeface="Meiryo"/>
            </a:endParaRPr>
          </a:p>
          <a:p>
            <a:pPr indent="0" lvl="0" marL="0" rtl="0" algn="l">
              <a:spcBef>
                <a:spcPts val="0"/>
              </a:spcBef>
              <a:spcAft>
                <a:spcPts val="0"/>
              </a:spcAft>
              <a:buNone/>
            </a:pPr>
            <a:r>
              <a:t/>
            </a:r>
            <a:endParaRPr sz="900">
              <a:latin typeface="Meiryo"/>
              <a:ea typeface="Meiryo"/>
              <a:cs typeface="Meiryo"/>
              <a:sym typeface="Meiryo"/>
            </a:endParaRPr>
          </a:p>
          <a:p>
            <a:pPr indent="0" lvl="0" marL="0" rtl="0" algn="l">
              <a:spcBef>
                <a:spcPts val="0"/>
              </a:spcBef>
              <a:spcAft>
                <a:spcPts val="0"/>
              </a:spcAft>
              <a:buNone/>
            </a:pPr>
            <a:r>
              <a:rPr lang="ja-JP" sz="900">
                <a:latin typeface="Meiryo"/>
                <a:ea typeface="Meiryo"/>
                <a:cs typeface="Meiryo"/>
                <a:sym typeface="Meiryo"/>
              </a:rPr>
              <a:t>これまでの研究で、「妊婦のための『防災準備』教育プログラムが開発され、通常の妊婦健診クラスの一環として、15分間の防災準備クラスを6回提供した結果、家具の転倒を防ぐための対策を講じる割合が33.3%から48.5%に上昇しました。このように、家具・家電転倒防止対策が、妊婦や未就学児のいる世帯に効果的なのではないか、と考え、左のような小さなお子さんがいる世帯に焦点を当てたリーフレットを作成しました。</a:t>
            </a:r>
            <a:endParaRPr sz="900">
              <a:latin typeface="Meiryo"/>
              <a:ea typeface="Meiryo"/>
              <a:cs typeface="Meiryo"/>
              <a:sym typeface="Meiryo"/>
            </a:endParaRPr>
          </a:p>
          <a:p>
            <a:pPr indent="0" lvl="0" marL="0" rtl="0" algn="l">
              <a:spcBef>
                <a:spcPts val="0"/>
              </a:spcBef>
              <a:spcAft>
                <a:spcPts val="0"/>
              </a:spcAft>
              <a:buNone/>
            </a:pPr>
            <a:r>
              <a:t/>
            </a:r>
            <a:endParaRPr sz="900">
              <a:latin typeface="Meiryo"/>
              <a:ea typeface="Meiryo"/>
              <a:cs typeface="Meiryo"/>
              <a:sym typeface="Meiryo"/>
            </a:endParaRPr>
          </a:p>
          <a:p>
            <a:pPr indent="0" lvl="0" marL="0" rtl="0" algn="l">
              <a:spcBef>
                <a:spcPts val="0"/>
              </a:spcBef>
              <a:spcAft>
                <a:spcPts val="0"/>
              </a:spcAft>
              <a:buNone/>
            </a:pPr>
            <a:r>
              <a:rPr lang="ja-JP" sz="900">
                <a:latin typeface="Meiryo"/>
                <a:ea typeface="Meiryo"/>
                <a:cs typeface="Meiryo"/>
                <a:sym typeface="Meiryo"/>
              </a:rPr>
              <a:t>このようなものを用いながら、ただ配布するだけではなく、新生児訪問や生後4か月時の事故防止研修会などで、説明を加えながら、家具・家電転倒防止の重要性を伝えていくこと、メッセンジャー・防災コミュニケーションの担い手として、住民の事前防災の行動変容を促進させていことができるのではないかと考えています。</a:t>
            </a:r>
            <a:endParaRPr/>
          </a:p>
        </p:txBody>
      </p:sp>
      <p:sp>
        <p:nvSpPr>
          <p:cNvPr id="713" name="Google Shape;713;p25: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26: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2" name="Google Shape;732;p26: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rtl="0" algn="l">
              <a:spcBef>
                <a:spcPts val="0"/>
              </a:spcBef>
              <a:spcAft>
                <a:spcPts val="0"/>
              </a:spcAft>
              <a:buNone/>
            </a:pPr>
            <a:r>
              <a:rPr lang="ja-JP" sz="900">
                <a:solidFill>
                  <a:srgbClr val="FF3399"/>
                </a:solidFill>
                <a:latin typeface="Meiryo"/>
                <a:ea typeface="Meiryo"/>
                <a:cs typeface="Meiryo"/>
                <a:sym typeface="Meiryo"/>
              </a:rPr>
              <a:t>最後にまとめになります。</a:t>
            </a:r>
            <a:endParaRPr sz="900">
              <a:solidFill>
                <a:srgbClr val="FF3399"/>
              </a:solidFill>
              <a:latin typeface="Meiryo"/>
              <a:ea typeface="Meiryo"/>
              <a:cs typeface="Meiryo"/>
              <a:sym typeface="Meiryo"/>
            </a:endParaRPr>
          </a:p>
          <a:p>
            <a:pPr indent="0" lvl="0" marL="0" rtl="0" algn="l">
              <a:spcBef>
                <a:spcPts val="0"/>
              </a:spcBef>
              <a:spcAft>
                <a:spcPts val="0"/>
              </a:spcAft>
              <a:buNone/>
            </a:pPr>
            <a:r>
              <a:t/>
            </a:r>
            <a:endParaRPr sz="900">
              <a:solidFill>
                <a:srgbClr val="FF3399"/>
              </a:solidFill>
              <a:latin typeface="Meiryo"/>
              <a:ea typeface="Meiryo"/>
              <a:cs typeface="Meiryo"/>
              <a:sym typeface="Meiryo"/>
            </a:endParaRPr>
          </a:p>
          <a:p>
            <a:pPr indent="0" lvl="0" marL="0" rtl="0" algn="l">
              <a:spcBef>
                <a:spcPts val="0"/>
              </a:spcBef>
              <a:spcAft>
                <a:spcPts val="0"/>
              </a:spcAft>
              <a:buNone/>
            </a:pPr>
            <a:r>
              <a:rPr lang="ja-JP" sz="900">
                <a:solidFill>
                  <a:srgbClr val="FF3399"/>
                </a:solidFill>
                <a:latin typeface="Meiryo"/>
                <a:ea typeface="Meiryo"/>
                <a:cs typeface="Meiryo"/>
                <a:sym typeface="Meiryo"/>
              </a:rPr>
              <a:t>１．過去の巨大地震や南海トラフなどの巨大地震での被害想定からも、事前防災対策、「家屋の耐震化」、「家具・家電転倒防止対策」、「感震ブレーカーの設置」、「自主的迅速避難」が不可欠です。にもかかわらず、住民の事前防災に対する行動は十分でない状況です。</a:t>
            </a:r>
            <a:endParaRPr sz="900">
              <a:solidFill>
                <a:srgbClr val="FF3399"/>
              </a:solidFill>
              <a:latin typeface="Meiryo"/>
              <a:ea typeface="Meiryo"/>
              <a:cs typeface="Meiryo"/>
              <a:sym typeface="Meiryo"/>
            </a:endParaRPr>
          </a:p>
          <a:p>
            <a:pPr indent="0" lvl="0" marL="0" rtl="0" algn="l">
              <a:spcBef>
                <a:spcPts val="0"/>
              </a:spcBef>
              <a:spcAft>
                <a:spcPts val="0"/>
              </a:spcAft>
              <a:buNone/>
            </a:pPr>
            <a:r>
              <a:t/>
            </a:r>
            <a:endParaRPr sz="900">
              <a:solidFill>
                <a:srgbClr val="FF3399"/>
              </a:solidFill>
              <a:latin typeface="Meiryo"/>
              <a:ea typeface="Meiryo"/>
              <a:cs typeface="Meiryo"/>
              <a:sym typeface="Meiryo"/>
            </a:endParaRPr>
          </a:p>
          <a:p>
            <a:pPr indent="0" lvl="0" marL="0" rtl="0" algn="l">
              <a:spcBef>
                <a:spcPts val="0"/>
              </a:spcBef>
              <a:spcAft>
                <a:spcPts val="0"/>
              </a:spcAft>
              <a:buNone/>
            </a:pPr>
            <a:r>
              <a:rPr lang="ja-JP" sz="900">
                <a:solidFill>
                  <a:srgbClr val="FF3399"/>
                </a:solidFill>
                <a:latin typeface="Meiryo"/>
                <a:ea typeface="Meiryo"/>
                <a:cs typeface="Meiryo"/>
                <a:sym typeface="Meiryo"/>
              </a:rPr>
              <a:t>２．そのため、住民の事前防災に対する行動変容を促進させるためのキーとして、「ポピュレーションアプローチ」と「防災コミュニケーション」があげられ、特に 「事前防災に取り組みやすくなる環境づくり」と「事前防災のメッセンジャーとしての役割を担う」ことが保健師の方に期待しているところです。  </a:t>
            </a:r>
            <a:endParaRPr/>
          </a:p>
          <a:p>
            <a:pPr indent="0" lvl="0" marL="0" rtl="0" algn="l">
              <a:spcBef>
                <a:spcPts val="0"/>
              </a:spcBef>
              <a:spcAft>
                <a:spcPts val="0"/>
              </a:spcAft>
              <a:buNone/>
            </a:pPr>
            <a:r>
              <a:t/>
            </a:r>
            <a:endParaRPr sz="900">
              <a:solidFill>
                <a:srgbClr val="FF3399"/>
              </a:solidFill>
              <a:latin typeface="Meiryo"/>
              <a:ea typeface="Meiryo"/>
              <a:cs typeface="Meiryo"/>
              <a:sym typeface="Meiryo"/>
            </a:endParaRPr>
          </a:p>
          <a:p>
            <a:pPr indent="0" lvl="0" marL="0" rtl="0" algn="l">
              <a:spcBef>
                <a:spcPts val="0"/>
              </a:spcBef>
              <a:spcAft>
                <a:spcPts val="0"/>
              </a:spcAft>
              <a:buNone/>
            </a:pPr>
            <a:r>
              <a:rPr lang="ja-JP" sz="900">
                <a:solidFill>
                  <a:srgbClr val="FF3399"/>
                </a:solidFill>
                <a:latin typeface="Meiryo"/>
                <a:ea typeface="Meiryo"/>
                <a:cs typeface="Meiryo"/>
                <a:sym typeface="Meiryo"/>
              </a:rPr>
              <a:t>３．加えて、保健師が事前防災に取り組みやすくなるよう環境を整備する、具体的には保助看法改正などの法的整備、トップの意識改革などを行うことと、日ごろからの地域保健活動の中に「事前防災」の視点を取り入れることがあげられます。</a:t>
            </a:r>
            <a:endParaRPr sz="900">
              <a:solidFill>
                <a:srgbClr val="FF3399"/>
              </a:solidFill>
              <a:latin typeface="Meiryo"/>
              <a:ea typeface="Meiryo"/>
              <a:cs typeface="Meiryo"/>
              <a:sym typeface="Meiryo"/>
            </a:endParaRPr>
          </a:p>
          <a:p>
            <a:pPr indent="0" lvl="0" marL="0" rtl="0" algn="l">
              <a:spcBef>
                <a:spcPts val="0"/>
              </a:spcBef>
              <a:spcAft>
                <a:spcPts val="0"/>
              </a:spcAft>
              <a:buNone/>
            </a:pPr>
            <a:r>
              <a:t/>
            </a:r>
            <a:endParaRPr sz="900">
              <a:solidFill>
                <a:srgbClr val="FF3399"/>
              </a:solidFill>
              <a:latin typeface="Meiryo"/>
              <a:ea typeface="Meiryo"/>
              <a:cs typeface="Meiryo"/>
              <a:sym typeface="Meiryo"/>
            </a:endParaRPr>
          </a:p>
          <a:p>
            <a:pPr indent="0" lvl="0" marL="0" rtl="0" algn="l">
              <a:spcBef>
                <a:spcPts val="0"/>
              </a:spcBef>
              <a:spcAft>
                <a:spcPts val="0"/>
              </a:spcAft>
              <a:buNone/>
            </a:pPr>
            <a:r>
              <a:rPr lang="ja-JP" sz="900">
                <a:solidFill>
                  <a:srgbClr val="FF3399"/>
                </a:solidFill>
                <a:latin typeface="Meiryo"/>
                <a:ea typeface="Meiryo"/>
                <a:cs typeface="Meiryo"/>
                <a:sym typeface="Meiryo"/>
              </a:rPr>
              <a:t>４．最後に、これまで「減塩」や「禁煙」、「運動習慣」など、住民の行動変容の成果を上げてきた保健師だからこそ、事前防災の領域でも住民の行動変容を促すことができることを期待しております。</a:t>
            </a:r>
            <a:endParaRPr sz="900">
              <a:solidFill>
                <a:srgbClr val="FF3399"/>
              </a:solidFill>
              <a:latin typeface="Meiryo"/>
              <a:ea typeface="Meiryo"/>
              <a:cs typeface="Meiryo"/>
              <a:sym typeface="Meiryo"/>
            </a:endParaRPr>
          </a:p>
          <a:p>
            <a:pPr indent="0" lvl="0" marL="0" rtl="0" algn="l">
              <a:spcBef>
                <a:spcPts val="0"/>
              </a:spcBef>
              <a:spcAft>
                <a:spcPts val="0"/>
              </a:spcAft>
              <a:buNone/>
            </a:pPr>
            <a:r>
              <a:t/>
            </a:r>
            <a:endParaRPr sz="900">
              <a:solidFill>
                <a:srgbClr val="FF3399"/>
              </a:solidFill>
              <a:latin typeface="Meiryo"/>
              <a:ea typeface="Meiryo"/>
              <a:cs typeface="Meiryo"/>
              <a:sym typeface="Meiryo"/>
            </a:endParaRPr>
          </a:p>
        </p:txBody>
      </p:sp>
      <p:sp>
        <p:nvSpPr>
          <p:cNvPr id="733" name="Google Shape;733;p26: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ja-JP"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p27: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0" name="Google Shape;740;p27: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「防災にも保健師の活躍が必要です！」　今日はぜひこの言葉を持ち帰っていただき、通常業務の中で、防災の視点を取り入れて、住民へのメッセンジャーとしての役割を担っていただければと思います。</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900"/>
              <a:buFont typeface="Arial"/>
              <a:buNone/>
            </a:pPr>
            <a:r>
              <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以上になります。</a:t>
            </a:r>
            <a:endParaRPr sz="900">
              <a:solidFill>
                <a:srgbClr val="FF3399"/>
              </a:solidFill>
              <a:latin typeface="Meiryo"/>
              <a:ea typeface="Meiryo"/>
              <a:cs typeface="Meiryo"/>
              <a:sym typeface="Meiryo"/>
            </a:endParaRPr>
          </a:p>
        </p:txBody>
      </p:sp>
      <p:sp>
        <p:nvSpPr>
          <p:cNvPr id="741" name="Google Shape;741;p27: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3: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3: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「防災にも保健師の活躍が必要ですか？」　この言葉をみて、皆さんはどのように思われたでしょうか？これまで、災害後の保健活動ではなく、“防災領域”で地域保健を担う保健師の活動が着目されることは多くなかったと思います。</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900"/>
              <a:buFont typeface="Arial"/>
              <a:buNone/>
            </a:pPr>
            <a:r>
              <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「ただでさえ通常業務で多忙なのに、これ以上新たな業務が増えるのか？」、「保健師として“防災領域”でできることは限られているのではないか？」と率直に感じられたかと思います。</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900"/>
              <a:buFont typeface="Arial"/>
              <a:buNone/>
            </a:pPr>
            <a:r>
              <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今日は防災にも保健師の活躍が必要であることが、ぜひ持ち帰っていただければと思います。</a:t>
            </a:r>
            <a:endParaRPr sz="900">
              <a:solidFill>
                <a:srgbClr val="FF3399"/>
              </a:solidFill>
              <a:latin typeface="Meiryo"/>
              <a:ea typeface="Meiryo"/>
              <a:cs typeface="Meiryo"/>
              <a:sym typeface="Meiryo"/>
            </a:endParaRPr>
          </a:p>
        </p:txBody>
      </p:sp>
      <p:sp>
        <p:nvSpPr>
          <p:cNvPr id="326" name="Google Shape;326;p3: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4: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4: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過去の災害では、「避難をためらった一人暮らしのお年寄り」、「通電火災に巻き込まれた家庭」など、日常の少しの備えがあれば、防げたかもしれない命がありました。</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900"/>
              <a:buFont typeface="Arial"/>
              <a:buNone/>
            </a:pPr>
            <a:r>
              <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皆さんが今かかわっている住民の方はどうでしょうか。訪問での1分、健康教室の1分、健診での1分、その1分が、住民の行動を変えるきっかけになります。訪問や健康教室で、防災の一言を加えるだけで、守れる命がございます。</a:t>
            </a:r>
            <a:endParaRPr/>
          </a:p>
        </p:txBody>
      </p:sp>
      <p:sp>
        <p:nvSpPr>
          <p:cNvPr id="335" name="Google Shape;335;p4: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5: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5: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“ハザードマップ”、“避難情報”、“備蓄”…。すでに行政は“防災” に力を入れて取り組んでいます。しかし、「高齢者の生活」、「乳幼児のいるご家庭」、「障害を抱えている方の暮らし」などのに合わせて具体化できるのは誰でしょうか？</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900"/>
              <a:buFont typeface="Arial"/>
              <a:buNone/>
            </a:pPr>
            <a:r>
              <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保健師は「住民の生活を知っている」、「行動変容を支援してきた」、「予防の専門職である」</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900"/>
              <a:buFont typeface="Arial"/>
              <a:buNone/>
            </a:pPr>
            <a:r>
              <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このように、防災は「特別な業務」ではなく、住民の生命と暮らしを守るための予防活動の延長線上にあります。保健師は住民の生活に深くかかわる専門職です。防災は生活から切り離せるものでしょうか？やはり、防災を「生活」に落とし込めるのは、保健師ではないでしょうか？</a:t>
            </a:r>
            <a:endParaRPr/>
          </a:p>
        </p:txBody>
      </p:sp>
      <p:sp>
        <p:nvSpPr>
          <p:cNvPr id="346" name="Google Shape;346;p5: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6: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6: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地域保健活動で防災を行っていく意義ですが、地域保健活動も地域住民の死亡者数を減らすこと、健康で生活できるためにさまざまな事業を行っています。</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そのためには地域での死亡原因を把握し、その原因に対応した対策を行っています。防災も同じで、災害による大幅な死亡者数を減らすためには、災害による死亡原因を特定して、その原因に対する備えを行うことになります。</a:t>
            </a:r>
            <a:endParaRPr sz="1400">
              <a:solidFill>
                <a:srgbClr val="FF3399"/>
              </a:solidFill>
              <a:latin typeface="Meiryo"/>
              <a:ea typeface="Meiryo"/>
              <a:cs typeface="Meiryo"/>
              <a:sym typeface="Meiryo"/>
            </a:endParaRPr>
          </a:p>
        </p:txBody>
      </p:sp>
      <p:sp>
        <p:nvSpPr>
          <p:cNvPr id="358" name="Google Shape;358;p6: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7: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7: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こちらはわが国の大震災と名の付く関東大震災、阪神：淡路大震災、そして東日本大震災での死因になりますが、「火災による熱傷」、「建物倒壊による圧死」、「津波による溺死」が大きな死因となっています。</a:t>
            </a:r>
            <a:endParaRPr sz="2800">
              <a:solidFill>
                <a:srgbClr val="FF3399"/>
              </a:solidFill>
              <a:latin typeface="Meiryo"/>
              <a:ea typeface="Meiryo"/>
              <a:cs typeface="Meiryo"/>
              <a:sym typeface="Meiryo"/>
            </a:endParaRPr>
          </a:p>
        </p:txBody>
      </p:sp>
      <p:sp>
        <p:nvSpPr>
          <p:cNvPr id="371" name="Google Shape;371;p7: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8: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8: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こちらは、南海トラフ巨大地震と首都直下地震による、想定される死因の内訳です。ごらんの通り、「津波」、「建物倒壊」、「火災」が死亡の大きな原因となっています。</a:t>
            </a:r>
            <a:endParaRPr sz="1400">
              <a:solidFill>
                <a:srgbClr val="FF3399"/>
              </a:solidFill>
              <a:latin typeface="Meiryo"/>
              <a:ea typeface="Meiryo"/>
              <a:cs typeface="Meiryo"/>
              <a:sym typeface="Meiryo"/>
            </a:endParaRPr>
          </a:p>
        </p:txBody>
      </p:sp>
      <p:sp>
        <p:nvSpPr>
          <p:cNvPr id="392" name="Google Shape;392;p8: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9:notes"/>
          <p:cNvSpPr/>
          <p:nvPr>
            <p:ph idx="2" type="sldImg"/>
          </p:nvPr>
        </p:nvSpPr>
        <p:spPr>
          <a:xfrm>
            <a:off x="317500" y="1171575"/>
            <a:ext cx="5622925" cy="31638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p9:notes"/>
          <p:cNvSpPr txBox="1"/>
          <p:nvPr>
            <p:ph idx="1" type="body"/>
          </p:nvPr>
        </p:nvSpPr>
        <p:spPr>
          <a:xfrm>
            <a:off x="680720" y="4783310"/>
            <a:ext cx="5445760" cy="3913614"/>
          </a:xfrm>
          <a:prstGeom prst="rect">
            <a:avLst/>
          </a:prstGeom>
          <a:noFill/>
          <a:ln>
            <a:noFill/>
          </a:ln>
        </p:spPr>
        <p:txBody>
          <a:bodyPr anchorCtr="0" anchor="t" bIns="45700" lIns="91400" spcFirstLastPara="1" rIns="91400" wrap="square" tIns="45700">
            <a:noAutofit/>
          </a:bodyPr>
          <a:lstStyle/>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南海トラフ巨大地震では、津波、建物倒壊、火災が死亡の大きな原因となることが想定されていましたが、これを「家屋の耐震化率100％」、「家具の転倒・落下防止実施率100％」、「感震ブレーカー設置100%」、「住民全員の発災後10分以内の避難開始」が実施できれば、大幅に死亡者数の想定を減らすことができると言われております。</a:t>
            </a:r>
            <a:endParaRPr sz="900">
              <a:solidFill>
                <a:srgbClr val="FF3399"/>
              </a:solidFill>
              <a:latin typeface="Meiryo"/>
              <a:ea typeface="Meiryo"/>
              <a:cs typeface="Meiryo"/>
              <a:sym typeface="Meiryo"/>
            </a:endParaRPr>
          </a:p>
          <a:p>
            <a:pPr indent="0" lvl="0" marL="0" marR="0" rtl="0" algn="l">
              <a:lnSpc>
                <a:spcPct val="100000"/>
              </a:lnSpc>
              <a:spcBef>
                <a:spcPts val="0"/>
              </a:spcBef>
              <a:spcAft>
                <a:spcPts val="0"/>
              </a:spcAft>
              <a:buClr>
                <a:srgbClr val="FF3399"/>
              </a:buClr>
              <a:buSzPts val="900"/>
              <a:buFont typeface="Meiryo"/>
              <a:buNone/>
            </a:pPr>
            <a:r>
              <a:rPr lang="ja-JP" sz="900">
                <a:solidFill>
                  <a:srgbClr val="FF3399"/>
                </a:solidFill>
                <a:latin typeface="Meiryo"/>
                <a:ea typeface="Meiryo"/>
                <a:cs typeface="Meiryo"/>
                <a:sym typeface="Meiryo"/>
              </a:rPr>
              <a:t>そのため、災害による大幅な死亡者数を削減するためには、事前防災、特に「家屋の耐震化」、「家具・家電転倒防止」、「感震ブレーカー」、「自主的迅速避難」を実行していくことが非常に重要になります。</a:t>
            </a:r>
            <a:endParaRPr sz="900">
              <a:solidFill>
                <a:srgbClr val="FF3399"/>
              </a:solidFill>
              <a:latin typeface="Meiryo"/>
              <a:ea typeface="Meiryo"/>
              <a:cs typeface="Meiryo"/>
              <a:sym typeface="Meiryo"/>
            </a:endParaRPr>
          </a:p>
        </p:txBody>
      </p:sp>
      <p:sp>
        <p:nvSpPr>
          <p:cNvPr id="407" name="Google Shape;407;p9:notes"/>
          <p:cNvSpPr txBox="1"/>
          <p:nvPr>
            <p:ph idx="12" type="sldNum"/>
          </p:nvPr>
        </p:nvSpPr>
        <p:spPr>
          <a:xfrm>
            <a:off x="3855838" y="9440647"/>
            <a:ext cx="2949787" cy="498692"/>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ja-JP">
                <a:solidFill>
                  <a:srgbClr val="000000"/>
                </a:solidFill>
                <a:latin typeface="Calibri"/>
                <a:ea typeface="Calibri"/>
                <a:cs typeface="Calibri"/>
                <a:sym typeface="Calibri"/>
              </a:rPr>
              <a:t>‹#›</a:t>
            </a:fld>
            <a:endParaRPr>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_無地" type="title">
  <p:cSld name="TITLE">
    <p:spTree>
      <p:nvGrpSpPr>
        <p:cNvPr id="16" name="Shape 16"/>
        <p:cNvGrpSpPr/>
        <p:nvPr/>
      </p:nvGrpSpPr>
      <p:grpSpPr>
        <a:xfrm>
          <a:off x="0" y="0"/>
          <a:ext cx="0" cy="0"/>
          <a:chOff x="0" y="0"/>
          <a:chExt cx="0" cy="0"/>
        </a:xfrm>
      </p:grpSpPr>
      <p:sp>
        <p:nvSpPr>
          <p:cNvPr id="17" name="Google Shape;17;p29"/>
          <p:cNvSpPr txBox="1"/>
          <p:nvPr>
            <p:ph type="ctrTitle"/>
          </p:nvPr>
        </p:nvSpPr>
        <p:spPr>
          <a:xfrm>
            <a:off x="4506686" y="2001837"/>
            <a:ext cx="6847114" cy="150812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800"/>
              <a:buFont typeface="Arial"/>
              <a:buNone/>
              <a:defRPr sz="3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9"/>
          <p:cNvSpPr txBox="1"/>
          <p:nvPr>
            <p:ph idx="1" type="subTitle"/>
          </p:nvPr>
        </p:nvSpPr>
        <p:spPr>
          <a:xfrm>
            <a:off x="4506686" y="3863297"/>
            <a:ext cx="6847114" cy="561748"/>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
        <p:nvSpPr>
          <p:cNvPr id="22" name="Google Shape;22;p29"/>
          <p:cNvSpPr/>
          <p:nvPr/>
        </p:nvSpPr>
        <p:spPr>
          <a:xfrm>
            <a:off x="0" y="0"/>
            <a:ext cx="900000" cy="900000"/>
          </a:xfrm>
          <a:prstGeom prst="rect">
            <a:avLst/>
          </a:prstGeom>
          <a:solidFill>
            <a:schemeClr val="lt1"/>
          </a:solidFill>
          <a:ln>
            <a:noFill/>
          </a:ln>
        </p:spPr>
        <p:txBody>
          <a:bodyPr anchorCtr="0" anchor="ctr" bIns="45700" lIns="91400" spcFirstLastPara="1" rIns="91400" wrap="square" tIns="45700">
            <a:spAutoFit/>
          </a:bodyPr>
          <a:lstStyle/>
          <a:p>
            <a:pPr indent="0" lvl="0" marL="0" marR="0" rtl="0" algn="ctr">
              <a:lnSpc>
                <a:spcPct val="110000"/>
              </a:lnSpc>
              <a:spcBef>
                <a:spcPts val="0"/>
              </a:spcBef>
              <a:spcAft>
                <a:spcPts val="0"/>
              </a:spcAft>
              <a:buNone/>
            </a:pPr>
            <a:r>
              <a:t/>
            </a:r>
            <a:endParaRPr b="1" i="0" sz="1600" u="none" cap="none" strike="noStrike">
              <a:solidFill>
                <a:srgbClr val="262626"/>
              </a:solidFill>
              <a:latin typeface="Meiryo"/>
              <a:ea typeface="Meiryo"/>
              <a:cs typeface="Meiryo"/>
              <a:sym typeface="Meiry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76" name="Shape 76"/>
        <p:cNvGrpSpPr/>
        <p:nvPr/>
      </p:nvGrpSpPr>
      <p:grpSpPr>
        <a:xfrm>
          <a:off x="0" y="0"/>
          <a:ext cx="0" cy="0"/>
          <a:chOff x="0" y="0"/>
          <a:chExt cx="0" cy="0"/>
        </a:xfrm>
      </p:grpSpPr>
      <p:sp>
        <p:nvSpPr>
          <p:cNvPr id="77" name="Google Shape;77;p4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4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9" name="Google Shape;79;p4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4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 name="Google Shape;81;p4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p:cSld name="タイトルのみ">
    <p:spTree>
      <p:nvGrpSpPr>
        <p:cNvPr id="85" name="Shape 85"/>
        <p:cNvGrpSpPr/>
        <p:nvPr/>
      </p:nvGrpSpPr>
      <p:grpSpPr>
        <a:xfrm>
          <a:off x="0" y="0"/>
          <a:ext cx="0" cy="0"/>
          <a:chOff x="0" y="0"/>
          <a:chExt cx="0" cy="0"/>
        </a:xfrm>
      </p:grpSpPr>
      <p:sp>
        <p:nvSpPr>
          <p:cNvPr id="86" name="Google Shape;86;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45"/>
          <p:cNvSpPr/>
          <p:nvPr/>
        </p:nvSpPr>
        <p:spPr>
          <a:xfrm flipH="1" rot="10800000">
            <a:off x="723781" y="-1"/>
            <a:ext cx="683793" cy="684000"/>
          </a:xfrm>
          <a:prstGeom prst="triangle">
            <a:avLst>
              <a:gd fmla="val 50000" name="adj"/>
            </a:avLst>
          </a:prstGeom>
          <a:solidFill>
            <a:srgbClr val="3E158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 name="Google Shape;89;p45"/>
          <p:cNvSpPr txBox="1"/>
          <p:nvPr/>
        </p:nvSpPr>
        <p:spPr>
          <a:xfrm>
            <a:off x="11616000" y="-3"/>
            <a:ext cx="576000" cy="684000"/>
          </a:xfrm>
          <a:prstGeom prst="rect">
            <a:avLst/>
          </a:prstGeom>
          <a:solidFill>
            <a:srgbClr val="BFBFBF"/>
          </a:solidFill>
          <a:ln>
            <a:noFill/>
          </a:ln>
        </p:spPr>
        <p:txBody>
          <a:bodyPr anchorCtr="0" anchor="b" bIns="72000" lIns="0" spcFirstLastPara="1" rIns="0" wrap="square" tIns="180000">
            <a:noAutofit/>
          </a:bodyPr>
          <a:lstStyle/>
          <a:p>
            <a:pPr indent="0" lvl="0" marL="0" marR="0" rtl="0" algn="ctr">
              <a:spcBef>
                <a:spcPts val="0"/>
              </a:spcBef>
              <a:spcAft>
                <a:spcPts val="0"/>
              </a:spcAft>
              <a:buNone/>
            </a:pPr>
            <a:fld id="{00000000-1234-1234-1234-123412341234}" type="slidenum">
              <a:rPr lang="ja-JP" sz="2200">
                <a:solidFill>
                  <a:schemeClr val="dk1"/>
                </a:solidFill>
                <a:latin typeface="Meiryo"/>
                <a:ea typeface="Meiryo"/>
                <a:cs typeface="Meiryo"/>
                <a:sym typeface="Meiryo"/>
              </a:rPr>
              <a:t>‹#›</a:t>
            </a:fld>
            <a:endParaRPr sz="2200">
              <a:solidFill>
                <a:schemeClr val="dk1"/>
              </a:solidFill>
              <a:latin typeface="Meiryo"/>
              <a:ea typeface="Meiryo"/>
              <a:cs typeface="Meiryo"/>
              <a:sym typeface="Meiryo"/>
            </a:endParaRPr>
          </a:p>
        </p:txBody>
      </p:sp>
      <p:sp>
        <p:nvSpPr>
          <p:cNvPr id="90" name="Google Shape;90;p45"/>
          <p:cNvSpPr txBox="1"/>
          <p:nvPr>
            <p:ph type="title"/>
          </p:nvPr>
        </p:nvSpPr>
        <p:spPr>
          <a:xfrm>
            <a:off x="1059180" y="-3"/>
            <a:ext cx="10500772" cy="684000"/>
          </a:xfrm>
          <a:prstGeom prst="rect">
            <a:avLst/>
          </a:prstGeom>
          <a:solidFill>
            <a:srgbClr val="3E1586"/>
          </a:solidFill>
          <a:ln>
            <a:noFill/>
          </a:ln>
        </p:spPr>
        <p:txBody>
          <a:bodyPr anchorCtr="0" anchor="b" bIns="72000" lIns="108000" spcFirstLastPara="1" rIns="91425" wrap="square" tIns="144000">
            <a:no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p:cSld name="白紙">
    <p:spTree>
      <p:nvGrpSpPr>
        <p:cNvPr id="91" name="Shape 91"/>
        <p:cNvGrpSpPr/>
        <p:nvPr/>
      </p:nvGrpSpPr>
      <p:grpSpPr>
        <a:xfrm>
          <a:off x="0" y="0"/>
          <a:ext cx="0" cy="0"/>
          <a:chOff x="0" y="0"/>
          <a:chExt cx="0" cy="0"/>
        </a:xfrm>
      </p:grpSpPr>
      <p:sp>
        <p:nvSpPr>
          <p:cNvPr id="92" name="Google Shape;92;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46"/>
          <p:cNvSpPr txBox="1"/>
          <p:nvPr/>
        </p:nvSpPr>
        <p:spPr>
          <a:xfrm>
            <a:off x="11616000" y="-3"/>
            <a:ext cx="576000" cy="684000"/>
          </a:xfrm>
          <a:prstGeom prst="rect">
            <a:avLst/>
          </a:prstGeom>
          <a:solidFill>
            <a:srgbClr val="BFBFBF"/>
          </a:solidFill>
          <a:ln>
            <a:noFill/>
          </a:ln>
        </p:spPr>
        <p:txBody>
          <a:bodyPr anchorCtr="0" anchor="b" bIns="72000" lIns="0" spcFirstLastPara="1" rIns="0" wrap="square" tIns="180000">
            <a:noAutofit/>
          </a:bodyPr>
          <a:lstStyle/>
          <a:p>
            <a:pPr indent="0" lvl="0" marL="0" marR="0" rtl="0" algn="ctr">
              <a:spcBef>
                <a:spcPts val="0"/>
              </a:spcBef>
              <a:spcAft>
                <a:spcPts val="0"/>
              </a:spcAft>
              <a:buNone/>
            </a:pPr>
            <a:fld id="{00000000-1234-1234-1234-123412341234}" type="slidenum">
              <a:rPr lang="ja-JP" sz="2200">
                <a:solidFill>
                  <a:schemeClr val="dk1"/>
                </a:solidFill>
                <a:latin typeface="Meiryo"/>
                <a:ea typeface="Meiryo"/>
                <a:cs typeface="Meiryo"/>
                <a:sym typeface="Meiryo"/>
              </a:rPr>
              <a:t>‹#›</a:t>
            </a:fld>
            <a:endParaRPr sz="2200">
              <a:solidFill>
                <a:schemeClr val="dk1"/>
              </a:solidFill>
              <a:latin typeface="Meiryo"/>
              <a:ea typeface="Meiryo"/>
              <a:cs typeface="Meiryo"/>
              <a:sym typeface="Meiryo"/>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10;コンテンツ" type="objTx">
  <p:cSld name="OBJECT_WITH_CAPTION_TEXT">
    <p:spTree>
      <p:nvGrpSpPr>
        <p:cNvPr id="95" name="Shape 95"/>
        <p:cNvGrpSpPr/>
        <p:nvPr/>
      </p:nvGrpSpPr>
      <p:grpSpPr>
        <a:xfrm>
          <a:off x="0" y="0"/>
          <a:ext cx="0" cy="0"/>
          <a:chOff x="0" y="0"/>
          <a:chExt cx="0" cy="0"/>
        </a:xfrm>
      </p:grpSpPr>
      <p:sp>
        <p:nvSpPr>
          <p:cNvPr id="96" name="Google Shape;96;p4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4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8" name="Google Shape;98;p4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9" name="Google Shape;99;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2" name="Shape 102"/>
        <p:cNvGrpSpPr/>
        <p:nvPr/>
      </p:nvGrpSpPr>
      <p:grpSpPr>
        <a:xfrm>
          <a:off x="0" y="0"/>
          <a:ext cx="0" cy="0"/>
          <a:chOff x="0" y="0"/>
          <a:chExt cx="0" cy="0"/>
        </a:xfrm>
      </p:grpSpPr>
      <p:sp>
        <p:nvSpPr>
          <p:cNvPr id="103" name="Google Shape;103;p4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48"/>
          <p:cNvSpPr/>
          <p:nvPr>
            <p:ph idx="2" type="pic"/>
          </p:nvPr>
        </p:nvSpPr>
        <p:spPr>
          <a:xfrm>
            <a:off x="5183188" y="987425"/>
            <a:ext cx="6172200" cy="4873625"/>
          </a:xfrm>
          <a:prstGeom prst="rect">
            <a:avLst/>
          </a:prstGeom>
          <a:noFill/>
          <a:ln>
            <a:noFill/>
          </a:ln>
        </p:spPr>
      </p:sp>
      <p:sp>
        <p:nvSpPr>
          <p:cNvPr id="105" name="Google Shape;105;p4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6" name="Google Shape;106;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10;縦書きテキスト" type="vertTx">
  <p:cSld name="VERTICAL_TEXT">
    <p:spTree>
      <p:nvGrpSpPr>
        <p:cNvPr id="109" name="Shape 109"/>
        <p:cNvGrpSpPr/>
        <p:nvPr/>
      </p:nvGrpSpPr>
      <p:grpSpPr>
        <a:xfrm>
          <a:off x="0" y="0"/>
          <a:ext cx="0" cy="0"/>
          <a:chOff x="0" y="0"/>
          <a:chExt cx="0" cy="0"/>
        </a:xfrm>
      </p:grpSpPr>
      <p:sp>
        <p:nvSpPr>
          <p:cNvPr id="110" name="Google Shape;110;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4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15" name="Shape 115"/>
        <p:cNvGrpSpPr/>
        <p:nvPr/>
      </p:nvGrpSpPr>
      <p:grpSpPr>
        <a:xfrm>
          <a:off x="0" y="0"/>
          <a:ext cx="0" cy="0"/>
          <a:chOff x="0" y="0"/>
          <a:chExt cx="0" cy="0"/>
        </a:xfrm>
      </p:grpSpPr>
      <p:sp>
        <p:nvSpPr>
          <p:cNvPr id="116" name="Google Shape;116;p5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5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127" name="Shape 127"/>
        <p:cNvGrpSpPr/>
        <p:nvPr/>
      </p:nvGrpSpPr>
      <p:grpSpPr>
        <a:xfrm>
          <a:off x="0" y="0"/>
          <a:ext cx="0" cy="0"/>
          <a:chOff x="0" y="0"/>
          <a:chExt cx="0" cy="0"/>
        </a:xfrm>
      </p:grpSpPr>
      <p:sp>
        <p:nvSpPr>
          <p:cNvPr id="128" name="Google Shape;128;p31"/>
          <p:cNvSpPr txBox="1"/>
          <p:nvPr>
            <p:ph type="ctrTitle"/>
          </p:nvPr>
        </p:nvSpPr>
        <p:spPr>
          <a:xfrm>
            <a:off x="914400" y="2130426"/>
            <a:ext cx="103632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29" name="Google Shape;129;p31"/>
          <p:cNvSpPr txBox="1"/>
          <p:nvPr>
            <p:ph idx="1" type="subTitle"/>
          </p:nvPr>
        </p:nvSpPr>
        <p:spPr>
          <a:xfrm>
            <a:off x="1828800" y="3886200"/>
            <a:ext cx="85344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30" name="Google Shape;130;p31"/>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31"/>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31"/>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133" name="Shape 133"/>
        <p:cNvGrpSpPr/>
        <p:nvPr/>
      </p:nvGrpSpPr>
      <p:grpSpPr>
        <a:xfrm>
          <a:off x="0" y="0"/>
          <a:ext cx="0" cy="0"/>
          <a:chOff x="0" y="0"/>
          <a:chExt cx="0" cy="0"/>
        </a:xfrm>
      </p:grpSpPr>
      <p:sp>
        <p:nvSpPr>
          <p:cNvPr id="134" name="Google Shape;134;p35"/>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5" name="Google Shape;135;p35"/>
          <p:cNvSpPr txBox="1"/>
          <p:nvPr>
            <p:ph idx="1" type="body"/>
          </p:nvPr>
        </p:nvSpPr>
        <p:spPr>
          <a:xfrm>
            <a:off x="609600" y="1600201"/>
            <a:ext cx="109728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6" name="Google Shape;136;p35"/>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35"/>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35"/>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139" name="Shape 139"/>
        <p:cNvGrpSpPr/>
        <p:nvPr/>
      </p:nvGrpSpPr>
      <p:grpSpPr>
        <a:xfrm>
          <a:off x="0" y="0"/>
          <a:ext cx="0" cy="0"/>
          <a:chOff x="0" y="0"/>
          <a:chExt cx="0" cy="0"/>
        </a:xfrm>
      </p:grpSpPr>
      <p:sp>
        <p:nvSpPr>
          <p:cNvPr id="140" name="Google Shape;140;p36"/>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36"/>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36"/>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_ページ番号なし" type="blank">
  <p:cSld name="BLANK">
    <p:spTree>
      <p:nvGrpSpPr>
        <p:cNvPr id="23" name="Shape 23"/>
        <p:cNvGrpSpPr/>
        <p:nvPr/>
      </p:nvGrpSpPr>
      <p:grpSpPr>
        <a:xfrm>
          <a:off x="0" y="0"/>
          <a:ext cx="0" cy="0"/>
          <a:chOff x="0" y="0"/>
          <a:chExt cx="0" cy="0"/>
        </a:xfrm>
      </p:grpSpPr>
      <p:sp>
        <p:nvSpPr>
          <p:cNvPr id="24" name="Google Shape;24;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4"/>
          <p:cNvSpPr/>
          <p:nvPr/>
        </p:nvSpPr>
        <p:spPr>
          <a:xfrm>
            <a:off x="0" y="0"/>
            <a:ext cx="1080000" cy="1080000"/>
          </a:xfrm>
          <a:prstGeom prst="rect">
            <a:avLst/>
          </a:prstGeom>
          <a:solidFill>
            <a:schemeClr val="lt1"/>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None/>
            </a:pPr>
            <a:r>
              <a:t/>
            </a:r>
            <a:endParaRPr b="1" sz="1600">
              <a:solidFill>
                <a:srgbClr val="262626"/>
              </a:solidFill>
              <a:latin typeface="Meiryo"/>
              <a:ea typeface="Meiryo"/>
              <a:cs typeface="Meiryo"/>
              <a:sym typeface="Meiry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143" name="Shape 143"/>
        <p:cNvGrpSpPr/>
        <p:nvPr/>
      </p:nvGrpSpPr>
      <p:grpSpPr>
        <a:xfrm>
          <a:off x="0" y="0"/>
          <a:ext cx="0" cy="0"/>
          <a:chOff x="0" y="0"/>
          <a:chExt cx="0" cy="0"/>
        </a:xfrm>
      </p:grpSpPr>
      <p:sp>
        <p:nvSpPr>
          <p:cNvPr id="144" name="Google Shape;144;p51"/>
          <p:cNvSpPr txBox="1"/>
          <p:nvPr>
            <p:ph type="title"/>
          </p:nvPr>
        </p:nvSpPr>
        <p:spPr>
          <a:xfrm>
            <a:off x="963084" y="4406901"/>
            <a:ext cx="103632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5" name="Google Shape;145;p51"/>
          <p:cNvSpPr txBox="1"/>
          <p:nvPr>
            <p:ph idx="1" type="body"/>
          </p:nvPr>
        </p:nvSpPr>
        <p:spPr>
          <a:xfrm>
            <a:off x="963084" y="2906713"/>
            <a:ext cx="103632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46" name="Google Shape;146;p51"/>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51"/>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51"/>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149" name="Shape 149"/>
        <p:cNvGrpSpPr/>
        <p:nvPr/>
      </p:nvGrpSpPr>
      <p:grpSpPr>
        <a:xfrm>
          <a:off x="0" y="0"/>
          <a:ext cx="0" cy="0"/>
          <a:chOff x="0" y="0"/>
          <a:chExt cx="0" cy="0"/>
        </a:xfrm>
      </p:grpSpPr>
      <p:sp>
        <p:nvSpPr>
          <p:cNvPr id="150" name="Google Shape;150;p52"/>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1" name="Google Shape;151;p52"/>
          <p:cNvSpPr txBox="1"/>
          <p:nvPr>
            <p:ph idx="1" type="body"/>
          </p:nvPr>
        </p:nvSpPr>
        <p:spPr>
          <a:xfrm>
            <a:off x="609600" y="1600201"/>
            <a:ext cx="53848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52" name="Google Shape;152;p52"/>
          <p:cNvSpPr txBox="1"/>
          <p:nvPr>
            <p:ph idx="2" type="body"/>
          </p:nvPr>
        </p:nvSpPr>
        <p:spPr>
          <a:xfrm>
            <a:off x="6197600" y="1600201"/>
            <a:ext cx="53848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53" name="Google Shape;153;p52"/>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52"/>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52"/>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156" name="Shape 156"/>
        <p:cNvGrpSpPr/>
        <p:nvPr/>
      </p:nvGrpSpPr>
      <p:grpSpPr>
        <a:xfrm>
          <a:off x="0" y="0"/>
          <a:ext cx="0" cy="0"/>
          <a:chOff x="0" y="0"/>
          <a:chExt cx="0" cy="0"/>
        </a:xfrm>
      </p:grpSpPr>
      <p:sp>
        <p:nvSpPr>
          <p:cNvPr id="157" name="Google Shape;157;p53"/>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8" name="Google Shape;158;p53"/>
          <p:cNvSpPr txBox="1"/>
          <p:nvPr>
            <p:ph idx="1" type="body"/>
          </p:nvPr>
        </p:nvSpPr>
        <p:spPr>
          <a:xfrm>
            <a:off x="609600" y="1535113"/>
            <a:ext cx="5386917"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59" name="Google Shape;159;p53"/>
          <p:cNvSpPr txBox="1"/>
          <p:nvPr>
            <p:ph idx="2" type="body"/>
          </p:nvPr>
        </p:nvSpPr>
        <p:spPr>
          <a:xfrm>
            <a:off x="609600" y="2174875"/>
            <a:ext cx="5386917"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60" name="Google Shape;160;p53"/>
          <p:cNvSpPr txBox="1"/>
          <p:nvPr>
            <p:ph idx="3" type="body"/>
          </p:nvPr>
        </p:nvSpPr>
        <p:spPr>
          <a:xfrm>
            <a:off x="6193368" y="1535113"/>
            <a:ext cx="5389033"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61" name="Google Shape;161;p53"/>
          <p:cNvSpPr txBox="1"/>
          <p:nvPr>
            <p:ph idx="4" type="body"/>
          </p:nvPr>
        </p:nvSpPr>
        <p:spPr>
          <a:xfrm>
            <a:off x="6193368" y="2174875"/>
            <a:ext cx="5389033"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62" name="Google Shape;162;p53"/>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 name="Google Shape;163;p53"/>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53"/>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165" name="Shape 165"/>
        <p:cNvGrpSpPr/>
        <p:nvPr/>
      </p:nvGrpSpPr>
      <p:grpSpPr>
        <a:xfrm>
          <a:off x="0" y="0"/>
          <a:ext cx="0" cy="0"/>
          <a:chOff x="0" y="0"/>
          <a:chExt cx="0" cy="0"/>
        </a:xfrm>
      </p:grpSpPr>
      <p:sp>
        <p:nvSpPr>
          <p:cNvPr id="166" name="Google Shape;166;p54"/>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67" name="Google Shape;167;p54"/>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54"/>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54"/>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70" name="Shape 170"/>
        <p:cNvGrpSpPr/>
        <p:nvPr/>
      </p:nvGrpSpPr>
      <p:grpSpPr>
        <a:xfrm>
          <a:off x="0" y="0"/>
          <a:ext cx="0" cy="0"/>
          <a:chOff x="0" y="0"/>
          <a:chExt cx="0" cy="0"/>
        </a:xfrm>
      </p:grpSpPr>
      <p:sp>
        <p:nvSpPr>
          <p:cNvPr id="171" name="Google Shape;171;p55"/>
          <p:cNvSpPr txBox="1"/>
          <p:nvPr>
            <p:ph type="title"/>
          </p:nvPr>
        </p:nvSpPr>
        <p:spPr>
          <a:xfrm>
            <a:off x="609601" y="273050"/>
            <a:ext cx="4011084"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2" name="Google Shape;172;p55"/>
          <p:cNvSpPr txBox="1"/>
          <p:nvPr>
            <p:ph idx="1" type="body"/>
          </p:nvPr>
        </p:nvSpPr>
        <p:spPr>
          <a:xfrm>
            <a:off x="4766733" y="273051"/>
            <a:ext cx="6815667"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73" name="Google Shape;173;p55"/>
          <p:cNvSpPr txBox="1"/>
          <p:nvPr>
            <p:ph idx="2" type="body"/>
          </p:nvPr>
        </p:nvSpPr>
        <p:spPr>
          <a:xfrm>
            <a:off x="609601" y="1435101"/>
            <a:ext cx="4011084"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74" name="Google Shape;174;p55"/>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55"/>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55"/>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77" name="Shape 177"/>
        <p:cNvGrpSpPr/>
        <p:nvPr/>
      </p:nvGrpSpPr>
      <p:grpSpPr>
        <a:xfrm>
          <a:off x="0" y="0"/>
          <a:ext cx="0" cy="0"/>
          <a:chOff x="0" y="0"/>
          <a:chExt cx="0" cy="0"/>
        </a:xfrm>
      </p:grpSpPr>
      <p:sp>
        <p:nvSpPr>
          <p:cNvPr id="178" name="Google Shape;178;p56"/>
          <p:cNvSpPr txBox="1"/>
          <p:nvPr>
            <p:ph type="title"/>
          </p:nvPr>
        </p:nvSpPr>
        <p:spPr>
          <a:xfrm>
            <a:off x="2389717" y="4800600"/>
            <a:ext cx="73152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9" name="Google Shape;179;p56"/>
          <p:cNvSpPr/>
          <p:nvPr>
            <p:ph idx="2" type="pic"/>
          </p:nvPr>
        </p:nvSpPr>
        <p:spPr>
          <a:xfrm>
            <a:off x="2389717" y="612775"/>
            <a:ext cx="7315200" cy="4114800"/>
          </a:xfrm>
          <a:prstGeom prst="rect">
            <a:avLst/>
          </a:prstGeom>
          <a:noFill/>
          <a:ln>
            <a:noFill/>
          </a:ln>
        </p:spPr>
      </p:sp>
      <p:sp>
        <p:nvSpPr>
          <p:cNvPr id="180" name="Google Shape;180;p56"/>
          <p:cNvSpPr txBox="1"/>
          <p:nvPr>
            <p:ph idx="1" type="body"/>
          </p:nvPr>
        </p:nvSpPr>
        <p:spPr>
          <a:xfrm>
            <a:off x="2389717" y="5367338"/>
            <a:ext cx="73152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81" name="Google Shape;181;p56"/>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56"/>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56"/>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84" name="Shape 184"/>
        <p:cNvGrpSpPr/>
        <p:nvPr/>
      </p:nvGrpSpPr>
      <p:grpSpPr>
        <a:xfrm>
          <a:off x="0" y="0"/>
          <a:ext cx="0" cy="0"/>
          <a:chOff x="0" y="0"/>
          <a:chExt cx="0" cy="0"/>
        </a:xfrm>
      </p:grpSpPr>
      <p:sp>
        <p:nvSpPr>
          <p:cNvPr id="185" name="Google Shape;185;p57"/>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86" name="Google Shape;186;p57"/>
          <p:cNvSpPr txBox="1"/>
          <p:nvPr>
            <p:ph idx="1" type="body"/>
          </p:nvPr>
        </p:nvSpPr>
        <p:spPr>
          <a:xfrm rot="5400000">
            <a:off x="3833019" y="-1623218"/>
            <a:ext cx="4525963" cy="10972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7" name="Google Shape;187;p57"/>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57"/>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57"/>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縦書きテキスト" type="vertTitleAndTx">
  <p:cSld name="VERTICAL_TITLE_AND_VERTICAL_TEXT">
    <p:spTree>
      <p:nvGrpSpPr>
        <p:cNvPr id="190" name="Shape 190"/>
        <p:cNvGrpSpPr/>
        <p:nvPr/>
      </p:nvGrpSpPr>
      <p:grpSpPr>
        <a:xfrm>
          <a:off x="0" y="0"/>
          <a:ext cx="0" cy="0"/>
          <a:chOff x="0" y="0"/>
          <a:chExt cx="0" cy="0"/>
        </a:xfrm>
      </p:grpSpPr>
      <p:sp>
        <p:nvSpPr>
          <p:cNvPr id="191" name="Google Shape;191;p58"/>
          <p:cNvSpPr txBox="1"/>
          <p:nvPr>
            <p:ph type="title"/>
          </p:nvPr>
        </p:nvSpPr>
        <p:spPr>
          <a:xfrm rot="5400000">
            <a:off x="7285038" y="1828802"/>
            <a:ext cx="5851525" cy="27432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92" name="Google Shape;192;p58"/>
          <p:cNvSpPr txBox="1"/>
          <p:nvPr>
            <p:ph idx="1" type="body"/>
          </p:nvPr>
        </p:nvSpPr>
        <p:spPr>
          <a:xfrm rot="5400000">
            <a:off x="1697038" y="-812799"/>
            <a:ext cx="5851525" cy="80264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93" name="Google Shape;193;p58"/>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58"/>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p58"/>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_ページ番号なし" type="blank">
  <p:cSld name="BLANK">
    <p:spTree>
      <p:nvGrpSpPr>
        <p:cNvPr id="203" name="Shape 203"/>
        <p:cNvGrpSpPr/>
        <p:nvPr/>
      </p:nvGrpSpPr>
      <p:grpSpPr>
        <a:xfrm>
          <a:off x="0" y="0"/>
          <a:ext cx="0" cy="0"/>
          <a:chOff x="0" y="0"/>
          <a:chExt cx="0" cy="0"/>
        </a:xfrm>
      </p:grpSpPr>
      <p:sp>
        <p:nvSpPr>
          <p:cNvPr id="204" name="Google Shape;204;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5" name="Google Shape;205;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33"/>
          <p:cNvSpPr/>
          <p:nvPr/>
        </p:nvSpPr>
        <p:spPr>
          <a:xfrm>
            <a:off x="0" y="0"/>
            <a:ext cx="1080000" cy="1080000"/>
          </a:xfrm>
          <a:prstGeom prst="rect">
            <a:avLst/>
          </a:prstGeom>
          <a:solidFill>
            <a:schemeClr val="lt1"/>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None/>
            </a:pPr>
            <a:r>
              <a:t/>
            </a:r>
            <a:endParaRPr b="1" sz="1600">
              <a:solidFill>
                <a:srgbClr val="262626"/>
              </a:solidFill>
              <a:latin typeface="Meiryo"/>
              <a:ea typeface="Meiryo"/>
              <a:cs typeface="Meiryo"/>
              <a:sym typeface="Meiryo"/>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207" name="Shape 207"/>
        <p:cNvGrpSpPr/>
        <p:nvPr/>
      </p:nvGrpSpPr>
      <p:grpSpPr>
        <a:xfrm>
          <a:off x="0" y="0"/>
          <a:ext cx="0" cy="0"/>
          <a:chOff x="0" y="0"/>
          <a:chExt cx="0" cy="0"/>
        </a:xfrm>
      </p:grpSpPr>
      <p:pic>
        <p:nvPicPr>
          <p:cNvPr id="208" name="Google Shape;208;p59"/>
          <p:cNvPicPr preferRelativeResize="0"/>
          <p:nvPr/>
        </p:nvPicPr>
        <p:blipFill rotWithShape="1">
          <a:blip r:embed="rId2">
            <a:alphaModFix/>
          </a:blip>
          <a:srcRect b="0" l="0" r="0" t="0"/>
          <a:stretch/>
        </p:blipFill>
        <p:spPr>
          <a:xfrm>
            <a:off x="1" y="0"/>
            <a:ext cx="6106886" cy="6858000"/>
          </a:xfrm>
          <a:prstGeom prst="rect">
            <a:avLst/>
          </a:prstGeom>
          <a:noFill/>
          <a:ln>
            <a:noFill/>
          </a:ln>
        </p:spPr>
      </p:pic>
      <p:sp>
        <p:nvSpPr>
          <p:cNvPr id="209" name="Google Shape;209;p59"/>
          <p:cNvSpPr/>
          <p:nvPr/>
        </p:nvSpPr>
        <p:spPr>
          <a:xfrm>
            <a:off x="1054026" y="0"/>
            <a:ext cx="5856583" cy="6858001"/>
          </a:xfrm>
          <a:prstGeom prst="rect">
            <a:avLst/>
          </a:prstGeom>
          <a:gradFill>
            <a:gsLst>
              <a:gs pos="0">
                <a:srgbClr val="FFFFFF">
                  <a:alpha val="0"/>
                </a:srgbClr>
              </a:gs>
              <a:gs pos="77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0" name="Google Shape;210;p59"/>
          <p:cNvSpPr txBox="1"/>
          <p:nvPr>
            <p:ph type="ctrTitle"/>
          </p:nvPr>
        </p:nvSpPr>
        <p:spPr>
          <a:xfrm>
            <a:off x="4506686" y="2001837"/>
            <a:ext cx="6847114" cy="150812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800"/>
              <a:buFont typeface="Arial"/>
              <a:buNone/>
              <a:defRPr sz="3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1" name="Google Shape;211;p59"/>
          <p:cNvSpPr txBox="1"/>
          <p:nvPr>
            <p:ph idx="1" type="subTitle"/>
          </p:nvPr>
        </p:nvSpPr>
        <p:spPr>
          <a:xfrm>
            <a:off x="4506686" y="3863297"/>
            <a:ext cx="6847114" cy="561748"/>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2" name="Google Shape;212;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p:cSld name="タイトル スライド">
    <p:spTree>
      <p:nvGrpSpPr>
        <p:cNvPr id="27" name="Shape 27"/>
        <p:cNvGrpSpPr/>
        <p:nvPr/>
      </p:nvGrpSpPr>
      <p:grpSpPr>
        <a:xfrm>
          <a:off x="0" y="0"/>
          <a:ext cx="0" cy="0"/>
          <a:chOff x="0" y="0"/>
          <a:chExt cx="0" cy="0"/>
        </a:xfrm>
      </p:grpSpPr>
      <p:sp>
        <p:nvSpPr>
          <p:cNvPr id="28" name="Google Shape;28;p37"/>
          <p:cNvSpPr/>
          <p:nvPr/>
        </p:nvSpPr>
        <p:spPr>
          <a:xfrm>
            <a:off x="1" y="0"/>
            <a:ext cx="6106886" cy="6858000"/>
          </a:xfrm>
          <a:prstGeom prst="rect">
            <a:avLst/>
          </a:prstGeom>
          <a:noFill/>
          <a:ln>
            <a:noFill/>
          </a:ln>
        </p:spPr>
      </p:sp>
      <p:sp>
        <p:nvSpPr>
          <p:cNvPr id="29" name="Google Shape;29;p37"/>
          <p:cNvSpPr/>
          <p:nvPr/>
        </p:nvSpPr>
        <p:spPr>
          <a:xfrm>
            <a:off x="1054026" y="0"/>
            <a:ext cx="5856583" cy="6858001"/>
          </a:xfrm>
          <a:prstGeom prst="rect">
            <a:avLst/>
          </a:prstGeom>
          <a:gradFill>
            <a:gsLst>
              <a:gs pos="0">
                <a:srgbClr val="FFFFFF">
                  <a:alpha val="0"/>
                </a:srgbClr>
              </a:gs>
              <a:gs pos="77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 name="Google Shape;30;p37"/>
          <p:cNvSpPr txBox="1"/>
          <p:nvPr>
            <p:ph type="ctrTitle"/>
          </p:nvPr>
        </p:nvSpPr>
        <p:spPr>
          <a:xfrm>
            <a:off x="4506686" y="2001837"/>
            <a:ext cx="6847114" cy="150812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800"/>
              <a:buFont typeface="Arial"/>
              <a:buNone/>
              <a:defRPr sz="3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7"/>
          <p:cNvSpPr txBox="1"/>
          <p:nvPr>
            <p:ph idx="1" type="subTitle"/>
          </p:nvPr>
        </p:nvSpPr>
        <p:spPr>
          <a:xfrm>
            <a:off x="4506686" y="3863297"/>
            <a:ext cx="6847114" cy="561748"/>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2" name="Google Shape;3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_無地">
  <p:cSld name="タイトル スライド_無地">
    <p:spTree>
      <p:nvGrpSpPr>
        <p:cNvPr id="215" name="Shape 215"/>
        <p:cNvGrpSpPr/>
        <p:nvPr/>
      </p:nvGrpSpPr>
      <p:grpSpPr>
        <a:xfrm>
          <a:off x="0" y="0"/>
          <a:ext cx="0" cy="0"/>
          <a:chOff x="0" y="0"/>
          <a:chExt cx="0" cy="0"/>
        </a:xfrm>
      </p:grpSpPr>
      <p:sp>
        <p:nvSpPr>
          <p:cNvPr id="216" name="Google Shape;216;p60"/>
          <p:cNvSpPr txBox="1"/>
          <p:nvPr>
            <p:ph type="ctrTitle"/>
          </p:nvPr>
        </p:nvSpPr>
        <p:spPr>
          <a:xfrm>
            <a:off x="4506686" y="2001837"/>
            <a:ext cx="6847114" cy="150812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800"/>
              <a:buFont typeface="Arial"/>
              <a:buNone/>
              <a:defRPr sz="3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 name="Google Shape;217;p60"/>
          <p:cNvSpPr txBox="1"/>
          <p:nvPr>
            <p:ph idx="1" type="subTitle"/>
          </p:nvPr>
        </p:nvSpPr>
        <p:spPr>
          <a:xfrm>
            <a:off x="4506686" y="3863297"/>
            <a:ext cx="6847114" cy="561748"/>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8" name="Google Shape;218;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9" name="Google Shape;219;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0" name="Google Shape;220;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
        <p:nvSpPr>
          <p:cNvPr id="221" name="Google Shape;221;p60"/>
          <p:cNvSpPr/>
          <p:nvPr/>
        </p:nvSpPr>
        <p:spPr>
          <a:xfrm>
            <a:off x="0" y="0"/>
            <a:ext cx="900000" cy="900000"/>
          </a:xfrm>
          <a:prstGeom prst="rect">
            <a:avLst/>
          </a:prstGeom>
          <a:solidFill>
            <a:schemeClr val="lt1"/>
          </a:solidFill>
          <a:ln>
            <a:noFill/>
          </a:ln>
        </p:spPr>
        <p:txBody>
          <a:bodyPr anchorCtr="0" anchor="ctr" bIns="45700" lIns="91400" spcFirstLastPara="1" rIns="91400" wrap="square" tIns="45700">
            <a:spAutoFit/>
          </a:bodyPr>
          <a:lstStyle/>
          <a:p>
            <a:pPr indent="0" lvl="0" marL="0" marR="0" rtl="0" algn="ctr">
              <a:lnSpc>
                <a:spcPct val="110000"/>
              </a:lnSpc>
              <a:spcBef>
                <a:spcPts val="0"/>
              </a:spcBef>
              <a:spcAft>
                <a:spcPts val="0"/>
              </a:spcAft>
              <a:buNone/>
            </a:pPr>
            <a:r>
              <a:t/>
            </a:r>
            <a:endParaRPr b="1" sz="1600">
              <a:solidFill>
                <a:srgbClr val="262626"/>
              </a:solidFill>
              <a:latin typeface="Meiryo"/>
              <a:ea typeface="Meiryo"/>
              <a:cs typeface="Meiryo"/>
              <a:sym typeface="Meiryo"/>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セクション見出し">
  <p:cSld name="1_セクション見出し">
    <p:spTree>
      <p:nvGrpSpPr>
        <p:cNvPr id="222" name="Shape 222"/>
        <p:cNvGrpSpPr/>
        <p:nvPr/>
      </p:nvGrpSpPr>
      <p:grpSpPr>
        <a:xfrm>
          <a:off x="0" y="0"/>
          <a:ext cx="0" cy="0"/>
          <a:chOff x="0" y="0"/>
          <a:chExt cx="0" cy="0"/>
        </a:xfrm>
      </p:grpSpPr>
      <p:pic>
        <p:nvPicPr>
          <p:cNvPr id="223" name="Google Shape;223;p61"/>
          <p:cNvPicPr preferRelativeResize="0"/>
          <p:nvPr/>
        </p:nvPicPr>
        <p:blipFill rotWithShape="1">
          <a:blip r:embed="rId2">
            <a:alphaModFix/>
          </a:blip>
          <a:srcRect b="47034" l="0" r="34166" t="-3"/>
          <a:stretch/>
        </p:blipFill>
        <p:spPr>
          <a:xfrm>
            <a:off x="7643347" y="3258000"/>
            <a:ext cx="4548653" cy="3600000"/>
          </a:xfrm>
          <a:prstGeom prst="rect">
            <a:avLst/>
          </a:prstGeom>
          <a:noFill/>
          <a:ln>
            <a:noFill/>
          </a:ln>
        </p:spPr>
      </p:pic>
      <p:sp>
        <p:nvSpPr>
          <p:cNvPr id="224" name="Google Shape;224;p61"/>
          <p:cNvSpPr/>
          <p:nvPr/>
        </p:nvSpPr>
        <p:spPr>
          <a:xfrm flipH="1" rot="10800000">
            <a:off x="10117888" y="2165320"/>
            <a:ext cx="797205" cy="789411"/>
          </a:xfrm>
          <a:prstGeom prst="triangle">
            <a:avLst>
              <a:gd fmla="val 50000" name="adj"/>
            </a:avLst>
          </a:prstGeom>
          <a:solidFill>
            <a:srgbClr val="3E158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5" name="Google Shape;225;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6" name="Google Shape;226;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7" name="Google Shape;227;p61"/>
          <p:cNvSpPr/>
          <p:nvPr/>
        </p:nvSpPr>
        <p:spPr>
          <a:xfrm>
            <a:off x="2" y="11"/>
            <a:ext cx="898070" cy="8490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8" name="Google Shape;228;p61"/>
          <p:cNvSpPr txBox="1"/>
          <p:nvPr>
            <p:ph type="title"/>
          </p:nvPr>
        </p:nvSpPr>
        <p:spPr>
          <a:xfrm>
            <a:off x="0" y="2165322"/>
            <a:ext cx="10515600" cy="789411"/>
          </a:xfrm>
          <a:prstGeom prst="rect">
            <a:avLst/>
          </a:prstGeom>
          <a:solidFill>
            <a:srgbClr val="3E1586"/>
          </a:solidFill>
          <a:ln>
            <a:noFill/>
          </a:ln>
        </p:spPr>
        <p:txBody>
          <a:bodyPr anchorCtr="0" anchor="b" bIns="72000" lIns="540000" spcFirstLastPara="1" rIns="91425" wrap="square" tIns="21600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9" name="Google Shape;229;p61"/>
          <p:cNvSpPr txBox="1"/>
          <p:nvPr/>
        </p:nvSpPr>
        <p:spPr>
          <a:xfrm>
            <a:off x="11616000" y="-3"/>
            <a:ext cx="576000" cy="720000"/>
          </a:xfrm>
          <a:prstGeom prst="rect">
            <a:avLst/>
          </a:prstGeom>
          <a:solidFill>
            <a:srgbClr val="BFBFBF"/>
          </a:solidFill>
          <a:ln>
            <a:noFill/>
          </a:ln>
        </p:spPr>
        <p:txBody>
          <a:bodyPr anchorCtr="0" anchor="b" bIns="72000" lIns="0" spcFirstLastPara="1" rIns="0" wrap="square" tIns="180000">
            <a:noAutofit/>
          </a:bodyPr>
          <a:lstStyle/>
          <a:p>
            <a:pPr indent="0" lvl="0" marL="0" marR="0" rtl="0" algn="ctr">
              <a:spcBef>
                <a:spcPts val="0"/>
              </a:spcBef>
              <a:spcAft>
                <a:spcPts val="0"/>
              </a:spcAft>
              <a:buNone/>
            </a:pPr>
            <a:fld id="{00000000-1234-1234-1234-123412341234}" type="slidenum">
              <a:rPr lang="ja-JP" sz="2200">
                <a:solidFill>
                  <a:schemeClr val="dk1"/>
                </a:solidFill>
                <a:latin typeface="Meiryo"/>
                <a:ea typeface="Meiryo"/>
                <a:cs typeface="Meiryo"/>
                <a:sym typeface="Meiryo"/>
              </a:rPr>
              <a:t>‹#›</a:t>
            </a:fld>
            <a:endParaRPr sz="2200">
              <a:solidFill>
                <a:schemeClr val="dk1"/>
              </a:solidFill>
              <a:latin typeface="Meiryo"/>
              <a:ea typeface="Meiryo"/>
              <a:cs typeface="Meiryo"/>
              <a:sym typeface="Meiryo"/>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セクション見出し">
  <p:cSld name="2_セクション見出し">
    <p:spTree>
      <p:nvGrpSpPr>
        <p:cNvPr id="230" name="Shape 230"/>
        <p:cNvGrpSpPr/>
        <p:nvPr/>
      </p:nvGrpSpPr>
      <p:grpSpPr>
        <a:xfrm>
          <a:off x="0" y="0"/>
          <a:ext cx="0" cy="0"/>
          <a:chOff x="0" y="0"/>
          <a:chExt cx="0" cy="0"/>
        </a:xfrm>
      </p:grpSpPr>
      <p:sp>
        <p:nvSpPr>
          <p:cNvPr id="231" name="Google Shape;231;p62"/>
          <p:cNvSpPr/>
          <p:nvPr/>
        </p:nvSpPr>
        <p:spPr>
          <a:xfrm flipH="1" rot="10800000">
            <a:off x="10117888" y="2165320"/>
            <a:ext cx="797205" cy="789411"/>
          </a:xfrm>
          <a:prstGeom prst="triangle">
            <a:avLst>
              <a:gd fmla="val 50000" name="adj"/>
            </a:avLst>
          </a:prstGeom>
          <a:solidFill>
            <a:srgbClr val="BDBD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32" name="Google Shape;232;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4" name="Google Shape;234;p62"/>
          <p:cNvSpPr/>
          <p:nvPr/>
        </p:nvSpPr>
        <p:spPr>
          <a:xfrm>
            <a:off x="1" y="11"/>
            <a:ext cx="838199" cy="80008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5" name="Google Shape;235;p62"/>
          <p:cNvSpPr txBox="1"/>
          <p:nvPr>
            <p:ph type="title"/>
          </p:nvPr>
        </p:nvSpPr>
        <p:spPr>
          <a:xfrm>
            <a:off x="0" y="2165322"/>
            <a:ext cx="10515600" cy="789411"/>
          </a:xfrm>
          <a:prstGeom prst="rect">
            <a:avLst/>
          </a:prstGeom>
          <a:solidFill>
            <a:srgbClr val="BDBDFF"/>
          </a:solidFill>
          <a:ln>
            <a:noFill/>
          </a:ln>
        </p:spPr>
        <p:txBody>
          <a:bodyPr anchorCtr="0" anchor="b" bIns="72000" lIns="540000" spcFirstLastPara="1" rIns="91425" wrap="square" tIns="216000">
            <a:noAutofit/>
          </a:bodyPr>
          <a:lstStyle>
            <a:lvl1pPr lvl="0" algn="l">
              <a:lnSpc>
                <a:spcPct val="9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62"/>
          <p:cNvSpPr txBox="1"/>
          <p:nvPr/>
        </p:nvSpPr>
        <p:spPr>
          <a:xfrm>
            <a:off x="11616000" y="-3"/>
            <a:ext cx="576000" cy="720000"/>
          </a:xfrm>
          <a:prstGeom prst="rect">
            <a:avLst/>
          </a:prstGeom>
          <a:solidFill>
            <a:srgbClr val="BFBFBF"/>
          </a:solidFill>
          <a:ln>
            <a:noFill/>
          </a:ln>
        </p:spPr>
        <p:txBody>
          <a:bodyPr anchorCtr="0" anchor="b" bIns="72000" lIns="0" spcFirstLastPara="1" rIns="0" wrap="square" tIns="180000">
            <a:noAutofit/>
          </a:bodyPr>
          <a:lstStyle/>
          <a:p>
            <a:pPr indent="0" lvl="0" marL="0" marR="0" rtl="0" algn="ctr">
              <a:spcBef>
                <a:spcPts val="0"/>
              </a:spcBef>
              <a:spcAft>
                <a:spcPts val="0"/>
              </a:spcAft>
              <a:buNone/>
            </a:pPr>
            <a:fld id="{00000000-1234-1234-1234-123412341234}" type="slidenum">
              <a:rPr lang="ja-JP" sz="2200">
                <a:solidFill>
                  <a:schemeClr val="dk1"/>
                </a:solidFill>
                <a:latin typeface="Meiryo"/>
                <a:ea typeface="Meiryo"/>
                <a:cs typeface="Meiryo"/>
                <a:sym typeface="Meiryo"/>
              </a:rPr>
              <a:t>‹#›</a:t>
            </a:fld>
            <a:endParaRPr sz="2200">
              <a:solidFill>
                <a:schemeClr val="dk1"/>
              </a:solidFill>
              <a:latin typeface="Meiryo"/>
              <a:ea typeface="Meiryo"/>
              <a:cs typeface="Meiryo"/>
              <a:sym typeface="Meiryo"/>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セクション見出し（番号なし）">
  <p:cSld name="3_セクション見出し（番号なし）">
    <p:spTree>
      <p:nvGrpSpPr>
        <p:cNvPr id="237" name="Shape 237"/>
        <p:cNvGrpSpPr/>
        <p:nvPr/>
      </p:nvGrpSpPr>
      <p:grpSpPr>
        <a:xfrm>
          <a:off x="0" y="0"/>
          <a:ext cx="0" cy="0"/>
          <a:chOff x="0" y="0"/>
          <a:chExt cx="0" cy="0"/>
        </a:xfrm>
      </p:grpSpPr>
      <p:sp>
        <p:nvSpPr>
          <p:cNvPr id="238" name="Google Shape;238;p63"/>
          <p:cNvSpPr/>
          <p:nvPr/>
        </p:nvSpPr>
        <p:spPr>
          <a:xfrm flipH="1" rot="10800000">
            <a:off x="10117888" y="2165320"/>
            <a:ext cx="797205" cy="789411"/>
          </a:xfrm>
          <a:prstGeom prst="triangle">
            <a:avLst>
              <a:gd fmla="val 50000" name="adj"/>
            </a:avLst>
          </a:prstGeom>
          <a:solidFill>
            <a:srgbClr val="C2C2D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39" name="Google Shape;239;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 name="Google Shape;240;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63"/>
          <p:cNvSpPr/>
          <p:nvPr/>
        </p:nvSpPr>
        <p:spPr>
          <a:xfrm>
            <a:off x="1" y="11"/>
            <a:ext cx="838199" cy="80008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2" name="Google Shape;242;p63"/>
          <p:cNvSpPr txBox="1"/>
          <p:nvPr>
            <p:ph type="title"/>
          </p:nvPr>
        </p:nvSpPr>
        <p:spPr>
          <a:xfrm>
            <a:off x="0" y="2165322"/>
            <a:ext cx="10515600" cy="789411"/>
          </a:xfrm>
          <a:prstGeom prst="rect">
            <a:avLst/>
          </a:prstGeom>
          <a:solidFill>
            <a:srgbClr val="C2C2D2"/>
          </a:solidFill>
          <a:ln>
            <a:noFill/>
          </a:ln>
        </p:spPr>
        <p:txBody>
          <a:bodyPr anchorCtr="0" anchor="b" bIns="72000" lIns="540000" spcFirstLastPara="1" rIns="91425" wrap="square" tIns="216000">
            <a:noAutofit/>
          </a:bodyPr>
          <a:lstStyle>
            <a:lvl1pPr lvl="0" algn="l">
              <a:lnSpc>
                <a:spcPct val="9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43" name="Google Shape;243;p63"/>
          <p:cNvPicPr preferRelativeResize="0"/>
          <p:nvPr/>
        </p:nvPicPr>
        <p:blipFill rotWithShape="1">
          <a:blip r:embed="rId2">
            <a:alphaModFix/>
          </a:blip>
          <a:srcRect b="47034" l="0" r="34166" t="-3"/>
          <a:stretch/>
        </p:blipFill>
        <p:spPr>
          <a:xfrm>
            <a:off x="7643348" y="3258000"/>
            <a:ext cx="4548653" cy="36000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p:cSld name="タイトルとコンテンツ">
    <p:spTree>
      <p:nvGrpSpPr>
        <p:cNvPr id="244" name="Shape 244"/>
        <p:cNvGrpSpPr/>
        <p:nvPr/>
      </p:nvGrpSpPr>
      <p:grpSpPr>
        <a:xfrm>
          <a:off x="0" y="0"/>
          <a:ext cx="0" cy="0"/>
          <a:chOff x="0" y="0"/>
          <a:chExt cx="0" cy="0"/>
        </a:xfrm>
      </p:grpSpPr>
      <p:sp>
        <p:nvSpPr>
          <p:cNvPr id="245" name="Google Shape;245;p6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 name="Google Shape;246;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7" name="Google Shape;247;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64"/>
          <p:cNvSpPr txBox="1"/>
          <p:nvPr/>
        </p:nvSpPr>
        <p:spPr>
          <a:xfrm>
            <a:off x="11616000" y="-3"/>
            <a:ext cx="576000" cy="684000"/>
          </a:xfrm>
          <a:prstGeom prst="rect">
            <a:avLst/>
          </a:prstGeom>
          <a:solidFill>
            <a:srgbClr val="BFBFBF"/>
          </a:solidFill>
          <a:ln>
            <a:noFill/>
          </a:ln>
        </p:spPr>
        <p:txBody>
          <a:bodyPr anchorCtr="0" anchor="b" bIns="72000" lIns="0" spcFirstLastPara="1" rIns="0" wrap="square" tIns="180000">
            <a:noAutofit/>
          </a:bodyPr>
          <a:lstStyle/>
          <a:p>
            <a:pPr indent="0" lvl="0" marL="0" marR="0" rtl="0" algn="ctr">
              <a:spcBef>
                <a:spcPts val="0"/>
              </a:spcBef>
              <a:spcAft>
                <a:spcPts val="0"/>
              </a:spcAft>
              <a:buNone/>
            </a:pPr>
            <a:fld id="{00000000-1234-1234-1234-123412341234}" type="slidenum">
              <a:rPr lang="ja-JP" sz="2200">
                <a:solidFill>
                  <a:schemeClr val="dk1"/>
                </a:solidFill>
                <a:latin typeface="Meiryo"/>
                <a:ea typeface="Meiryo"/>
                <a:cs typeface="Meiryo"/>
                <a:sym typeface="Meiryo"/>
              </a:rPr>
              <a:t>‹#›</a:t>
            </a:fld>
            <a:endParaRPr sz="2200">
              <a:solidFill>
                <a:schemeClr val="dk1"/>
              </a:solidFill>
              <a:latin typeface="Meiryo"/>
              <a:ea typeface="Meiryo"/>
              <a:cs typeface="Meiryo"/>
              <a:sym typeface="Meiryo"/>
            </a:endParaRPr>
          </a:p>
        </p:txBody>
      </p:sp>
      <p:sp>
        <p:nvSpPr>
          <p:cNvPr id="249" name="Google Shape;249;p64"/>
          <p:cNvSpPr txBox="1"/>
          <p:nvPr>
            <p:ph type="title"/>
          </p:nvPr>
        </p:nvSpPr>
        <p:spPr>
          <a:xfrm>
            <a:off x="1059180" y="-3"/>
            <a:ext cx="10500772" cy="684000"/>
          </a:xfrm>
          <a:prstGeom prst="rect">
            <a:avLst/>
          </a:prstGeom>
          <a:solidFill>
            <a:srgbClr val="3E1586"/>
          </a:solidFill>
          <a:ln>
            <a:noFill/>
          </a:ln>
        </p:spPr>
        <p:txBody>
          <a:bodyPr anchorCtr="0" anchor="b" bIns="72000" lIns="108000" spcFirstLastPara="1" rIns="91425" wrap="square" tIns="144000">
            <a:no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250" name="Shape 250"/>
        <p:cNvGrpSpPr/>
        <p:nvPr/>
      </p:nvGrpSpPr>
      <p:grpSpPr>
        <a:xfrm>
          <a:off x="0" y="0"/>
          <a:ext cx="0" cy="0"/>
          <a:chOff x="0" y="0"/>
          <a:chExt cx="0" cy="0"/>
        </a:xfrm>
      </p:grpSpPr>
      <p:sp>
        <p:nvSpPr>
          <p:cNvPr id="251" name="Google Shape;251;p6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256" name="Shape 256"/>
        <p:cNvGrpSpPr/>
        <p:nvPr/>
      </p:nvGrpSpPr>
      <p:grpSpPr>
        <a:xfrm>
          <a:off x="0" y="0"/>
          <a:ext cx="0" cy="0"/>
          <a:chOff x="0" y="0"/>
          <a:chExt cx="0" cy="0"/>
        </a:xfrm>
      </p:grpSpPr>
      <p:sp>
        <p:nvSpPr>
          <p:cNvPr id="257" name="Google Shape;257;p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263" name="Shape 263"/>
        <p:cNvGrpSpPr/>
        <p:nvPr/>
      </p:nvGrpSpPr>
      <p:grpSpPr>
        <a:xfrm>
          <a:off x="0" y="0"/>
          <a:ext cx="0" cy="0"/>
          <a:chOff x="0" y="0"/>
          <a:chExt cx="0" cy="0"/>
        </a:xfrm>
      </p:grpSpPr>
      <p:sp>
        <p:nvSpPr>
          <p:cNvPr id="264" name="Google Shape;264;p6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p:cSld name="タイトルのみ">
    <p:spTree>
      <p:nvGrpSpPr>
        <p:cNvPr id="272" name="Shape 272"/>
        <p:cNvGrpSpPr/>
        <p:nvPr/>
      </p:nvGrpSpPr>
      <p:grpSpPr>
        <a:xfrm>
          <a:off x="0" y="0"/>
          <a:ext cx="0" cy="0"/>
          <a:chOff x="0" y="0"/>
          <a:chExt cx="0" cy="0"/>
        </a:xfrm>
      </p:grpSpPr>
      <p:sp>
        <p:nvSpPr>
          <p:cNvPr id="273" name="Google Shape;273;p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4" name="Google Shape;274;p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5" name="Google Shape;275;p68"/>
          <p:cNvSpPr/>
          <p:nvPr/>
        </p:nvSpPr>
        <p:spPr>
          <a:xfrm flipH="1" rot="10800000">
            <a:off x="723781" y="-1"/>
            <a:ext cx="683793" cy="684000"/>
          </a:xfrm>
          <a:prstGeom prst="triangle">
            <a:avLst>
              <a:gd fmla="val 50000" name="adj"/>
            </a:avLst>
          </a:prstGeom>
          <a:solidFill>
            <a:srgbClr val="3E158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6" name="Google Shape;276;p68"/>
          <p:cNvSpPr txBox="1"/>
          <p:nvPr/>
        </p:nvSpPr>
        <p:spPr>
          <a:xfrm>
            <a:off x="11616000" y="-3"/>
            <a:ext cx="576000" cy="684000"/>
          </a:xfrm>
          <a:prstGeom prst="rect">
            <a:avLst/>
          </a:prstGeom>
          <a:solidFill>
            <a:srgbClr val="BFBFBF"/>
          </a:solidFill>
          <a:ln>
            <a:noFill/>
          </a:ln>
        </p:spPr>
        <p:txBody>
          <a:bodyPr anchorCtr="0" anchor="b" bIns="72000" lIns="0" spcFirstLastPara="1" rIns="0" wrap="square" tIns="180000">
            <a:noAutofit/>
          </a:bodyPr>
          <a:lstStyle/>
          <a:p>
            <a:pPr indent="0" lvl="0" marL="0" marR="0" rtl="0" algn="ctr">
              <a:spcBef>
                <a:spcPts val="0"/>
              </a:spcBef>
              <a:spcAft>
                <a:spcPts val="0"/>
              </a:spcAft>
              <a:buNone/>
            </a:pPr>
            <a:fld id="{00000000-1234-1234-1234-123412341234}" type="slidenum">
              <a:rPr lang="ja-JP" sz="2200">
                <a:solidFill>
                  <a:schemeClr val="dk1"/>
                </a:solidFill>
                <a:latin typeface="Meiryo"/>
                <a:ea typeface="Meiryo"/>
                <a:cs typeface="Meiryo"/>
                <a:sym typeface="Meiryo"/>
              </a:rPr>
              <a:t>‹#›</a:t>
            </a:fld>
            <a:endParaRPr sz="2200">
              <a:solidFill>
                <a:schemeClr val="dk1"/>
              </a:solidFill>
              <a:latin typeface="Meiryo"/>
              <a:ea typeface="Meiryo"/>
              <a:cs typeface="Meiryo"/>
              <a:sym typeface="Meiryo"/>
            </a:endParaRPr>
          </a:p>
        </p:txBody>
      </p:sp>
      <p:sp>
        <p:nvSpPr>
          <p:cNvPr id="277" name="Google Shape;277;p68"/>
          <p:cNvSpPr txBox="1"/>
          <p:nvPr>
            <p:ph type="title"/>
          </p:nvPr>
        </p:nvSpPr>
        <p:spPr>
          <a:xfrm>
            <a:off x="1059180" y="-3"/>
            <a:ext cx="10500772" cy="684000"/>
          </a:xfrm>
          <a:prstGeom prst="rect">
            <a:avLst/>
          </a:prstGeom>
          <a:solidFill>
            <a:srgbClr val="3E1586"/>
          </a:solidFill>
          <a:ln>
            <a:noFill/>
          </a:ln>
        </p:spPr>
        <p:txBody>
          <a:bodyPr anchorCtr="0" anchor="b" bIns="72000" lIns="108000" spcFirstLastPara="1" rIns="91425" wrap="square" tIns="144000">
            <a:no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p:cSld name="白紙">
    <p:spTree>
      <p:nvGrpSpPr>
        <p:cNvPr id="278" name="Shape 278"/>
        <p:cNvGrpSpPr/>
        <p:nvPr/>
      </p:nvGrpSpPr>
      <p:grpSpPr>
        <a:xfrm>
          <a:off x="0" y="0"/>
          <a:ext cx="0" cy="0"/>
          <a:chOff x="0" y="0"/>
          <a:chExt cx="0" cy="0"/>
        </a:xfrm>
      </p:grpSpPr>
      <p:sp>
        <p:nvSpPr>
          <p:cNvPr id="279" name="Google Shape;279;p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0" name="Google Shape;280;p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1" name="Google Shape;281;p69"/>
          <p:cNvSpPr txBox="1"/>
          <p:nvPr/>
        </p:nvSpPr>
        <p:spPr>
          <a:xfrm>
            <a:off x="11616000" y="-3"/>
            <a:ext cx="576000" cy="684000"/>
          </a:xfrm>
          <a:prstGeom prst="rect">
            <a:avLst/>
          </a:prstGeom>
          <a:solidFill>
            <a:srgbClr val="BFBFBF"/>
          </a:solidFill>
          <a:ln>
            <a:noFill/>
          </a:ln>
        </p:spPr>
        <p:txBody>
          <a:bodyPr anchorCtr="0" anchor="b" bIns="72000" lIns="0" spcFirstLastPara="1" rIns="0" wrap="square" tIns="180000">
            <a:noAutofit/>
          </a:bodyPr>
          <a:lstStyle/>
          <a:p>
            <a:pPr indent="0" lvl="0" marL="0" marR="0" rtl="0" algn="ctr">
              <a:spcBef>
                <a:spcPts val="0"/>
              </a:spcBef>
              <a:spcAft>
                <a:spcPts val="0"/>
              </a:spcAft>
              <a:buNone/>
            </a:pPr>
            <a:fld id="{00000000-1234-1234-1234-123412341234}" type="slidenum">
              <a:rPr lang="ja-JP" sz="2200">
                <a:solidFill>
                  <a:schemeClr val="dk1"/>
                </a:solidFill>
                <a:latin typeface="Meiryo"/>
                <a:ea typeface="Meiryo"/>
                <a:cs typeface="Meiryo"/>
                <a:sym typeface="Meiryo"/>
              </a:rPr>
              <a:t>‹#›</a:t>
            </a:fld>
            <a:endParaRPr sz="2200">
              <a:solidFill>
                <a:schemeClr val="dk1"/>
              </a:solidFill>
              <a:latin typeface="Meiryo"/>
              <a:ea typeface="Meiryo"/>
              <a:cs typeface="Meiryo"/>
              <a:sym typeface="Meiry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セクション見出し">
  <p:cSld name="1_セクション見出し">
    <p:spTree>
      <p:nvGrpSpPr>
        <p:cNvPr id="35" name="Shape 35"/>
        <p:cNvGrpSpPr/>
        <p:nvPr/>
      </p:nvGrpSpPr>
      <p:grpSpPr>
        <a:xfrm>
          <a:off x="0" y="0"/>
          <a:ext cx="0" cy="0"/>
          <a:chOff x="0" y="0"/>
          <a:chExt cx="0" cy="0"/>
        </a:xfrm>
      </p:grpSpPr>
      <p:sp>
        <p:nvSpPr>
          <p:cNvPr id="36" name="Google Shape;36;p38"/>
          <p:cNvSpPr/>
          <p:nvPr/>
        </p:nvSpPr>
        <p:spPr>
          <a:xfrm>
            <a:off x="7643347" y="3258000"/>
            <a:ext cx="4548653" cy="3600000"/>
          </a:xfrm>
          <a:prstGeom prst="rect">
            <a:avLst/>
          </a:prstGeom>
          <a:noFill/>
          <a:ln>
            <a:noFill/>
          </a:ln>
        </p:spPr>
      </p:sp>
      <p:sp>
        <p:nvSpPr>
          <p:cNvPr id="37" name="Google Shape;37;p38"/>
          <p:cNvSpPr/>
          <p:nvPr/>
        </p:nvSpPr>
        <p:spPr>
          <a:xfrm flipH="1" rot="10800000">
            <a:off x="10117888" y="2165320"/>
            <a:ext cx="797205" cy="789411"/>
          </a:xfrm>
          <a:prstGeom prst="triangle">
            <a:avLst>
              <a:gd fmla="val 50000" name="adj"/>
            </a:avLst>
          </a:prstGeom>
          <a:solidFill>
            <a:srgbClr val="3E158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 name="Google Shape;3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8"/>
          <p:cNvSpPr/>
          <p:nvPr/>
        </p:nvSpPr>
        <p:spPr>
          <a:xfrm>
            <a:off x="2" y="11"/>
            <a:ext cx="898070" cy="8490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 name="Google Shape;41;p38"/>
          <p:cNvSpPr txBox="1"/>
          <p:nvPr>
            <p:ph type="title"/>
          </p:nvPr>
        </p:nvSpPr>
        <p:spPr>
          <a:xfrm>
            <a:off x="0" y="2165322"/>
            <a:ext cx="10515600" cy="789411"/>
          </a:xfrm>
          <a:prstGeom prst="rect">
            <a:avLst/>
          </a:prstGeom>
          <a:solidFill>
            <a:srgbClr val="3E1586"/>
          </a:solidFill>
          <a:ln>
            <a:noFill/>
          </a:ln>
        </p:spPr>
        <p:txBody>
          <a:bodyPr anchorCtr="0" anchor="b" bIns="72000" lIns="540000" spcFirstLastPara="1" rIns="91425" wrap="square" tIns="21600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8"/>
          <p:cNvSpPr txBox="1"/>
          <p:nvPr/>
        </p:nvSpPr>
        <p:spPr>
          <a:xfrm>
            <a:off x="11616000" y="-3"/>
            <a:ext cx="576000" cy="720000"/>
          </a:xfrm>
          <a:prstGeom prst="rect">
            <a:avLst/>
          </a:prstGeom>
          <a:solidFill>
            <a:srgbClr val="BFBFBF"/>
          </a:solidFill>
          <a:ln>
            <a:noFill/>
          </a:ln>
        </p:spPr>
        <p:txBody>
          <a:bodyPr anchorCtr="0" anchor="b" bIns="72000" lIns="0" spcFirstLastPara="1" rIns="0" wrap="square" tIns="180000">
            <a:noAutofit/>
          </a:bodyPr>
          <a:lstStyle/>
          <a:p>
            <a:pPr indent="0" lvl="0" marL="0" marR="0" rtl="0" algn="ctr">
              <a:spcBef>
                <a:spcPts val="0"/>
              </a:spcBef>
              <a:spcAft>
                <a:spcPts val="0"/>
              </a:spcAft>
              <a:buNone/>
            </a:pPr>
            <a:fld id="{00000000-1234-1234-1234-123412341234}" type="slidenum">
              <a:rPr lang="ja-JP" sz="2200">
                <a:solidFill>
                  <a:schemeClr val="dk1"/>
                </a:solidFill>
                <a:latin typeface="Meiryo"/>
                <a:ea typeface="Meiryo"/>
                <a:cs typeface="Meiryo"/>
                <a:sym typeface="Meiryo"/>
              </a:rPr>
              <a:t>‹#›</a:t>
            </a:fld>
            <a:endParaRPr sz="2200">
              <a:solidFill>
                <a:schemeClr val="dk1"/>
              </a:solidFill>
              <a:latin typeface="Meiryo"/>
              <a:ea typeface="Meiryo"/>
              <a:cs typeface="Meiryo"/>
              <a:sym typeface="Meiryo"/>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10;コンテンツ" type="objTx">
  <p:cSld name="OBJECT_WITH_CAPTION_TEXT">
    <p:spTree>
      <p:nvGrpSpPr>
        <p:cNvPr id="282" name="Shape 282"/>
        <p:cNvGrpSpPr/>
        <p:nvPr/>
      </p:nvGrpSpPr>
      <p:grpSpPr>
        <a:xfrm>
          <a:off x="0" y="0"/>
          <a:ext cx="0" cy="0"/>
          <a:chOff x="0" y="0"/>
          <a:chExt cx="0" cy="0"/>
        </a:xfrm>
      </p:grpSpPr>
      <p:sp>
        <p:nvSpPr>
          <p:cNvPr id="283" name="Google Shape;283;p7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4" name="Google Shape;284;p7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85" name="Google Shape;285;p7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6" name="Google Shape;286;p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7" name="Google Shape;287;p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8" name="Google Shape;288;p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289" name="Shape 289"/>
        <p:cNvGrpSpPr/>
        <p:nvPr/>
      </p:nvGrpSpPr>
      <p:grpSpPr>
        <a:xfrm>
          <a:off x="0" y="0"/>
          <a:ext cx="0" cy="0"/>
          <a:chOff x="0" y="0"/>
          <a:chExt cx="0" cy="0"/>
        </a:xfrm>
      </p:grpSpPr>
      <p:sp>
        <p:nvSpPr>
          <p:cNvPr id="290" name="Google Shape;290;p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1" name="Google Shape;291;p71"/>
          <p:cNvSpPr/>
          <p:nvPr>
            <p:ph idx="2" type="pic"/>
          </p:nvPr>
        </p:nvSpPr>
        <p:spPr>
          <a:xfrm>
            <a:off x="5183188" y="987425"/>
            <a:ext cx="6172200" cy="4873625"/>
          </a:xfrm>
          <a:prstGeom prst="rect">
            <a:avLst/>
          </a:prstGeom>
          <a:noFill/>
          <a:ln>
            <a:noFill/>
          </a:ln>
        </p:spPr>
      </p:sp>
      <p:sp>
        <p:nvSpPr>
          <p:cNvPr id="292" name="Google Shape;292;p7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93" name="Google Shape;293;p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4" name="Google Shape;294;p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5" name="Google Shape;295;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10;縦書きテキスト" type="vertTx">
  <p:cSld name="VERTICAL_TEXT">
    <p:spTree>
      <p:nvGrpSpPr>
        <p:cNvPr id="296" name="Shape 296"/>
        <p:cNvGrpSpPr/>
        <p:nvPr/>
      </p:nvGrpSpPr>
      <p:grpSpPr>
        <a:xfrm>
          <a:off x="0" y="0"/>
          <a:ext cx="0" cy="0"/>
          <a:chOff x="0" y="0"/>
          <a:chExt cx="0" cy="0"/>
        </a:xfrm>
      </p:grpSpPr>
      <p:sp>
        <p:nvSpPr>
          <p:cNvPr id="297" name="Google Shape;297;p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8" name="Google Shape;298;p7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 name="Google Shape;299;p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0" name="Google Shape;300;p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1" name="Google Shape;301;p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302" name="Shape 302"/>
        <p:cNvGrpSpPr/>
        <p:nvPr/>
      </p:nvGrpSpPr>
      <p:grpSpPr>
        <a:xfrm>
          <a:off x="0" y="0"/>
          <a:ext cx="0" cy="0"/>
          <a:chOff x="0" y="0"/>
          <a:chExt cx="0" cy="0"/>
        </a:xfrm>
      </p:grpSpPr>
      <p:sp>
        <p:nvSpPr>
          <p:cNvPr id="303" name="Google Shape;303;p7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4" name="Google Shape;304;p7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6" name="Google Shape;306;p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7" name="Google Shape;307;p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セクション見出し">
  <p:cSld name="2_セクション見出し">
    <p:spTree>
      <p:nvGrpSpPr>
        <p:cNvPr id="43" name="Shape 43"/>
        <p:cNvGrpSpPr/>
        <p:nvPr/>
      </p:nvGrpSpPr>
      <p:grpSpPr>
        <a:xfrm>
          <a:off x="0" y="0"/>
          <a:ext cx="0" cy="0"/>
          <a:chOff x="0" y="0"/>
          <a:chExt cx="0" cy="0"/>
        </a:xfrm>
      </p:grpSpPr>
      <p:sp>
        <p:nvSpPr>
          <p:cNvPr id="44" name="Google Shape;44;p39"/>
          <p:cNvSpPr/>
          <p:nvPr/>
        </p:nvSpPr>
        <p:spPr>
          <a:xfrm flipH="1" rot="10800000">
            <a:off x="10117888" y="2165320"/>
            <a:ext cx="797205" cy="789411"/>
          </a:xfrm>
          <a:prstGeom prst="triangle">
            <a:avLst>
              <a:gd fmla="val 50000" name="adj"/>
            </a:avLst>
          </a:prstGeom>
          <a:solidFill>
            <a:srgbClr val="BDBD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5" name="Google Shape;45;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9"/>
          <p:cNvSpPr/>
          <p:nvPr/>
        </p:nvSpPr>
        <p:spPr>
          <a:xfrm>
            <a:off x="1" y="11"/>
            <a:ext cx="838199" cy="80008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 name="Google Shape;48;p39"/>
          <p:cNvSpPr txBox="1"/>
          <p:nvPr>
            <p:ph type="title"/>
          </p:nvPr>
        </p:nvSpPr>
        <p:spPr>
          <a:xfrm>
            <a:off x="0" y="2165322"/>
            <a:ext cx="10515600" cy="789411"/>
          </a:xfrm>
          <a:prstGeom prst="rect">
            <a:avLst/>
          </a:prstGeom>
          <a:solidFill>
            <a:srgbClr val="BDBDFF"/>
          </a:solidFill>
          <a:ln>
            <a:noFill/>
          </a:ln>
        </p:spPr>
        <p:txBody>
          <a:bodyPr anchorCtr="0" anchor="b" bIns="72000" lIns="540000" spcFirstLastPara="1" rIns="91425" wrap="square" tIns="216000">
            <a:noAutofit/>
          </a:bodyPr>
          <a:lstStyle>
            <a:lvl1pPr lvl="0" algn="l">
              <a:lnSpc>
                <a:spcPct val="9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39"/>
          <p:cNvSpPr txBox="1"/>
          <p:nvPr/>
        </p:nvSpPr>
        <p:spPr>
          <a:xfrm>
            <a:off x="11616000" y="-3"/>
            <a:ext cx="576000" cy="720000"/>
          </a:xfrm>
          <a:prstGeom prst="rect">
            <a:avLst/>
          </a:prstGeom>
          <a:solidFill>
            <a:srgbClr val="BFBFBF"/>
          </a:solidFill>
          <a:ln>
            <a:noFill/>
          </a:ln>
        </p:spPr>
        <p:txBody>
          <a:bodyPr anchorCtr="0" anchor="b" bIns="72000" lIns="0" spcFirstLastPara="1" rIns="0" wrap="square" tIns="180000">
            <a:noAutofit/>
          </a:bodyPr>
          <a:lstStyle/>
          <a:p>
            <a:pPr indent="0" lvl="0" marL="0" marR="0" rtl="0" algn="ctr">
              <a:spcBef>
                <a:spcPts val="0"/>
              </a:spcBef>
              <a:spcAft>
                <a:spcPts val="0"/>
              </a:spcAft>
              <a:buNone/>
            </a:pPr>
            <a:fld id="{00000000-1234-1234-1234-123412341234}" type="slidenum">
              <a:rPr lang="ja-JP" sz="2200">
                <a:solidFill>
                  <a:schemeClr val="dk1"/>
                </a:solidFill>
                <a:latin typeface="Meiryo"/>
                <a:ea typeface="Meiryo"/>
                <a:cs typeface="Meiryo"/>
                <a:sym typeface="Meiryo"/>
              </a:rPr>
              <a:t>‹#›</a:t>
            </a:fld>
            <a:endParaRPr sz="2200">
              <a:solidFill>
                <a:schemeClr val="dk1"/>
              </a:solidFill>
              <a:latin typeface="Meiryo"/>
              <a:ea typeface="Meiryo"/>
              <a:cs typeface="Meiryo"/>
              <a:sym typeface="Meiry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セクション見出し（番号なし）">
  <p:cSld name="3_セクション見出し（番号なし）">
    <p:spTree>
      <p:nvGrpSpPr>
        <p:cNvPr id="50" name="Shape 50"/>
        <p:cNvGrpSpPr/>
        <p:nvPr/>
      </p:nvGrpSpPr>
      <p:grpSpPr>
        <a:xfrm>
          <a:off x="0" y="0"/>
          <a:ext cx="0" cy="0"/>
          <a:chOff x="0" y="0"/>
          <a:chExt cx="0" cy="0"/>
        </a:xfrm>
      </p:grpSpPr>
      <p:sp>
        <p:nvSpPr>
          <p:cNvPr id="51" name="Google Shape;51;p40"/>
          <p:cNvSpPr/>
          <p:nvPr/>
        </p:nvSpPr>
        <p:spPr>
          <a:xfrm flipH="1" rot="10800000">
            <a:off x="10117888" y="2165320"/>
            <a:ext cx="797205" cy="789411"/>
          </a:xfrm>
          <a:prstGeom prst="triangle">
            <a:avLst>
              <a:gd fmla="val 50000" name="adj"/>
            </a:avLst>
          </a:prstGeom>
          <a:solidFill>
            <a:srgbClr val="C2C2D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2" name="Google Shape;5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40"/>
          <p:cNvSpPr/>
          <p:nvPr/>
        </p:nvSpPr>
        <p:spPr>
          <a:xfrm>
            <a:off x="1" y="11"/>
            <a:ext cx="838199" cy="80008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 name="Google Shape;55;p40"/>
          <p:cNvSpPr txBox="1"/>
          <p:nvPr>
            <p:ph type="title"/>
          </p:nvPr>
        </p:nvSpPr>
        <p:spPr>
          <a:xfrm>
            <a:off x="0" y="2165322"/>
            <a:ext cx="10515600" cy="789411"/>
          </a:xfrm>
          <a:prstGeom prst="rect">
            <a:avLst/>
          </a:prstGeom>
          <a:solidFill>
            <a:srgbClr val="C2C2D2"/>
          </a:solidFill>
          <a:ln>
            <a:noFill/>
          </a:ln>
        </p:spPr>
        <p:txBody>
          <a:bodyPr anchorCtr="0" anchor="b" bIns="72000" lIns="540000" spcFirstLastPara="1" rIns="91425" wrap="square" tIns="216000">
            <a:noAutofit/>
          </a:bodyPr>
          <a:lstStyle>
            <a:lvl1pPr lvl="0" algn="l">
              <a:lnSpc>
                <a:spcPct val="9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0"/>
          <p:cNvSpPr/>
          <p:nvPr/>
        </p:nvSpPr>
        <p:spPr>
          <a:xfrm>
            <a:off x="7643348" y="3258000"/>
            <a:ext cx="4548653" cy="36000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p:cSld name="タイトルとコンテンツ">
    <p:spTree>
      <p:nvGrpSpPr>
        <p:cNvPr id="57" name="Shape 57"/>
        <p:cNvGrpSpPr/>
        <p:nvPr/>
      </p:nvGrpSpPr>
      <p:grpSpPr>
        <a:xfrm>
          <a:off x="0" y="0"/>
          <a:ext cx="0" cy="0"/>
          <a:chOff x="0" y="0"/>
          <a:chExt cx="0" cy="0"/>
        </a:xfrm>
      </p:grpSpPr>
      <p:sp>
        <p:nvSpPr>
          <p:cNvPr id="58" name="Google Shape;58;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41"/>
          <p:cNvSpPr txBox="1"/>
          <p:nvPr/>
        </p:nvSpPr>
        <p:spPr>
          <a:xfrm>
            <a:off x="11616000" y="-3"/>
            <a:ext cx="576000" cy="684000"/>
          </a:xfrm>
          <a:prstGeom prst="rect">
            <a:avLst/>
          </a:prstGeom>
          <a:solidFill>
            <a:srgbClr val="BFBFBF"/>
          </a:solidFill>
          <a:ln>
            <a:noFill/>
          </a:ln>
        </p:spPr>
        <p:txBody>
          <a:bodyPr anchorCtr="0" anchor="b" bIns="72000" lIns="0" spcFirstLastPara="1" rIns="0" wrap="square" tIns="180000">
            <a:noAutofit/>
          </a:bodyPr>
          <a:lstStyle/>
          <a:p>
            <a:pPr indent="0" lvl="0" marL="0" marR="0" rtl="0" algn="ctr">
              <a:spcBef>
                <a:spcPts val="0"/>
              </a:spcBef>
              <a:spcAft>
                <a:spcPts val="0"/>
              </a:spcAft>
              <a:buNone/>
            </a:pPr>
            <a:fld id="{00000000-1234-1234-1234-123412341234}" type="slidenum">
              <a:rPr lang="ja-JP" sz="2200">
                <a:solidFill>
                  <a:schemeClr val="dk1"/>
                </a:solidFill>
                <a:latin typeface="Meiryo"/>
                <a:ea typeface="Meiryo"/>
                <a:cs typeface="Meiryo"/>
                <a:sym typeface="Meiryo"/>
              </a:rPr>
              <a:t>‹#›</a:t>
            </a:fld>
            <a:endParaRPr sz="2200">
              <a:solidFill>
                <a:schemeClr val="dk1"/>
              </a:solidFill>
              <a:latin typeface="Meiryo"/>
              <a:ea typeface="Meiryo"/>
              <a:cs typeface="Meiryo"/>
              <a:sym typeface="Meiryo"/>
            </a:endParaRPr>
          </a:p>
        </p:txBody>
      </p:sp>
      <p:sp>
        <p:nvSpPr>
          <p:cNvPr id="62" name="Google Shape;62;p41"/>
          <p:cNvSpPr txBox="1"/>
          <p:nvPr>
            <p:ph type="title"/>
          </p:nvPr>
        </p:nvSpPr>
        <p:spPr>
          <a:xfrm>
            <a:off x="1059180" y="-3"/>
            <a:ext cx="10500772" cy="684000"/>
          </a:xfrm>
          <a:prstGeom prst="rect">
            <a:avLst/>
          </a:prstGeom>
          <a:solidFill>
            <a:srgbClr val="3E1586"/>
          </a:solidFill>
          <a:ln>
            <a:noFill/>
          </a:ln>
        </p:spPr>
        <p:txBody>
          <a:bodyPr anchorCtr="0" anchor="b" bIns="72000" lIns="108000" spcFirstLastPara="1" rIns="91425" wrap="square" tIns="144000">
            <a:no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63" name="Shape 63"/>
        <p:cNvGrpSpPr/>
        <p:nvPr/>
      </p:nvGrpSpPr>
      <p:grpSpPr>
        <a:xfrm>
          <a:off x="0" y="0"/>
          <a:ext cx="0" cy="0"/>
          <a:chOff x="0" y="0"/>
          <a:chExt cx="0" cy="0"/>
        </a:xfrm>
      </p:grpSpPr>
      <p:sp>
        <p:nvSpPr>
          <p:cNvPr id="64" name="Google Shape;64;p4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4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6" name="Google Shape;66;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69" name="Shape 69"/>
        <p:cNvGrpSpPr/>
        <p:nvPr/>
      </p:nvGrpSpPr>
      <p:grpSpPr>
        <a:xfrm>
          <a:off x="0" y="0"/>
          <a:ext cx="0" cy="0"/>
          <a:chOff x="0" y="0"/>
          <a:chExt cx="0" cy="0"/>
        </a:xfrm>
      </p:grpSpPr>
      <p:sp>
        <p:nvSpPr>
          <p:cNvPr id="70" name="Google Shape;70;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4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4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2" Type="http://schemas.openxmlformats.org/officeDocument/2006/relationships/theme" Target="../theme/theme3.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7.xml"/><Relationship Id="rId10" Type="http://schemas.openxmlformats.org/officeDocument/2006/relationships/slideLayout" Target="../slideLayouts/slideLayout36.xml"/><Relationship Id="rId13" Type="http://schemas.openxmlformats.org/officeDocument/2006/relationships/slideLayout" Target="../slideLayouts/slideLayout39.xml"/><Relationship Id="rId12" Type="http://schemas.openxmlformats.org/officeDocument/2006/relationships/slideLayout" Target="../slideLayouts/slideLayout38.xml"/><Relationship Id="rId1" Type="http://schemas.openxmlformats.org/officeDocument/2006/relationships/image" Target="../media/image2.png"/><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5" Type="http://schemas.openxmlformats.org/officeDocument/2006/relationships/slideLayout" Target="../slideLayouts/slideLayout41.xml"/><Relationship Id="rId14" Type="http://schemas.openxmlformats.org/officeDocument/2006/relationships/slideLayout" Target="../slideLayouts/slideLayout40.xml"/><Relationship Id="rId17" Type="http://schemas.openxmlformats.org/officeDocument/2006/relationships/slideLayout" Target="../slideLayouts/slideLayout43.xml"/><Relationship Id="rId16" Type="http://schemas.openxmlformats.org/officeDocument/2006/relationships/slideLayout" Target="../slideLayouts/slideLayout42.xml"/><Relationship Id="rId5" Type="http://schemas.openxmlformats.org/officeDocument/2006/relationships/slideLayout" Target="../slideLayouts/slideLayout31.xml"/><Relationship Id="rId6" Type="http://schemas.openxmlformats.org/officeDocument/2006/relationships/slideLayout" Target="../slideLayouts/slideLayout32.xml"/><Relationship Id="rId18" Type="http://schemas.openxmlformats.org/officeDocument/2006/relationships/theme" Target="../theme/theme4.xml"/><Relationship Id="rId7" Type="http://schemas.openxmlformats.org/officeDocument/2006/relationships/slideLayout" Target="../slideLayouts/slideLayout33.xml"/><Relationship Id="rId8"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Arial"/>
                <a:ea typeface="Arial"/>
                <a:cs typeface="Arial"/>
                <a:sym typeface="Arial"/>
              </a:defRPr>
            </a:lvl1pPr>
            <a:lvl2pPr indent="0" lvl="1" marL="0" marR="0" rtl="0" algn="r">
              <a:spcBef>
                <a:spcPts val="0"/>
              </a:spcBef>
              <a:buNone/>
              <a:defRPr b="0" i="0" sz="1200" u="none" cap="none" strike="noStrike">
                <a:solidFill>
                  <a:srgbClr val="888888"/>
                </a:solidFill>
                <a:latin typeface="Arial"/>
                <a:ea typeface="Arial"/>
                <a:cs typeface="Arial"/>
                <a:sym typeface="Arial"/>
              </a:defRPr>
            </a:lvl2pPr>
            <a:lvl3pPr indent="0" lvl="2" marL="0" marR="0" rtl="0" algn="r">
              <a:spcBef>
                <a:spcPts val="0"/>
              </a:spcBef>
              <a:buNone/>
              <a:defRPr b="0" i="0" sz="1200" u="none" cap="none" strike="noStrike">
                <a:solidFill>
                  <a:srgbClr val="888888"/>
                </a:solidFill>
                <a:latin typeface="Arial"/>
                <a:ea typeface="Arial"/>
                <a:cs typeface="Arial"/>
                <a:sym typeface="Arial"/>
              </a:defRPr>
            </a:lvl3pPr>
            <a:lvl4pPr indent="0" lvl="3" marL="0" marR="0" rtl="0" algn="r">
              <a:spcBef>
                <a:spcPts val="0"/>
              </a:spcBef>
              <a:buNone/>
              <a:defRPr b="0" i="0" sz="1200" u="none" cap="none" strike="noStrike">
                <a:solidFill>
                  <a:srgbClr val="888888"/>
                </a:solidFill>
                <a:latin typeface="Arial"/>
                <a:ea typeface="Arial"/>
                <a:cs typeface="Arial"/>
                <a:sym typeface="Arial"/>
              </a:defRPr>
            </a:lvl4pPr>
            <a:lvl5pPr indent="0" lvl="4" marL="0" marR="0" rtl="0" algn="r">
              <a:spcBef>
                <a:spcPts val="0"/>
              </a:spcBef>
              <a:buNone/>
              <a:defRPr b="0" i="0" sz="1200" u="none" cap="none" strike="noStrike">
                <a:solidFill>
                  <a:srgbClr val="888888"/>
                </a:solidFill>
                <a:latin typeface="Arial"/>
                <a:ea typeface="Arial"/>
                <a:cs typeface="Arial"/>
                <a:sym typeface="Arial"/>
              </a:defRPr>
            </a:lvl5pPr>
            <a:lvl6pPr indent="0" lvl="5" marL="0" marR="0" rtl="0" algn="r">
              <a:spcBef>
                <a:spcPts val="0"/>
              </a:spcBef>
              <a:buNone/>
              <a:defRPr b="0" i="0" sz="1200" u="none" cap="none" strike="noStrike">
                <a:solidFill>
                  <a:srgbClr val="888888"/>
                </a:solidFill>
                <a:latin typeface="Arial"/>
                <a:ea typeface="Arial"/>
                <a:cs typeface="Arial"/>
                <a:sym typeface="Arial"/>
              </a:defRPr>
            </a:lvl6pPr>
            <a:lvl7pPr indent="0" lvl="6" marL="0" marR="0" rtl="0" algn="r">
              <a:spcBef>
                <a:spcPts val="0"/>
              </a:spcBef>
              <a:buNone/>
              <a:defRPr b="0" i="0" sz="1200" u="none" cap="none" strike="noStrike">
                <a:solidFill>
                  <a:srgbClr val="888888"/>
                </a:solidFill>
                <a:latin typeface="Arial"/>
                <a:ea typeface="Arial"/>
                <a:cs typeface="Arial"/>
                <a:sym typeface="Arial"/>
              </a:defRPr>
            </a:lvl7pPr>
            <a:lvl8pPr indent="0" lvl="7" marL="0" marR="0" rtl="0" algn="r">
              <a:spcBef>
                <a:spcPts val="0"/>
              </a:spcBef>
              <a:buNone/>
              <a:defRPr b="0" i="0" sz="1200" u="none" cap="none" strike="noStrike">
                <a:solidFill>
                  <a:srgbClr val="888888"/>
                </a:solidFill>
                <a:latin typeface="Arial"/>
                <a:ea typeface="Arial"/>
                <a:cs typeface="Arial"/>
                <a:sym typeface="Arial"/>
              </a:defRPr>
            </a:lvl8pPr>
            <a:lvl9pPr indent="0" lvl="8" marL="0" marR="0" rtl="0" algn="r">
              <a:spcBef>
                <a:spcPts val="0"/>
              </a:spcBef>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sp>
        <p:nvSpPr>
          <p:cNvPr id="15" name="Google Shape;15;p28"/>
          <p:cNvSpPr/>
          <p:nvPr/>
        </p:nvSpPr>
        <p:spPr>
          <a:xfrm>
            <a:off x="117340" y="92624"/>
            <a:ext cx="584228" cy="576000"/>
          </a:xfrm>
          <a:prstGeom prst="rect">
            <a:avLst/>
          </a:prstGeom>
          <a:noFill/>
          <a:ln>
            <a:noFill/>
          </a:ln>
        </p:spPr>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1" name="Shape 121"/>
        <p:cNvGrpSpPr/>
        <p:nvPr/>
      </p:nvGrpSpPr>
      <p:grpSpPr>
        <a:xfrm>
          <a:off x="0" y="0"/>
          <a:ext cx="0" cy="0"/>
          <a:chOff x="0" y="0"/>
          <a:chExt cx="0" cy="0"/>
        </a:xfrm>
      </p:grpSpPr>
      <p:sp>
        <p:nvSpPr>
          <p:cNvPr id="122" name="Google Shape;122;p30"/>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23" name="Google Shape;123;p30"/>
          <p:cNvSpPr txBox="1"/>
          <p:nvPr>
            <p:ph idx="1" type="body"/>
          </p:nvPr>
        </p:nvSpPr>
        <p:spPr>
          <a:xfrm>
            <a:off x="609600" y="1600201"/>
            <a:ext cx="109728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4" name="Google Shape;124;p30"/>
          <p:cNvSpPr txBox="1"/>
          <p:nvPr>
            <p:ph idx="10" type="dt"/>
          </p:nvPr>
        </p:nvSpPr>
        <p:spPr>
          <a:xfrm>
            <a:off x="609600" y="6356351"/>
            <a:ext cx="28448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5" name="Google Shape;125;p30"/>
          <p:cNvSpPr txBox="1"/>
          <p:nvPr>
            <p:ph idx="11" type="ftr"/>
          </p:nvPr>
        </p:nvSpPr>
        <p:spPr>
          <a:xfrm>
            <a:off x="4165600" y="6356351"/>
            <a:ext cx="3860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6" name="Google Shape;126;p30"/>
          <p:cNvSpPr txBox="1"/>
          <p:nvPr>
            <p:ph idx="12" type="sldNum"/>
          </p:nvPr>
        </p:nvSpPr>
        <p:spPr>
          <a:xfrm>
            <a:off x="8737600" y="6356351"/>
            <a:ext cx="28448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6" name="Shape 196"/>
        <p:cNvGrpSpPr/>
        <p:nvPr/>
      </p:nvGrpSpPr>
      <p:grpSpPr>
        <a:xfrm>
          <a:off x="0" y="0"/>
          <a:ext cx="0" cy="0"/>
          <a:chOff x="0" y="0"/>
          <a:chExt cx="0" cy="0"/>
        </a:xfrm>
      </p:grpSpPr>
      <p:sp>
        <p:nvSpPr>
          <p:cNvPr id="197" name="Google Shape;197;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8" name="Google Shape;198;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9" name="Google Shape;199;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0" name="Google Shape;200;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1" name="Google Shape;201;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Arial"/>
                <a:ea typeface="Arial"/>
                <a:cs typeface="Arial"/>
                <a:sym typeface="Arial"/>
              </a:defRPr>
            </a:lvl1pPr>
            <a:lvl2pPr indent="0" lvl="1" marL="0" marR="0" rtl="0" algn="r">
              <a:spcBef>
                <a:spcPts val="0"/>
              </a:spcBef>
              <a:buNone/>
              <a:defRPr sz="1200">
                <a:solidFill>
                  <a:srgbClr val="888888"/>
                </a:solidFill>
                <a:latin typeface="Arial"/>
                <a:ea typeface="Arial"/>
                <a:cs typeface="Arial"/>
                <a:sym typeface="Arial"/>
              </a:defRPr>
            </a:lvl2pPr>
            <a:lvl3pPr indent="0" lvl="2" marL="0" marR="0" rtl="0" algn="r">
              <a:spcBef>
                <a:spcPts val="0"/>
              </a:spcBef>
              <a:buNone/>
              <a:defRPr sz="1200">
                <a:solidFill>
                  <a:srgbClr val="888888"/>
                </a:solidFill>
                <a:latin typeface="Arial"/>
                <a:ea typeface="Arial"/>
                <a:cs typeface="Arial"/>
                <a:sym typeface="Arial"/>
              </a:defRPr>
            </a:lvl3pPr>
            <a:lvl4pPr indent="0" lvl="3" marL="0" marR="0" rtl="0" algn="r">
              <a:spcBef>
                <a:spcPts val="0"/>
              </a:spcBef>
              <a:buNone/>
              <a:defRPr sz="1200">
                <a:solidFill>
                  <a:srgbClr val="888888"/>
                </a:solidFill>
                <a:latin typeface="Arial"/>
                <a:ea typeface="Arial"/>
                <a:cs typeface="Arial"/>
                <a:sym typeface="Arial"/>
              </a:defRPr>
            </a:lvl4pPr>
            <a:lvl5pPr indent="0" lvl="4" marL="0" marR="0" rtl="0" algn="r">
              <a:spcBef>
                <a:spcPts val="0"/>
              </a:spcBef>
              <a:buNone/>
              <a:defRPr sz="1200">
                <a:solidFill>
                  <a:srgbClr val="888888"/>
                </a:solidFill>
                <a:latin typeface="Arial"/>
                <a:ea typeface="Arial"/>
                <a:cs typeface="Arial"/>
                <a:sym typeface="Arial"/>
              </a:defRPr>
            </a:lvl5pPr>
            <a:lvl6pPr indent="0" lvl="5" marL="0" marR="0" rtl="0" algn="r">
              <a:spcBef>
                <a:spcPts val="0"/>
              </a:spcBef>
              <a:buNone/>
              <a:defRPr sz="1200">
                <a:solidFill>
                  <a:srgbClr val="888888"/>
                </a:solidFill>
                <a:latin typeface="Arial"/>
                <a:ea typeface="Arial"/>
                <a:cs typeface="Arial"/>
                <a:sym typeface="Arial"/>
              </a:defRPr>
            </a:lvl6pPr>
            <a:lvl7pPr indent="0" lvl="6" marL="0" marR="0" rtl="0" algn="r">
              <a:spcBef>
                <a:spcPts val="0"/>
              </a:spcBef>
              <a:buNone/>
              <a:defRPr sz="1200">
                <a:solidFill>
                  <a:srgbClr val="888888"/>
                </a:solidFill>
                <a:latin typeface="Arial"/>
                <a:ea typeface="Arial"/>
                <a:cs typeface="Arial"/>
                <a:sym typeface="Arial"/>
              </a:defRPr>
            </a:lvl7pPr>
            <a:lvl8pPr indent="0" lvl="7" marL="0" marR="0" rtl="0" algn="r">
              <a:spcBef>
                <a:spcPts val="0"/>
              </a:spcBef>
              <a:buNone/>
              <a:defRPr sz="1200">
                <a:solidFill>
                  <a:srgbClr val="888888"/>
                </a:solidFill>
                <a:latin typeface="Arial"/>
                <a:ea typeface="Arial"/>
                <a:cs typeface="Arial"/>
                <a:sym typeface="Arial"/>
              </a:defRPr>
            </a:lvl8pPr>
            <a:lvl9pPr indent="0" lvl="8" marL="0" marR="0" rtl="0" algn="r">
              <a:spcBef>
                <a:spcPts val="0"/>
              </a:spcBef>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ja-JP"/>
              <a:t>‹#›</a:t>
            </a:fld>
            <a:endParaRPr/>
          </a:p>
        </p:txBody>
      </p:sp>
      <p:pic>
        <p:nvPicPr>
          <p:cNvPr id="202" name="Google Shape;202;p32"/>
          <p:cNvPicPr preferRelativeResize="0"/>
          <p:nvPr/>
        </p:nvPicPr>
        <p:blipFill rotWithShape="1">
          <a:blip r:embed="rId1">
            <a:alphaModFix/>
          </a:blip>
          <a:srcRect b="0" l="0" r="0" t="0"/>
          <a:stretch/>
        </p:blipFill>
        <p:spPr>
          <a:xfrm>
            <a:off x="117340" y="92624"/>
            <a:ext cx="584228" cy="576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forms.cloud.microsoft/r/qLezTBUnt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5.xml"/><Relationship Id="rId3" Type="http://schemas.openxmlformats.org/officeDocument/2006/relationships/image" Target="../media/image11.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chart" Target="../charts/char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chart" Target="../charts/chart4.xml"/><Relationship Id="rId4" Type="http://schemas.openxmlformats.org/officeDocument/2006/relationships/chart" Target="../charts/char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chart" Target="../charts/chart6.xml"/><Relationship Id="rId4" Type="http://schemas.openxmlformats.org/officeDocument/2006/relationships/chart" Target="../charts/chart7.xml"/><Relationship Id="rId5" Type="http://schemas.openxmlformats.org/officeDocument/2006/relationships/chart" Target="../charts/chart8.xml"/><Relationship Id="rId6" Type="http://schemas.openxmlformats.org/officeDocument/2006/relationships/chart" Target="../charts/chart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b="0" i="0" lang="ja-JP" sz="900" u="none" cap="none" strike="noStrike">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
        <p:nvSpPr>
          <p:cNvPr id="314" name="Google Shape;314;p1"/>
          <p:cNvSpPr txBox="1"/>
          <p:nvPr/>
        </p:nvSpPr>
        <p:spPr>
          <a:xfrm>
            <a:off x="911576" y="1386269"/>
            <a:ext cx="10681710" cy="4154984"/>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1F1F20"/>
              </a:buClr>
              <a:buSzPts val="2000"/>
              <a:buFont typeface="Noto Sans Symbols"/>
              <a:buChar char="●"/>
            </a:pPr>
            <a:r>
              <a:rPr b="0" i="0" lang="ja-JP" sz="2000" u="none" cap="none" strike="noStrike">
                <a:solidFill>
                  <a:srgbClr val="1F1F20"/>
                </a:solidFill>
                <a:latin typeface="Arial"/>
                <a:ea typeface="Arial"/>
                <a:cs typeface="Arial"/>
                <a:sym typeface="Arial"/>
              </a:rPr>
              <a:t>このスライドは、保健所や市町村保健センター等に勤務している保健師の方が、所内の保健師の同僚や、（保健所の場合）管内の市町村の保健師の方を対象に、</a:t>
            </a:r>
            <a:r>
              <a:rPr b="1" i="0" lang="ja-JP" sz="2000" u="none" cap="none" strike="noStrike">
                <a:solidFill>
                  <a:srgbClr val="EA157A"/>
                </a:solidFill>
                <a:latin typeface="Arial"/>
                <a:ea typeface="Arial"/>
                <a:cs typeface="Arial"/>
                <a:sym typeface="Arial"/>
              </a:rPr>
              <a:t>普段の地域保健活動の中に「防災の事前予防」の視点を取り入れる重要性</a:t>
            </a:r>
            <a:r>
              <a:rPr b="0" i="0" lang="ja-JP" sz="2000" u="none" cap="none" strike="noStrike">
                <a:solidFill>
                  <a:srgbClr val="1F1F20"/>
                </a:solidFill>
                <a:latin typeface="Arial"/>
                <a:ea typeface="Arial"/>
                <a:cs typeface="Arial"/>
                <a:sym typeface="Arial"/>
              </a:rPr>
              <a:t>を周知するために、開発したものになります。</a:t>
            </a:r>
            <a:endParaRPr b="0" i="0" sz="2000" u="none" cap="none" strike="noStrike">
              <a:solidFill>
                <a:srgbClr val="1F1F20"/>
              </a:solidFill>
              <a:latin typeface="Arial"/>
              <a:ea typeface="Arial"/>
              <a:cs typeface="Arial"/>
              <a:sym typeface="Arial"/>
            </a:endParaRPr>
          </a:p>
          <a:p>
            <a:pPr indent="-342900" lvl="0" marL="342900" marR="0" rtl="0" algn="l">
              <a:lnSpc>
                <a:spcPct val="100000"/>
              </a:lnSpc>
              <a:spcBef>
                <a:spcPts val="1200"/>
              </a:spcBef>
              <a:spcAft>
                <a:spcPts val="0"/>
              </a:spcAft>
              <a:buClr>
                <a:srgbClr val="1F1F20"/>
              </a:buClr>
              <a:buSzPts val="2000"/>
              <a:buFont typeface="Noto Sans Symbols"/>
              <a:buChar char="●"/>
            </a:pPr>
            <a:r>
              <a:rPr b="0" i="0" lang="ja-JP" sz="2000" u="none" cap="none" strike="noStrike">
                <a:solidFill>
                  <a:srgbClr val="1F1F20"/>
                </a:solidFill>
                <a:latin typeface="Arial"/>
                <a:ea typeface="Arial"/>
                <a:cs typeface="Arial"/>
                <a:sym typeface="Arial"/>
              </a:rPr>
              <a:t>伝えていただきたい内容について、標準的なものを盛り込んでおりますが、</a:t>
            </a:r>
            <a:r>
              <a:rPr b="1" i="0" lang="ja-JP" sz="2200" u="sng" cap="none" strike="noStrike">
                <a:solidFill>
                  <a:srgbClr val="1F1F20"/>
                </a:solidFill>
                <a:latin typeface="Arial"/>
                <a:ea typeface="Arial"/>
                <a:cs typeface="Arial"/>
                <a:sym typeface="Arial"/>
              </a:rPr>
              <a:t>適宜追加・削除してご使用になっても一向に差し支えございません</a:t>
            </a:r>
            <a:r>
              <a:rPr b="0" i="0" lang="ja-JP" sz="2000" u="none" cap="none" strike="noStrike">
                <a:solidFill>
                  <a:srgbClr val="1F1F20"/>
                </a:solidFill>
                <a:latin typeface="Arial"/>
                <a:ea typeface="Arial"/>
                <a:cs typeface="Arial"/>
                <a:sym typeface="Arial"/>
              </a:rPr>
              <a:t>。</a:t>
            </a:r>
            <a:endParaRPr b="0" i="0" sz="2000" u="none" cap="none" strike="noStrike">
              <a:solidFill>
                <a:srgbClr val="1F1F20"/>
              </a:solidFill>
              <a:latin typeface="Arial"/>
              <a:ea typeface="Arial"/>
              <a:cs typeface="Arial"/>
              <a:sym typeface="Arial"/>
            </a:endParaRPr>
          </a:p>
          <a:p>
            <a:pPr indent="-342900" lvl="0" marL="342900" marR="0" rtl="0" algn="l">
              <a:lnSpc>
                <a:spcPct val="100000"/>
              </a:lnSpc>
              <a:spcBef>
                <a:spcPts val="1200"/>
              </a:spcBef>
              <a:spcAft>
                <a:spcPts val="0"/>
              </a:spcAft>
              <a:buClr>
                <a:srgbClr val="1F1F20"/>
              </a:buClr>
              <a:buSzPts val="2000"/>
              <a:buFont typeface="Noto Sans Symbols"/>
              <a:buChar char="●"/>
            </a:pPr>
            <a:r>
              <a:rPr b="0" i="0" lang="ja-JP" sz="2000" u="none" cap="none" strike="noStrike">
                <a:solidFill>
                  <a:srgbClr val="1F1F20"/>
                </a:solidFill>
                <a:latin typeface="Arial"/>
                <a:ea typeface="Arial"/>
                <a:cs typeface="Arial"/>
                <a:sym typeface="Arial"/>
              </a:rPr>
              <a:t>想定するプレゼンテーション時間：30分程度</a:t>
            </a:r>
            <a:endParaRPr b="0" i="0" sz="2000" u="none" cap="none" strike="noStrike">
              <a:solidFill>
                <a:srgbClr val="1F1F20"/>
              </a:solidFill>
              <a:latin typeface="Arial"/>
              <a:ea typeface="Arial"/>
              <a:cs typeface="Arial"/>
              <a:sym typeface="Arial"/>
            </a:endParaRPr>
          </a:p>
          <a:p>
            <a:pPr indent="-342900" lvl="0" marL="342900" marR="0" rtl="0" algn="l">
              <a:spcBef>
                <a:spcPts val="1200"/>
              </a:spcBef>
              <a:spcAft>
                <a:spcPts val="0"/>
              </a:spcAft>
              <a:buClr>
                <a:srgbClr val="1F1F20"/>
              </a:buClr>
              <a:buSzPts val="2000"/>
              <a:buFont typeface="Noto Sans Symbols"/>
              <a:buChar char="●"/>
            </a:pPr>
            <a:r>
              <a:rPr b="0" i="0" lang="ja-JP" sz="2000" u="none" cap="none" strike="noStrike">
                <a:solidFill>
                  <a:srgbClr val="1F1F20"/>
                </a:solidFill>
                <a:latin typeface="Arial"/>
                <a:ea typeface="Arial"/>
                <a:cs typeface="Arial"/>
                <a:sym typeface="Arial"/>
              </a:rPr>
              <a:t>使用実績を把握したいので、使用される際にはあらかじめ以下のフォームからご報告くださるようお願いいたします。　</a:t>
            </a:r>
            <a:r>
              <a:rPr b="0" i="0" lang="ja-JP" sz="2000" u="sng" cap="none" strike="noStrike">
                <a:solidFill>
                  <a:srgbClr val="1F1F20"/>
                </a:solidFill>
                <a:latin typeface="Arial"/>
                <a:ea typeface="Arial"/>
                <a:cs typeface="Arial"/>
                <a:sym typeface="Arial"/>
                <a:hlinkClick r:id="rId3">
                  <a:extLst>
                    <a:ext uri="{A12FA001-AC4F-418D-AE19-62706E023703}">
                      <ahyp:hlinkClr val="tx"/>
                    </a:ext>
                  </a:extLst>
                </a:hlinkClick>
              </a:rPr>
              <a:t>https://forms.cloud.microsoft/r/qLezTBUntR</a:t>
            </a:r>
            <a:endParaRPr b="0" i="0" sz="2000" u="none" cap="none" strike="noStrike">
              <a:solidFill>
                <a:srgbClr val="1F1F20"/>
              </a:solidFill>
              <a:latin typeface="Arial"/>
              <a:ea typeface="Arial"/>
              <a:cs typeface="Arial"/>
              <a:sym typeface="Arial"/>
            </a:endParaRPr>
          </a:p>
          <a:p>
            <a:pPr indent="-342900" lvl="0" marL="342900" marR="0" rtl="0" algn="l">
              <a:spcBef>
                <a:spcPts val="1200"/>
              </a:spcBef>
              <a:spcAft>
                <a:spcPts val="0"/>
              </a:spcAft>
              <a:buClr>
                <a:srgbClr val="1F1F20"/>
              </a:buClr>
              <a:buSzPts val="2000"/>
              <a:buFont typeface="Noto Sans Symbols"/>
              <a:buChar char="●"/>
            </a:pPr>
            <a:r>
              <a:rPr b="0" i="0" lang="ja-JP" sz="2000" u="none" cap="none" strike="noStrike">
                <a:solidFill>
                  <a:srgbClr val="1F1F20"/>
                </a:solidFill>
                <a:latin typeface="Arial"/>
                <a:ea typeface="Arial"/>
                <a:cs typeface="Arial"/>
                <a:sym typeface="Arial"/>
              </a:rPr>
              <a:t>もし上記フォームにアクセスできない場合は、以下のメールアドレスまでご連絡ください。　bbcpj-contact@grp.tohoku.ac.jp</a:t>
            </a:r>
            <a:endParaRPr b="0" i="0" sz="2000" u="none" cap="none" strike="noStrike">
              <a:solidFill>
                <a:srgbClr val="1F1F20"/>
              </a:solidFill>
              <a:latin typeface="Arial"/>
              <a:ea typeface="Arial"/>
              <a:cs typeface="Arial"/>
              <a:sym typeface="Arial"/>
            </a:endParaRPr>
          </a:p>
        </p:txBody>
      </p:sp>
      <p:sp>
        <p:nvSpPr>
          <p:cNvPr id="315" name="Google Shape;315;p1"/>
          <p:cNvSpPr txBox="1"/>
          <p:nvPr/>
        </p:nvSpPr>
        <p:spPr>
          <a:xfrm>
            <a:off x="401855" y="483256"/>
            <a:ext cx="609760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ja-JP" sz="2400" u="none" cap="none" strike="noStrike">
                <a:solidFill>
                  <a:schemeClr val="dk1"/>
                </a:solidFill>
                <a:latin typeface="Meiryo"/>
                <a:ea typeface="Meiryo"/>
                <a:cs typeface="Meiryo"/>
                <a:sym typeface="Meiryo"/>
              </a:rPr>
              <a:t>【実際の説明の際には</a:t>
            </a:r>
            <a:r>
              <a:rPr b="0" i="0" lang="ja-JP" sz="2400" u="none" cap="none" strike="noStrike">
                <a:solidFill>
                  <a:srgbClr val="FF3399"/>
                </a:solidFill>
                <a:latin typeface="Meiryo"/>
                <a:ea typeface="Meiryo"/>
                <a:cs typeface="Meiryo"/>
                <a:sym typeface="Meiryo"/>
              </a:rPr>
              <a:t>削除</a:t>
            </a:r>
            <a:r>
              <a:rPr b="0" i="0" lang="ja-JP" sz="2400" u="none" cap="none" strike="noStrike">
                <a:solidFill>
                  <a:schemeClr val="dk1"/>
                </a:solidFill>
                <a:latin typeface="Meiryo"/>
                <a:ea typeface="Meiryo"/>
                <a:cs typeface="Meiryo"/>
                <a:sym typeface="Meiryo"/>
              </a:rPr>
              <a:t>してください】</a:t>
            </a:r>
            <a:endParaRPr sz="4400">
              <a:solidFill>
                <a:schemeClr val="dk1"/>
              </a:solidFill>
              <a:latin typeface="Meiryo"/>
              <a:ea typeface="Meiryo"/>
              <a:cs typeface="Meiryo"/>
              <a:sym typeface="Meiry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10"/>
          <p:cNvSpPr txBox="1"/>
          <p:nvPr/>
        </p:nvSpPr>
        <p:spPr>
          <a:xfrm>
            <a:off x="6986233" y="2870166"/>
            <a:ext cx="4243741" cy="1117668"/>
          </a:xfrm>
          <a:prstGeom prst="rect">
            <a:avLst/>
          </a:prstGeom>
          <a:noFill/>
          <a:ln>
            <a:noFill/>
          </a:ln>
        </p:spPr>
        <p:txBody>
          <a:bodyPr anchorCtr="0" anchor="ctr" bIns="36000" lIns="0" spcFirstLastPara="1" rIns="0" wrap="square" tIns="72000">
            <a:noAutofit/>
          </a:bodyPr>
          <a:lstStyle/>
          <a:p>
            <a:pPr indent="0" lvl="0" marL="0" marR="0" rtl="0" algn="ctr">
              <a:lnSpc>
                <a:spcPct val="120000"/>
              </a:lnSpc>
              <a:spcBef>
                <a:spcPts val="0"/>
              </a:spcBef>
              <a:spcAft>
                <a:spcPts val="0"/>
              </a:spcAft>
              <a:buClr>
                <a:schemeClr val="dk1"/>
              </a:buClr>
              <a:buSzPts val="3600"/>
              <a:buFont typeface="Meiryo"/>
              <a:buNone/>
            </a:pPr>
            <a:r>
              <a:rPr b="1" i="0" lang="ja-JP" sz="3600" u="none" cap="none" strike="noStrike">
                <a:solidFill>
                  <a:schemeClr val="dk1"/>
                </a:solidFill>
                <a:latin typeface="Meiryo"/>
                <a:ea typeface="Meiryo"/>
                <a:cs typeface="Meiryo"/>
                <a:sym typeface="Meiryo"/>
              </a:rPr>
              <a:t>具体的な備え</a:t>
            </a:r>
            <a:endParaRPr b="1" i="0" sz="3600" u="none" cap="none" strike="noStrike">
              <a:solidFill>
                <a:schemeClr val="dk1"/>
              </a:solidFill>
              <a:latin typeface="Meiryo"/>
              <a:ea typeface="Meiryo"/>
              <a:cs typeface="Meiryo"/>
              <a:sym typeface="Meiryo"/>
            </a:endParaRPr>
          </a:p>
          <a:p>
            <a:pPr indent="0" lvl="0" marL="0" marR="0" rtl="0" algn="ctr">
              <a:lnSpc>
                <a:spcPct val="120000"/>
              </a:lnSpc>
              <a:spcBef>
                <a:spcPts val="0"/>
              </a:spcBef>
              <a:spcAft>
                <a:spcPts val="0"/>
              </a:spcAft>
              <a:buClr>
                <a:schemeClr val="dk1"/>
              </a:buClr>
              <a:buSzPts val="3600"/>
              <a:buFont typeface="Meiryo"/>
              <a:buNone/>
            </a:pPr>
            <a:r>
              <a:rPr b="1" i="0" lang="ja-JP" sz="3600" u="none" cap="none" strike="noStrike">
                <a:solidFill>
                  <a:schemeClr val="dk1"/>
                </a:solidFill>
                <a:latin typeface="Meiryo"/>
                <a:ea typeface="Meiryo"/>
                <a:cs typeface="Meiryo"/>
                <a:sym typeface="Meiryo"/>
              </a:rPr>
              <a:t>（</a:t>
            </a:r>
            <a:r>
              <a:rPr b="1" lang="ja-JP" sz="3600">
                <a:solidFill>
                  <a:schemeClr val="dk1"/>
                </a:solidFill>
                <a:latin typeface="Meiryo"/>
                <a:ea typeface="Meiryo"/>
                <a:cs typeface="Meiryo"/>
                <a:sym typeface="Meiryo"/>
              </a:rPr>
              <a:t>行動変容）</a:t>
            </a:r>
            <a:r>
              <a:rPr b="1" i="0" lang="ja-JP" sz="3600" u="none" cap="none" strike="noStrike">
                <a:solidFill>
                  <a:schemeClr val="dk1"/>
                </a:solidFill>
                <a:latin typeface="Meiryo"/>
                <a:ea typeface="Meiryo"/>
                <a:cs typeface="Meiryo"/>
                <a:sym typeface="Meiryo"/>
              </a:rPr>
              <a:t>が必要</a:t>
            </a:r>
            <a:endParaRPr b="1" i="0" sz="3600" u="none" cap="none" strike="noStrike">
              <a:solidFill>
                <a:schemeClr val="dk1"/>
              </a:solidFill>
              <a:latin typeface="Meiryo"/>
              <a:ea typeface="Meiryo"/>
              <a:cs typeface="Meiryo"/>
              <a:sym typeface="Meiryo"/>
            </a:endParaRPr>
          </a:p>
        </p:txBody>
      </p:sp>
      <p:pic>
        <p:nvPicPr>
          <p:cNvPr id="460" name="Google Shape;460;p10"/>
          <p:cNvPicPr preferRelativeResize="0"/>
          <p:nvPr/>
        </p:nvPicPr>
        <p:blipFill rotWithShape="1">
          <a:blip r:embed="rId3">
            <a:alphaModFix/>
          </a:blip>
          <a:srcRect b="20679" l="27704" r="28520" t="31429"/>
          <a:stretch/>
        </p:blipFill>
        <p:spPr>
          <a:xfrm>
            <a:off x="1106065" y="1701801"/>
            <a:ext cx="5613396" cy="3454399"/>
          </a:xfrm>
          <a:prstGeom prst="rect">
            <a:avLst/>
          </a:prstGeom>
          <a:noFill/>
          <a:ln>
            <a:noFill/>
          </a:ln>
        </p:spPr>
      </p:pic>
      <p:sp>
        <p:nvSpPr>
          <p:cNvPr id="461" name="Google Shape;461;p10"/>
          <p:cNvSpPr txBox="1"/>
          <p:nvPr/>
        </p:nvSpPr>
        <p:spPr>
          <a:xfrm>
            <a:off x="1229890" y="5127624"/>
            <a:ext cx="5456000" cy="415498"/>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ja-JP" sz="1050">
                <a:solidFill>
                  <a:schemeClr val="dk1"/>
                </a:solidFill>
                <a:latin typeface="Arial"/>
                <a:ea typeface="Arial"/>
                <a:cs typeface="Arial"/>
                <a:sym typeface="Arial"/>
              </a:rPr>
              <a:t>出典：北國新聞 DIGITAL 2024年7月10日</a:t>
            </a:r>
            <a:endParaRPr sz="1050">
              <a:solidFill>
                <a:schemeClr val="dk1"/>
              </a:solidFill>
              <a:latin typeface="Arial"/>
              <a:ea typeface="Arial"/>
              <a:cs typeface="Arial"/>
              <a:sym typeface="Arial"/>
            </a:endParaRPr>
          </a:p>
          <a:p>
            <a:pPr indent="0" lvl="0" marL="0" marR="0" rtl="0" algn="r">
              <a:spcBef>
                <a:spcPts val="0"/>
              </a:spcBef>
              <a:spcAft>
                <a:spcPts val="0"/>
              </a:spcAft>
              <a:buNone/>
            </a:pPr>
            <a:r>
              <a:rPr lang="ja-JP" sz="1050">
                <a:solidFill>
                  <a:schemeClr val="dk1"/>
                </a:solidFill>
                <a:latin typeface="Arial"/>
                <a:ea typeface="Arial"/>
                <a:cs typeface="Arial"/>
                <a:sym typeface="Arial"/>
              </a:rPr>
              <a:t>https://www.hokkoku.co.jp/articles/-/1454770</a:t>
            </a:r>
            <a:endParaRPr sz="1050">
              <a:solidFill>
                <a:schemeClr val="dk1"/>
              </a:solidFill>
              <a:latin typeface="Arial"/>
              <a:ea typeface="Arial"/>
              <a:cs typeface="Arial"/>
              <a:sym typeface="Arial"/>
            </a:endParaRPr>
          </a:p>
        </p:txBody>
      </p:sp>
      <p:sp>
        <p:nvSpPr>
          <p:cNvPr id="462" name="Google Shape;462;p10"/>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11"/>
          <p:cNvSpPr txBox="1"/>
          <p:nvPr/>
        </p:nvSpPr>
        <p:spPr>
          <a:xfrm>
            <a:off x="1867303" y="2648778"/>
            <a:ext cx="8862159" cy="1117668"/>
          </a:xfrm>
          <a:prstGeom prst="rect">
            <a:avLst/>
          </a:prstGeom>
          <a:noFill/>
          <a:ln>
            <a:noFill/>
          </a:ln>
        </p:spPr>
        <p:txBody>
          <a:bodyPr anchorCtr="0" anchor="ctr" bIns="36000" lIns="0" spcFirstLastPara="1" rIns="0" wrap="square" tIns="72000">
            <a:noAutofit/>
          </a:bodyPr>
          <a:lstStyle/>
          <a:p>
            <a:pPr indent="0" lvl="0" marL="0" marR="0" rtl="0" algn="ctr">
              <a:lnSpc>
                <a:spcPct val="120000"/>
              </a:lnSpc>
              <a:spcBef>
                <a:spcPts val="0"/>
              </a:spcBef>
              <a:spcAft>
                <a:spcPts val="0"/>
              </a:spcAft>
              <a:buClr>
                <a:srgbClr val="EA157A"/>
              </a:buClr>
              <a:buSzPts val="3600"/>
              <a:buFont typeface="Meiryo"/>
              <a:buNone/>
            </a:pPr>
            <a:r>
              <a:rPr b="1" i="0" lang="ja-JP" sz="3600" u="none" cap="none" strike="noStrike">
                <a:solidFill>
                  <a:srgbClr val="EA157A"/>
                </a:solidFill>
                <a:latin typeface="Meiryo"/>
                <a:ea typeface="Meiryo"/>
                <a:cs typeface="Meiryo"/>
                <a:sym typeface="Meiryo"/>
              </a:rPr>
              <a:t>防災</a:t>
            </a:r>
            <a:r>
              <a:rPr b="1" i="0" lang="ja-JP" sz="3600" u="none" cap="none" strike="noStrike">
                <a:solidFill>
                  <a:srgbClr val="000000"/>
                </a:solidFill>
                <a:latin typeface="Meiryo"/>
                <a:ea typeface="Meiryo"/>
                <a:cs typeface="Meiryo"/>
                <a:sym typeface="Meiryo"/>
              </a:rPr>
              <a:t>にも</a:t>
            </a:r>
            <a:r>
              <a:rPr b="1" i="0" lang="ja-JP" sz="3600" u="none" cap="none" strike="noStrike">
                <a:solidFill>
                  <a:srgbClr val="EA157A"/>
                </a:solidFill>
                <a:latin typeface="Meiryo"/>
                <a:ea typeface="Meiryo"/>
                <a:cs typeface="Meiryo"/>
                <a:sym typeface="Meiryo"/>
              </a:rPr>
              <a:t>保健師</a:t>
            </a:r>
            <a:r>
              <a:rPr b="1" i="0" lang="ja-JP" sz="3600" u="none" cap="none" strike="noStrike">
                <a:solidFill>
                  <a:srgbClr val="000000"/>
                </a:solidFill>
                <a:latin typeface="Meiryo"/>
                <a:ea typeface="Meiryo"/>
                <a:cs typeface="Meiryo"/>
                <a:sym typeface="Meiryo"/>
              </a:rPr>
              <a:t>の活躍が</a:t>
            </a:r>
            <a:r>
              <a:rPr b="1" i="0" lang="ja-JP" sz="3600" u="none" cap="none" strike="noStrike">
                <a:solidFill>
                  <a:srgbClr val="EA157A"/>
                </a:solidFill>
                <a:latin typeface="Meiryo"/>
                <a:ea typeface="Meiryo"/>
                <a:cs typeface="Meiryo"/>
                <a:sym typeface="Meiryo"/>
              </a:rPr>
              <a:t>必要</a:t>
            </a:r>
            <a:endParaRPr b="1" i="0" sz="3600" u="none" cap="none" strike="noStrike">
              <a:solidFill>
                <a:srgbClr val="000000"/>
              </a:solidFill>
              <a:latin typeface="Meiryo"/>
              <a:ea typeface="Meiryo"/>
              <a:cs typeface="Meiryo"/>
              <a:sym typeface="Meiryo"/>
            </a:endParaRPr>
          </a:p>
          <a:p>
            <a:pPr indent="0" lvl="0" marL="0" marR="0" rtl="0" algn="ctr">
              <a:lnSpc>
                <a:spcPct val="120000"/>
              </a:lnSpc>
              <a:spcBef>
                <a:spcPts val="0"/>
              </a:spcBef>
              <a:spcAft>
                <a:spcPts val="0"/>
              </a:spcAft>
              <a:buClr>
                <a:srgbClr val="000000"/>
              </a:buClr>
              <a:buSzPts val="3600"/>
              <a:buFont typeface="Meiryo"/>
              <a:buNone/>
            </a:pPr>
            <a:r>
              <a:rPr b="1" lang="ja-JP" sz="3600">
                <a:solidFill>
                  <a:srgbClr val="000000"/>
                </a:solidFill>
                <a:latin typeface="Meiryo"/>
                <a:ea typeface="Meiryo"/>
                <a:cs typeface="Meiryo"/>
                <a:sym typeface="Meiryo"/>
              </a:rPr>
              <a:t>でも、どのように関わるの？</a:t>
            </a:r>
            <a:endParaRPr b="1" i="0" sz="3600" u="none" cap="none" strike="noStrike">
              <a:solidFill>
                <a:srgbClr val="000000"/>
              </a:solidFill>
              <a:latin typeface="Meiryo"/>
              <a:ea typeface="Meiryo"/>
              <a:cs typeface="Meiryo"/>
              <a:sym typeface="Meiryo"/>
            </a:endParaRPr>
          </a:p>
        </p:txBody>
      </p:sp>
      <p:sp>
        <p:nvSpPr>
          <p:cNvPr id="469" name="Google Shape;469;p11"/>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lnSpc>
                <a:spcPct val="100000"/>
              </a:lnSpc>
              <a:spcBef>
                <a:spcPts val="0"/>
              </a:spcBef>
              <a:spcAft>
                <a:spcPts val="0"/>
              </a:spcAft>
              <a:buClr>
                <a:srgbClr val="0C0C0C"/>
              </a:buClr>
              <a:buSzPts val="900"/>
              <a:buFont typeface="Arial"/>
              <a:buNone/>
            </a:pPr>
            <a:r>
              <a:rPr b="0" i="0" lang="ja-JP" sz="900" u="none" cap="none" strike="noStrike">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12"/>
          <p:cNvSpPr txBox="1"/>
          <p:nvPr/>
        </p:nvSpPr>
        <p:spPr>
          <a:xfrm>
            <a:off x="845614" y="446311"/>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800"/>
              <a:buFont typeface="Arial"/>
              <a:buNone/>
            </a:pPr>
            <a:r>
              <a:rPr b="1" lang="ja-JP" sz="2800">
                <a:solidFill>
                  <a:schemeClr val="dk1"/>
                </a:solidFill>
                <a:latin typeface="Arial"/>
                <a:ea typeface="Arial"/>
                <a:cs typeface="Arial"/>
                <a:sym typeface="Arial"/>
              </a:rPr>
              <a:t>しかし、行動変容は極めて難しい</a:t>
            </a:r>
            <a:endParaRPr/>
          </a:p>
        </p:txBody>
      </p:sp>
      <p:sp>
        <p:nvSpPr>
          <p:cNvPr id="476" name="Google Shape;476;p12"/>
          <p:cNvSpPr txBox="1"/>
          <p:nvPr/>
        </p:nvSpPr>
        <p:spPr>
          <a:xfrm>
            <a:off x="1265368" y="4552570"/>
            <a:ext cx="9755558" cy="984885"/>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Clr>
                <a:srgbClr val="1F1F20"/>
              </a:buClr>
              <a:buSzPts val="2200"/>
              <a:buFont typeface="Arial"/>
              <a:buNone/>
            </a:pPr>
            <a:r>
              <a:rPr b="1" i="0" lang="ja-JP" sz="2200" u="none" cap="none" strike="noStrike">
                <a:solidFill>
                  <a:srgbClr val="1F1F20"/>
                </a:solidFill>
                <a:latin typeface="Arial"/>
                <a:ea typeface="Arial"/>
                <a:cs typeface="Arial"/>
                <a:sym typeface="Arial"/>
              </a:rPr>
              <a:t>しかし、これを呼びかけだけでは行動変容の実現は難しい。</a:t>
            </a:r>
            <a:endParaRPr b="1" i="0" sz="2200" u="none" cap="none" strike="noStrike">
              <a:solidFill>
                <a:srgbClr val="1F1F20"/>
              </a:solidFill>
              <a:latin typeface="Arial"/>
              <a:ea typeface="Arial"/>
              <a:cs typeface="Arial"/>
              <a:sym typeface="Arial"/>
            </a:endParaRPr>
          </a:p>
          <a:p>
            <a:pPr indent="0" lvl="0" marL="0" marR="0" rtl="0" algn="l">
              <a:lnSpc>
                <a:spcPct val="130000"/>
              </a:lnSpc>
              <a:spcBef>
                <a:spcPts val="0"/>
              </a:spcBef>
              <a:spcAft>
                <a:spcPts val="0"/>
              </a:spcAft>
              <a:buClr>
                <a:srgbClr val="1F1F20"/>
              </a:buClr>
              <a:buSzPts val="2200"/>
              <a:buFont typeface="Arial"/>
              <a:buNone/>
            </a:pPr>
            <a:r>
              <a:rPr b="1" i="0" lang="ja-JP" sz="2200" u="none" cap="none" strike="noStrike">
                <a:solidFill>
                  <a:srgbClr val="1F1F20"/>
                </a:solidFill>
                <a:latin typeface="Arial"/>
                <a:ea typeface="Arial"/>
                <a:cs typeface="Arial"/>
                <a:sym typeface="Arial"/>
              </a:rPr>
              <a:t>住民の対応を促す取り組みが、</a:t>
            </a:r>
            <a:r>
              <a:rPr b="1" i="0" lang="ja-JP" sz="2400" u="none" cap="none" strike="noStrike">
                <a:solidFill>
                  <a:srgbClr val="F50B6F"/>
                </a:solidFill>
                <a:latin typeface="Arial"/>
                <a:ea typeface="Arial"/>
                <a:cs typeface="Arial"/>
                <a:sym typeface="Arial"/>
              </a:rPr>
              <a:t>現在の防災対策で圧倒的に不十分な部分</a:t>
            </a:r>
            <a:endParaRPr b="1" i="0" sz="2200" u="none" cap="none" strike="noStrike">
              <a:solidFill>
                <a:srgbClr val="F50B6F"/>
              </a:solidFill>
              <a:latin typeface="Arial"/>
              <a:ea typeface="Arial"/>
              <a:cs typeface="Arial"/>
              <a:sym typeface="Arial"/>
            </a:endParaRPr>
          </a:p>
        </p:txBody>
      </p:sp>
      <p:sp>
        <p:nvSpPr>
          <p:cNvPr id="477" name="Google Shape;477;p12"/>
          <p:cNvSpPr/>
          <p:nvPr/>
        </p:nvSpPr>
        <p:spPr>
          <a:xfrm>
            <a:off x="5801350" y="4267205"/>
            <a:ext cx="589300" cy="301318"/>
          </a:xfrm>
          <a:prstGeom prst="downArrow">
            <a:avLst>
              <a:gd fmla="val 50000" name="adj1"/>
              <a:gd fmla="val 50000" name="adj2"/>
            </a:avLst>
          </a:prstGeom>
          <a:solidFill>
            <a:srgbClr val="A5A5A5"/>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478" name="Google Shape;478;p12"/>
          <p:cNvSpPr txBox="1"/>
          <p:nvPr/>
        </p:nvSpPr>
        <p:spPr>
          <a:xfrm>
            <a:off x="2933746" y="1239006"/>
            <a:ext cx="6091307" cy="13234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i="0" lang="ja-JP" sz="2000" u="none" cap="none" strike="noStrike">
                <a:solidFill>
                  <a:schemeClr val="dk1"/>
                </a:solidFill>
                <a:latin typeface="Arial"/>
                <a:ea typeface="Arial"/>
                <a:cs typeface="Arial"/>
                <a:sym typeface="Arial"/>
              </a:rPr>
              <a:t>つまり</a:t>
            </a:r>
            <a:r>
              <a:rPr b="0" i="0" lang="ja-JP" sz="2000" u="none" cap="none" strike="noStrike">
                <a:solidFill>
                  <a:srgbClr val="1F1F20"/>
                </a:solidFill>
                <a:latin typeface="Arial"/>
                <a:ea typeface="Arial"/>
                <a:cs typeface="Arial"/>
                <a:sym typeface="Arial"/>
              </a:rPr>
              <a:t>被害を減らすためには</a:t>
            </a:r>
            <a:endParaRPr b="0" i="0" sz="2000" u="none" cap="none" strike="noStrike">
              <a:solidFill>
                <a:srgbClr val="1F1F20"/>
              </a:solidFill>
              <a:latin typeface="Arial"/>
              <a:ea typeface="Arial"/>
              <a:cs typeface="Arial"/>
              <a:sym typeface="Arial"/>
            </a:endParaRPr>
          </a:p>
          <a:p>
            <a:pPr indent="0" lvl="0" marL="0" marR="0" rtl="0" algn="l">
              <a:lnSpc>
                <a:spcPct val="100000"/>
              </a:lnSpc>
              <a:spcBef>
                <a:spcPts val="1200"/>
              </a:spcBef>
              <a:spcAft>
                <a:spcPts val="0"/>
              </a:spcAft>
              <a:buClr>
                <a:srgbClr val="1F1F20"/>
              </a:buClr>
              <a:buSzPts val="2000"/>
              <a:buFont typeface="Arial"/>
              <a:buNone/>
            </a:pPr>
            <a:r>
              <a:rPr b="0" i="0" lang="ja-JP" sz="2000" u="none" cap="none" strike="noStrike">
                <a:solidFill>
                  <a:srgbClr val="1F1F20"/>
                </a:solidFill>
                <a:latin typeface="Arial"/>
                <a:ea typeface="Arial"/>
                <a:cs typeface="Arial"/>
                <a:sym typeface="Arial"/>
              </a:rPr>
              <a:t>行政側の取組みに加えて</a:t>
            </a:r>
            <a:endParaRPr b="0" i="0" sz="2000" u="none" cap="none" strike="noStrike">
              <a:solidFill>
                <a:srgbClr val="1F1F20"/>
              </a:solidFill>
              <a:latin typeface="Arial"/>
              <a:ea typeface="Arial"/>
              <a:cs typeface="Arial"/>
              <a:sym typeface="Arial"/>
            </a:endParaRPr>
          </a:p>
          <a:p>
            <a:pPr indent="0" lvl="0" marL="0" marR="0" rtl="0" algn="l">
              <a:lnSpc>
                <a:spcPct val="100000"/>
              </a:lnSpc>
              <a:spcBef>
                <a:spcPts val="1200"/>
              </a:spcBef>
              <a:spcAft>
                <a:spcPts val="0"/>
              </a:spcAft>
              <a:buClr>
                <a:srgbClr val="F50B6F"/>
              </a:buClr>
              <a:buSzPts val="2000"/>
              <a:buFont typeface="Arial"/>
              <a:buNone/>
            </a:pPr>
            <a:r>
              <a:rPr b="0" i="0" lang="ja-JP" sz="2000" u="none" cap="none" strike="noStrike">
                <a:solidFill>
                  <a:srgbClr val="F50B6F"/>
                </a:solidFill>
                <a:latin typeface="Arial"/>
                <a:ea typeface="Arial"/>
                <a:cs typeface="Arial"/>
                <a:sym typeface="Arial"/>
              </a:rPr>
              <a:t>住民一人ひとりの対応が大きなカギ</a:t>
            </a:r>
            <a:r>
              <a:rPr b="0" i="0" lang="ja-JP" sz="2000" u="none" cap="none" strike="noStrike">
                <a:solidFill>
                  <a:srgbClr val="1F1F20"/>
                </a:solidFill>
                <a:latin typeface="Arial"/>
                <a:ea typeface="Arial"/>
                <a:cs typeface="Arial"/>
                <a:sym typeface="Arial"/>
              </a:rPr>
              <a:t>を握っています。</a:t>
            </a:r>
            <a:endParaRPr b="0" i="0" sz="2000" u="none" cap="none" strike="noStrike">
              <a:solidFill>
                <a:srgbClr val="000000"/>
              </a:solidFill>
              <a:latin typeface="Arial"/>
              <a:ea typeface="Arial"/>
              <a:cs typeface="Arial"/>
              <a:sym typeface="Arial"/>
            </a:endParaRPr>
          </a:p>
        </p:txBody>
      </p:sp>
      <p:sp>
        <p:nvSpPr>
          <p:cNvPr id="479" name="Google Shape;479;p12"/>
          <p:cNvSpPr txBox="1"/>
          <p:nvPr/>
        </p:nvSpPr>
        <p:spPr>
          <a:xfrm>
            <a:off x="2496000" y="3595689"/>
            <a:ext cx="7200000" cy="576000"/>
          </a:xfrm>
          <a:prstGeom prst="rect">
            <a:avLst/>
          </a:prstGeom>
          <a:noFill/>
          <a:ln cap="flat" cmpd="sng" w="28575">
            <a:solidFill>
              <a:srgbClr val="F50B6F"/>
            </a:solidFill>
            <a:prstDash val="solid"/>
            <a:round/>
            <a:headEnd len="sm" w="sm" type="none"/>
            <a:tailEnd len="sm" w="sm" type="none"/>
          </a:ln>
        </p:spPr>
        <p:txBody>
          <a:bodyPr anchorCtr="0" anchor="ctr" bIns="36000" lIns="91425" spcFirstLastPara="1" rIns="91425" wrap="square" tIns="108000">
            <a:noAutofit/>
          </a:bodyPr>
          <a:lstStyle/>
          <a:p>
            <a:pPr indent="0" lvl="0" marL="0" marR="0" rtl="0" algn="ctr">
              <a:lnSpc>
                <a:spcPct val="100000"/>
              </a:lnSpc>
              <a:spcBef>
                <a:spcPts val="0"/>
              </a:spcBef>
              <a:spcAft>
                <a:spcPts val="0"/>
              </a:spcAft>
              <a:buClr>
                <a:srgbClr val="1F1F20"/>
              </a:buClr>
              <a:buSzPts val="2200"/>
              <a:buFont typeface="Arial"/>
              <a:buNone/>
            </a:pPr>
            <a:r>
              <a:rPr i="0" lang="ja-JP" sz="2200" u="none" cap="none" strike="noStrike">
                <a:solidFill>
                  <a:srgbClr val="1F1F20"/>
                </a:solidFill>
                <a:latin typeface="Arial"/>
                <a:ea typeface="Arial"/>
                <a:cs typeface="Arial"/>
                <a:sym typeface="Arial"/>
              </a:rPr>
              <a:t>行政と住民・企業などの一層の連携が求められます</a:t>
            </a:r>
            <a:endParaRPr i="0" sz="2200" u="none" cap="none" strike="noStrike">
              <a:solidFill>
                <a:srgbClr val="000000"/>
              </a:solidFill>
              <a:latin typeface="Arial"/>
              <a:ea typeface="Arial"/>
              <a:cs typeface="Arial"/>
              <a:sym typeface="Arial"/>
            </a:endParaRPr>
          </a:p>
        </p:txBody>
      </p:sp>
      <p:sp>
        <p:nvSpPr>
          <p:cNvPr id="480" name="Google Shape;480;p12"/>
          <p:cNvSpPr txBox="1"/>
          <p:nvPr/>
        </p:nvSpPr>
        <p:spPr>
          <a:xfrm>
            <a:off x="5636534" y="5818009"/>
            <a:ext cx="5520168" cy="46166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1F1F20"/>
              </a:buClr>
              <a:buSzPts val="1200"/>
              <a:buFont typeface="Arial"/>
              <a:buNone/>
            </a:pPr>
            <a:r>
              <a:rPr b="0" i="0" lang="ja-JP" sz="1200" u="none" cap="none" strike="noStrike">
                <a:solidFill>
                  <a:srgbClr val="1F1F20"/>
                </a:solidFill>
                <a:latin typeface="Arial"/>
                <a:ea typeface="Arial"/>
                <a:cs typeface="Arial"/>
                <a:sym typeface="Arial"/>
              </a:rPr>
              <a:t>出典：NHK 時論公論 南海トラフ巨大地震 新被害想定をどう受け止める</a:t>
            </a:r>
            <a:endParaRPr/>
          </a:p>
          <a:p>
            <a:pPr indent="0" lvl="0" marL="0" marR="0" rtl="0" algn="r">
              <a:lnSpc>
                <a:spcPct val="100000"/>
              </a:lnSpc>
              <a:spcBef>
                <a:spcPts val="0"/>
              </a:spcBef>
              <a:spcAft>
                <a:spcPts val="0"/>
              </a:spcAft>
              <a:buClr>
                <a:srgbClr val="1F1F20"/>
              </a:buClr>
              <a:buSzPts val="1200"/>
              <a:buFont typeface="Arial"/>
              <a:buNone/>
            </a:pPr>
            <a:r>
              <a:rPr b="0" i="0" lang="ja-JP" sz="1200" u="none" cap="none" strike="noStrike">
                <a:solidFill>
                  <a:srgbClr val="1F1F20"/>
                </a:solidFill>
                <a:latin typeface="Arial"/>
                <a:ea typeface="Arial"/>
                <a:cs typeface="Arial"/>
                <a:sym typeface="Arial"/>
              </a:rPr>
              <a:t>初回放送日：2025年3月31日</a:t>
            </a:r>
            <a:endParaRPr/>
          </a:p>
        </p:txBody>
      </p:sp>
      <p:sp>
        <p:nvSpPr>
          <p:cNvPr id="481" name="Google Shape;481;p12"/>
          <p:cNvSpPr txBox="1"/>
          <p:nvPr/>
        </p:nvSpPr>
        <p:spPr>
          <a:xfrm>
            <a:off x="407325" y="3011067"/>
            <a:ext cx="11471562"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ja-JP" sz="2200" u="none" cap="none" strike="noStrike">
                <a:solidFill>
                  <a:srgbClr val="1F1F20"/>
                </a:solidFill>
                <a:latin typeface="Arial"/>
                <a:ea typeface="Arial"/>
                <a:cs typeface="Arial"/>
                <a:sym typeface="Arial"/>
              </a:rPr>
              <a:t>「家屋の耐震化」「家具・家電転倒防止」「感震ブレーカーの設置」「自主的迅速避難」</a:t>
            </a:r>
            <a:endParaRPr sz="2200">
              <a:solidFill>
                <a:schemeClr val="dk1"/>
              </a:solidFill>
              <a:latin typeface="Calibri"/>
              <a:ea typeface="Calibri"/>
              <a:cs typeface="Calibri"/>
              <a:sym typeface="Calibri"/>
            </a:endParaRPr>
          </a:p>
        </p:txBody>
      </p:sp>
      <p:cxnSp>
        <p:nvCxnSpPr>
          <p:cNvPr id="482" name="Google Shape;482;p12"/>
          <p:cNvCxnSpPr/>
          <p:nvPr/>
        </p:nvCxnSpPr>
        <p:spPr>
          <a:xfrm>
            <a:off x="568257" y="3430277"/>
            <a:ext cx="11160000" cy="0"/>
          </a:xfrm>
          <a:prstGeom prst="straightConnector1">
            <a:avLst/>
          </a:prstGeom>
          <a:noFill/>
          <a:ln cap="flat" cmpd="sng" w="19050">
            <a:solidFill>
              <a:srgbClr val="EA157A"/>
            </a:solidFill>
            <a:prstDash val="solid"/>
            <a:miter lim="800000"/>
            <a:headEnd len="sm" w="sm" type="none"/>
            <a:tailEnd len="sm" w="sm" type="none"/>
          </a:ln>
        </p:spPr>
      </p:cxnSp>
      <p:sp>
        <p:nvSpPr>
          <p:cNvPr id="483" name="Google Shape;483;p12"/>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13"/>
          <p:cNvSpPr txBox="1"/>
          <p:nvPr/>
        </p:nvSpPr>
        <p:spPr>
          <a:xfrm>
            <a:off x="845614" y="446311"/>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2800"/>
              <a:buFont typeface="Arial"/>
              <a:buNone/>
            </a:pPr>
            <a:r>
              <a:rPr b="1" i="0" lang="ja-JP" sz="2800" u="none" cap="none" strike="noStrike">
                <a:solidFill>
                  <a:srgbClr val="000000"/>
                </a:solidFill>
                <a:latin typeface="Arial"/>
                <a:ea typeface="Arial"/>
                <a:cs typeface="Arial"/>
                <a:sym typeface="Arial"/>
              </a:rPr>
              <a:t>どのように備えるか</a:t>
            </a:r>
            <a:endParaRPr/>
          </a:p>
        </p:txBody>
      </p:sp>
      <p:sp>
        <p:nvSpPr>
          <p:cNvPr id="490" name="Google Shape;490;p13"/>
          <p:cNvSpPr txBox="1"/>
          <p:nvPr/>
        </p:nvSpPr>
        <p:spPr>
          <a:xfrm>
            <a:off x="551509" y="1391972"/>
            <a:ext cx="10994869" cy="4478240"/>
          </a:xfrm>
          <a:prstGeom prst="rect">
            <a:avLst/>
          </a:prstGeom>
          <a:noFill/>
          <a:ln>
            <a:noFill/>
          </a:ln>
        </p:spPr>
        <p:txBody>
          <a:bodyPr anchorCtr="0" anchor="t" bIns="45700" lIns="91425" spcFirstLastPara="1" rIns="91425" wrap="square" tIns="45700">
            <a:noAutofit/>
          </a:bodyPr>
          <a:lstStyle/>
          <a:p>
            <a:pPr indent="0" lvl="0" marL="180000" marR="0" rtl="0" algn="l">
              <a:spcBef>
                <a:spcPts val="0"/>
              </a:spcBef>
              <a:spcAft>
                <a:spcPts val="0"/>
              </a:spcAft>
              <a:buNone/>
            </a:pPr>
            <a:r>
              <a:rPr b="1" i="0" lang="ja-JP" sz="2400" u="none" cap="none" strike="noStrike">
                <a:solidFill>
                  <a:schemeClr val="dk1"/>
                </a:solidFill>
                <a:latin typeface="Arial"/>
                <a:ea typeface="Arial"/>
                <a:cs typeface="Arial"/>
                <a:sym typeface="Arial"/>
              </a:rPr>
              <a:t>巨大地震が逼迫していることはわかっている</a:t>
            </a:r>
            <a:endParaRPr b="1" i="0" sz="2400" u="none" cap="none" strike="noStrike">
              <a:solidFill>
                <a:schemeClr val="dk1"/>
              </a:solidFill>
              <a:latin typeface="Arial"/>
              <a:ea typeface="Arial"/>
              <a:cs typeface="Arial"/>
              <a:sym typeface="Arial"/>
            </a:endParaRPr>
          </a:p>
          <a:p>
            <a:pPr indent="0" lvl="0" marL="450000" marR="0" rtl="0" algn="l">
              <a:spcBef>
                <a:spcPts val="1000"/>
              </a:spcBef>
              <a:spcAft>
                <a:spcPts val="0"/>
              </a:spcAft>
              <a:buNone/>
            </a:pPr>
            <a:r>
              <a:rPr lang="ja-JP" sz="1600">
                <a:solidFill>
                  <a:srgbClr val="000000"/>
                </a:solidFill>
                <a:latin typeface="Meiryo"/>
                <a:ea typeface="Meiryo"/>
                <a:cs typeface="Meiryo"/>
                <a:sym typeface="Meiryo"/>
              </a:rPr>
              <a:t>時間予測モデル・単純平均モデル ⇒ すべり量依存BPT（Back-slip with Pseudo-time）モデル等</a:t>
            </a:r>
            <a:endParaRPr b="0" i="0" sz="1600" u="none" cap="none" strike="noStrike">
              <a:solidFill>
                <a:srgbClr val="000000"/>
              </a:solidFill>
              <a:latin typeface="Meiryo"/>
              <a:ea typeface="Meiryo"/>
              <a:cs typeface="Meiryo"/>
              <a:sym typeface="Meiryo"/>
            </a:endParaRPr>
          </a:p>
          <a:p>
            <a:pPr indent="-99599" lvl="0" marL="432000" marR="0" rtl="0" algn="l">
              <a:spcBef>
                <a:spcPts val="0"/>
              </a:spcBef>
              <a:spcAft>
                <a:spcPts val="0"/>
              </a:spcAft>
              <a:buClr>
                <a:srgbClr val="5B4398"/>
              </a:buClr>
              <a:buSzPts val="2400"/>
              <a:buFont typeface="Noto Sans Symbols"/>
              <a:buNone/>
            </a:pPr>
            <a:r>
              <a:t/>
            </a:r>
            <a:endParaRPr sz="2400">
              <a:solidFill>
                <a:srgbClr val="000000"/>
              </a:solidFill>
              <a:latin typeface="Arial"/>
              <a:ea typeface="Arial"/>
              <a:cs typeface="Arial"/>
              <a:sym typeface="Arial"/>
            </a:endParaRPr>
          </a:p>
          <a:p>
            <a:pPr indent="0" lvl="0" marL="180000" marR="0" rtl="0" algn="l">
              <a:spcBef>
                <a:spcPts val="0"/>
              </a:spcBef>
              <a:spcAft>
                <a:spcPts val="0"/>
              </a:spcAft>
              <a:buNone/>
            </a:pPr>
            <a:r>
              <a:rPr b="1" lang="ja-JP" sz="2400">
                <a:solidFill>
                  <a:srgbClr val="000000"/>
                </a:solidFill>
                <a:latin typeface="Arial"/>
                <a:ea typeface="Arial"/>
                <a:cs typeface="Arial"/>
                <a:sym typeface="Arial"/>
              </a:rPr>
              <a:t>日時・場所・規模を正確に予測することはまだできない</a:t>
            </a:r>
            <a:endParaRPr b="1" sz="1400">
              <a:solidFill>
                <a:srgbClr val="000000"/>
              </a:solidFill>
              <a:latin typeface="Arial"/>
              <a:ea typeface="Arial"/>
              <a:cs typeface="Arial"/>
              <a:sym typeface="Arial"/>
            </a:endParaRPr>
          </a:p>
          <a:p>
            <a:pPr indent="-3554413" lvl="0" marL="3997325" marR="0" rtl="0" algn="l">
              <a:spcBef>
                <a:spcPts val="1000"/>
              </a:spcBef>
              <a:spcAft>
                <a:spcPts val="0"/>
              </a:spcAft>
              <a:buNone/>
            </a:pPr>
            <a:r>
              <a:rPr i="0" lang="ja-JP" sz="1600" u="none" cap="none" strike="noStrike">
                <a:solidFill>
                  <a:srgbClr val="000000"/>
                </a:solidFill>
                <a:latin typeface="Meiryo"/>
                <a:ea typeface="Meiryo"/>
                <a:cs typeface="Meiryo"/>
                <a:sym typeface="Meiryo"/>
              </a:rPr>
              <a:t>地震予知に対する期待は高まっていた</a:t>
            </a:r>
            <a:r>
              <a:rPr lang="ja-JP" sz="1600">
                <a:solidFill>
                  <a:srgbClr val="000000"/>
                </a:solidFill>
                <a:latin typeface="Meiryo"/>
                <a:ea typeface="Meiryo"/>
                <a:cs typeface="Meiryo"/>
                <a:sym typeface="Meiryo"/>
              </a:rPr>
              <a:t>⇒ </a:t>
            </a:r>
            <a:r>
              <a:rPr i="0" lang="ja-JP" sz="1600" u="none" cap="none" strike="noStrike">
                <a:solidFill>
                  <a:srgbClr val="000000"/>
                </a:solidFill>
                <a:latin typeface="Meiryo"/>
                <a:ea typeface="Meiryo"/>
                <a:cs typeface="Meiryo"/>
                <a:sym typeface="Meiryo"/>
              </a:rPr>
              <a:t>1995年の阪神・淡路大震災は予知できなかった。</a:t>
            </a:r>
            <a:br>
              <a:rPr lang="ja-JP" sz="1600">
                <a:solidFill>
                  <a:srgbClr val="000000"/>
                </a:solidFill>
                <a:latin typeface="Meiryo"/>
                <a:ea typeface="Meiryo"/>
                <a:cs typeface="Meiryo"/>
                <a:sym typeface="Meiryo"/>
              </a:rPr>
            </a:br>
            <a:br>
              <a:rPr lang="ja-JP" sz="1600">
                <a:solidFill>
                  <a:srgbClr val="000000"/>
                </a:solidFill>
                <a:latin typeface="Meiryo"/>
                <a:ea typeface="Meiryo"/>
                <a:cs typeface="Meiryo"/>
                <a:sym typeface="Meiryo"/>
              </a:rPr>
            </a:br>
            <a:r>
              <a:rPr i="0" lang="ja-JP" sz="1600" u="none" cap="none" strike="noStrike">
                <a:solidFill>
                  <a:srgbClr val="000000"/>
                </a:solidFill>
                <a:latin typeface="Meiryo"/>
                <a:ea typeface="Meiryo"/>
                <a:cs typeface="Meiryo"/>
                <a:sym typeface="Meiryo"/>
              </a:rPr>
              <a:t>地震発生の「時間、場所、規模」を特定する予知に過度に期待してはいけないことがわかってきた。</a:t>
            </a:r>
            <a:br>
              <a:rPr lang="ja-JP" sz="1600">
                <a:solidFill>
                  <a:srgbClr val="000000"/>
                </a:solidFill>
                <a:latin typeface="Meiryo"/>
                <a:ea typeface="Meiryo"/>
                <a:cs typeface="Meiryo"/>
                <a:sym typeface="Meiryo"/>
              </a:rPr>
            </a:br>
            <a:br>
              <a:rPr lang="ja-JP" sz="1600">
                <a:solidFill>
                  <a:srgbClr val="000000"/>
                </a:solidFill>
                <a:latin typeface="Meiryo"/>
                <a:ea typeface="Meiryo"/>
                <a:cs typeface="Meiryo"/>
                <a:sym typeface="Meiryo"/>
              </a:rPr>
            </a:br>
            <a:r>
              <a:rPr i="0" lang="ja-JP" sz="1600" u="none" cap="none" strike="noStrike">
                <a:solidFill>
                  <a:srgbClr val="000000"/>
                </a:solidFill>
                <a:latin typeface="Meiryo"/>
                <a:ea typeface="Meiryo"/>
                <a:cs typeface="Meiryo"/>
                <a:sym typeface="Meiryo"/>
              </a:rPr>
              <a:t>数十年間の地震発生確率を推定する地震「長期評価」の重要性が強く認識されてきた。</a:t>
            </a:r>
            <a:endParaRPr i="0" sz="1600" u="none" cap="none" strike="noStrike">
              <a:solidFill>
                <a:srgbClr val="000000"/>
              </a:solidFill>
              <a:latin typeface="Meiryo"/>
              <a:ea typeface="Meiryo"/>
              <a:cs typeface="Meiryo"/>
              <a:sym typeface="Meiryo"/>
            </a:endParaRPr>
          </a:p>
          <a:p>
            <a:pPr indent="-99599" lvl="0" marL="432000" marR="0" rtl="0" algn="l">
              <a:spcBef>
                <a:spcPts val="0"/>
              </a:spcBef>
              <a:spcAft>
                <a:spcPts val="0"/>
              </a:spcAft>
              <a:buClr>
                <a:srgbClr val="5B4398"/>
              </a:buClr>
              <a:buSzPts val="2400"/>
              <a:buFont typeface="Noto Sans Symbols"/>
              <a:buNone/>
            </a:pPr>
            <a:r>
              <a:t/>
            </a:r>
            <a:endParaRPr b="0" sz="2400">
              <a:solidFill>
                <a:srgbClr val="000000"/>
              </a:solidFill>
              <a:latin typeface="Arial"/>
              <a:ea typeface="Arial"/>
              <a:cs typeface="Arial"/>
              <a:sym typeface="Arial"/>
            </a:endParaRPr>
          </a:p>
          <a:p>
            <a:pPr indent="0" lvl="0" marL="180000" marR="0" rtl="0" algn="l">
              <a:spcBef>
                <a:spcPts val="0"/>
              </a:spcBef>
              <a:spcAft>
                <a:spcPts val="0"/>
              </a:spcAft>
              <a:buNone/>
            </a:pPr>
            <a:r>
              <a:rPr b="1" i="0" lang="ja-JP" sz="2400" u="none" cap="none" strike="noStrike">
                <a:solidFill>
                  <a:srgbClr val="000000"/>
                </a:solidFill>
                <a:latin typeface="Arial"/>
                <a:ea typeface="Arial"/>
                <a:cs typeface="Arial"/>
                <a:sym typeface="Arial"/>
              </a:rPr>
              <a:t>➡ </a:t>
            </a:r>
            <a:r>
              <a:rPr b="1" i="0" lang="ja-JP" sz="2400" cap="none" strike="noStrike">
                <a:solidFill>
                  <a:srgbClr val="000000"/>
                </a:solidFill>
                <a:latin typeface="Arial"/>
                <a:ea typeface="Arial"/>
                <a:cs typeface="Arial"/>
                <a:sym typeface="Arial"/>
              </a:rPr>
              <a:t>では、</a:t>
            </a:r>
            <a:r>
              <a:rPr b="1" i="0" lang="ja-JP" sz="2400" u="sng" cap="none" strike="noStrike">
                <a:solidFill>
                  <a:srgbClr val="EA157A"/>
                </a:solidFill>
                <a:latin typeface="Arial"/>
                <a:ea typeface="Arial"/>
                <a:cs typeface="Arial"/>
                <a:sym typeface="Arial"/>
              </a:rPr>
              <a:t>どのように備えるか？どのように</a:t>
            </a:r>
            <a:r>
              <a:rPr b="1" i="0" lang="ja-JP" sz="2800" u="sng" cap="none" strike="noStrike">
                <a:solidFill>
                  <a:srgbClr val="EA157A"/>
                </a:solidFill>
                <a:latin typeface="Arial"/>
                <a:ea typeface="Arial"/>
                <a:cs typeface="Arial"/>
                <a:sym typeface="Arial"/>
              </a:rPr>
              <a:t>住民の「行動変容」</a:t>
            </a:r>
            <a:r>
              <a:rPr b="1" i="0" lang="ja-JP" sz="2400" u="sng" cap="none" strike="noStrike">
                <a:solidFill>
                  <a:srgbClr val="EA157A"/>
                </a:solidFill>
                <a:latin typeface="Arial"/>
                <a:ea typeface="Arial"/>
                <a:cs typeface="Arial"/>
                <a:sym typeface="Arial"/>
              </a:rPr>
              <a:t>を促すのか</a:t>
            </a:r>
            <a:endParaRPr b="1" i="0" sz="2400" u="sng" cap="none" strike="noStrike">
              <a:solidFill>
                <a:srgbClr val="EA157A"/>
              </a:solidFill>
              <a:latin typeface="Arial"/>
              <a:ea typeface="Arial"/>
              <a:cs typeface="Arial"/>
              <a:sym typeface="Arial"/>
            </a:endParaRPr>
          </a:p>
        </p:txBody>
      </p:sp>
      <p:sp>
        <p:nvSpPr>
          <p:cNvPr id="491" name="Google Shape;491;p13"/>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14"/>
          <p:cNvSpPr txBox="1"/>
          <p:nvPr/>
        </p:nvSpPr>
        <p:spPr>
          <a:xfrm>
            <a:off x="845614" y="228592"/>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EA157A"/>
              </a:buClr>
              <a:buSzPts val="2400"/>
              <a:buFont typeface="Meiryo"/>
              <a:buNone/>
            </a:pPr>
            <a:r>
              <a:rPr b="1" lang="ja-JP" sz="2400">
                <a:solidFill>
                  <a:srgbClr val="EA157A"/>
                </a:solidFill>
                <a:latin typeface="Meiryo"/>
                <a:ea typeface="Meiryo"/>
                <a:cs typeface="Meiryo"/>
                <a:sym typeface="Meiryo"/>
              </a:rPr>
              <a:t>看護職</a:t>
            </a:r>
            <a:r>
              <a:rPr b="1" lang="ja-JP" sz="2400">
                <a:solidFill>
                  <a:schemeClr val="dk1"/>
                </a:solidFill>
                <a:latin typeface="Meiryo"/>
                <a:ea typeface="Meiryo"/>
                <a:cs typeface="Meiryo"/>
                <a:sym typeface="Meiryo"/>
              </a:rPr>
              <a:t>が</a:t>
            </a:r>
            <a:r>
              <a:rPr b="1" lang="ja-JP" sz="2400">
                <a:solidFill>
                  <a:srgbClr val="EA157A"/>
                </a:solidFill>
                <a:latin typeface="Meiryo"/>
                <a:ea typeface="Meiryo"/>
                <a:cs typeface="Meiryo"/>
                <a:sym typeface="Meiryo"/>
              </a:rPr>
              <a:t>事前防災</a:t>
            </a:r>
            <a:r>
              <a:rPr b="1" lang="ja-JP" sz="2400">
                <a:solidFill>
                  <a:schemeClr val="dk1"/>
                </a:solidFill>
                <a:latin typeface="Meiryo"/>
                <a:ea typeface="Meiryo"/>
                <a:cs typeface="Meiryo"/>
                <a:sym typeface="Meiryo"/>
              </a:rPr>
              <a:t>で活動できる根拠が必要</a:t>
            </a:r>
            <a:endParaRPr b="1" i="0" sz="2400" u="none" cap="none" strike="noStrike">
              <a:solidFill>
                <a:srgbClr val="000000"/>
              </a:solidFill>
              <a:latin typeface="Arial"/>
              <a:ea typeface="Arial"/>
              <a:cs typeface="Arial"/>
              <a:sym typeface="Arial"/>
            </a:endParaRPr>
          </a:p>
        </p:txBody>
      </p:sp>
      <p:sp>
        <p:nvSpPr>
          <p:cNvPr id="498" name="Google Shape;498;p14"/>
          <p:cNvSpPr txBox="1"/>
          <p:nvPr/>
        </p:nvSpPr>
        <p:spPr>
          <a:xfrm>
            <a:off x="695111" y="847096"/>
            <a:ext cx="11160000" cy="5940088"/>
          </a:xfrm>
          <a:prstGeom prst="rect">
            <a:avLst/>
          </a:prstGeom>
          <a:noFill/>
          <a:ln>
            <a:noFill/>
          </a:ln>
        </p:spPr>
        <p:txBody>
          <a:bodyPr anchorCtr="0" anchor="t" bIns="45700" lIns="91425" spcFirstLastPara="1" rIns="91425" wrap="square" tIns="45700">
            <a:spAutoFit/>
          </a:bodyPr>
          <a:lstStyle/>
          <a:p>
            <a:pPr indent="0" lvl="0" marL="0" marR="0" rtl="0" algn="l">
              <a:lnSpc>
                <a:spcPct val="125000"/>
              </a:lnSpc>
              <a:spcBef>
                <a:spcPts val="0"/>
              </a:spcBef>
              <a:spcAft>
                <a:spcPts val="0"/>
              </a:spcAft>
              <a:buClr>
                <a:srgbClr val="000000"/>
              </a:buClr>
              <a:buSzPts val="1600"/>
              <a:buFont typeface="Meiryo"/>
              <a:buNone/>
            </a:pPr>
            <a:r>
              <a:rPr b="1" i="0" lang="ja-JP" sz="1600" u="none" cap="none" strike="noStrike">
                <a:solidFill>
                  <a:srgbClr val="000000"/>
                </a:solidFill>
                <a:latin typeface="Meiryo"/>
                <a:ea typeface="Meiryo"/>
                <a:cs typeface="Meiryo"/>
                <a:sym typeface="Meiryo"/>
              </a:rPr>
              <a:t>保健師助産師看護師法</a:t>
            </a:r>
            <a:endParaRPr b="1" i="0" sz="1600" u="none" cap="none" strike="noStrike">
              <a:solidFill>
                <a:srgbClr val="000000"/>
              </a:solidFill>
              <a:latin typeface="Meiryo"/>
              <a:ea typeface="Meiryo"/>
              <a:cs typeface="Meiryo"/>
              <a:sym typeface="Meiryo"/>
            </a:endParaRPr>
          </a:p>
          <a:p>
            <a:pPr indent="0" lvl="0" marL="0" marR="0" rtl="0" algn="l">
              <a:lnSpc>
                <a:spcPct val="125000"/>
              </a:lnSpc>
              <a:spcBef>
                <a:spcPts val="0"/>
              </a:spcBef>
              <a:spcAft>
                <a:spcPts val="0"/>
              </a:spcAft>
              <a:buClr>
                <a:srgbClr val="000000"/>
              </a:buClr>
              <a:buSzPts val="1600"/>
              <a:buFont typeface="Meiryo"/>
              <a:buNone/>
            </a:pPr>
            <a:r>
              <a:rPr b="1" i="0" lang="ja-JP" sz="1600" u="none" cap="none" strike="noStrike">
                <a:solidFill>
                  <a:srgbClr val="000000"/>
                </a:solidFill>
                <a:latin typeface="Meiryo"/>
                <a:ea typeface="Meiryo"/>
                <a:cs typeface="Meiryo"/>
                <a:sym typeface="Meiryo"/>
              </a:rPr>
              <a:t>第36条</a:t>
            </a:r>
            <a:r>
              <a:rPr b="0" i="0" lang="ja-JP" sz="1600" u="none" cap="none" strike="noStrike">
                <a:solidFill>
                  <a:srgbClr val="000000"/>
                </a:solidFill>
                <a:latin typeface="Meiryo"/>
                <a:ea typeface="Meiryo"/>
                <a:cs typeface="Meiryo"/>
                <a:sym typeface="Meiryo"/>
              </a:rPr>
              <a:t>（保健師等の業務上の従属関係）</a:t>
            </a:r>
            <a:endParaRPr/>
          </a:p>
          <a:p>
            <a:pPr indent="-360363" lvl="0" marL="360363" marR="0" rtl="0" algn="l">
              <a:lnSpc>
                <a:spcPct val="125000"/>
              </a:lnSpc>
              <a:spcBef>
                <a:spcPts val="0"/>
              </a:spcBef>
              <a:spcAft>
                <a:spcPts val="0"/>
              </a:spcAft>
              <a:buClr>
                <a:srgbClr val="000000"/>
              </a:buClr>
              <a:buSzPts val="1600"/>
              <a:buFont typeface="Meiryo"/>
              <a:buNone/>
            </a:pPr>
            <a:r>
              <a:rPr b="0" i="0" lang="ja-JP" sz="1600" u="none" cap="none" strike="noStrike">
                <a:solidFill>
                  <a:srgbClr val="000000"/>
                </a:solidFill>
                <a:latin typeface="Meiryo"/>
                <a:ea typeface="Meiryo"/>
                <a:cs typeface="Meiryo"/>
                <a:sym typeface="Meiryo"/>
              </a:rPr>
              <a:t>　「保健師は、その業務に関して就業地を管轄する</a:t>
            </a:r>
            <a:r>
              <a:rPr b="1" i="0" lang="ja-JP" sz="1600" u="none" cap="none" strike="noStrike">
                <a:solidFill>
                  <a:srgbClr val="000000"/>
                </a:solidFill>
                <a:latin typeface="Meiryo"/>
                <a:ea typeface="Meiryo"/>
                <a:cs typeface="Meiryo"/>
                <a:sym typeface="Meiryo"/>
              </a:rPr>
              <a:t>保健所の長の指示</a:t>
            </a:r>
            <a:r>
              <a:rPr b="0" i="0" lang="ja-JP" sz="1600" u="none" cap="none" strike="noStrike">
                <a:solidFill>
                  <a:srgbClr val="000000"/>
                </a:solidFill>
                <a:latin typeface="Meiryo"/>
                <a:ea typeface="Meiryo"/>
                <a:cs typeface="Meiryo"/>
                <a:sym typeface="Meiryo"/>
              </a:rPr>
              <a:t>を受けたときは、これに従わなければならない。」</a:t>
            </a:r>
            <a:endParaRPr/>
          </a:p>
          <a:p>
            <a:pPr indent="0" lvl="0" marL="0" marR="0" rtl="0" algn="l">
              <a:lnSpc>
                <a:spcPct val="200000"/>
              </a:lnSpc>
              <a:spcBef>
                <a:spcPts val="0"/>
              </a:spcBef>
              <a:spcAft>
                <a:spcPts val="0"/>
              </a:spcAft>
              <a:buClr>
                <a:srgbClr val="000000"/>
              </a:buClr>
              <a:buSzPts val="1000"/>
              <a:buFont typeface="Meiryo"/>
              <a:buNone/>
            </a:pPr>
            <a:r>
              <a:rPr b="0" i="0" lang="ja-JP" sz="1000" u="none" cap="none" strike="noStrike">
                <a:solidFill>
                  <a:srgbClr val="000000"/>
                </a:solidFill>
                <a:latin typeface="Meiryo"/>
                <a:ea typeface="Meiryo"/>
                <a:cs typeface="Meiryo"/>
                <a:sym typeface="Meiryo"/>
              </a:rPr>
              <a:t>	※地域防災や災害時対応において、保健所長の指示に従い行動すべきという</a:t>
            </a:r>
            <a:r>
              <a:rPr b="1" i="0" lang="ja-JP" sz="1000" u="none" cap="none" strike="noStrike">
                <a:solidFill>
                  <a:srgbClr val="000000"/>
                </a:solidFill>
                <a:latin typeface="Meiryo"/>
                <a:ea typeface="Meiryo"/>
                <a:cs typeface="Meiryo"/>
                <a:sym typeface="Meiryo"/>
              </a:rPr>
              <a:t>根拠条文</a:t>
            </a:r>
            <a:r>
              <a:rPr b="0" i="0" lang="ja-JP" sz="1000" u="none" cap="none" strike="noStrike">
                <a:solidFill>
                  <a:srgbClr val="000000"/>
                </a:solidFill>
                <a:latin typeface="Meiryo"/>
                <a:ea typeface="Meiryo"/>
                <a:cs typeface="Meiryo"/>
                <a:sym typeface="Meiryo"/>
              </a:rPr>
              <a:t>として引用されることが多い</a:t>
            </a:r>
            <a:endParaRPr/>
          </a:p>
          <a:p>
            <a:pPr indent="0" lvl="0" marL="0" marR="0" rtl="0" algn="l">
              <a:lnSpc>
                <a:spcPct val="111111"/>
              </a:lnSpc>
              <a:spcBef>
                <a:spcPts val="0"/>
              </a:spcBef>
              <a:spcAft>
                <a:spcPts val="0"/>
              </a:spcAft>
              <a:buClr>
                <a:schemeClr val="dk1"/>
              </a:buClr>
              <a:buSzPts val="1800"/>
              <a:buFont typeface="Calibri"/>
              <a:buNone/>
            </a:pPr>
            <a:r>
              <a:t/>
            </a:r>
            <a:endParaRPr b="1" i="0" sz="1800" u="none" cap="none" strike="noStrike">
              <a:solidFill>
                <a:srgbClr val="000000"/>
              </a:solidFill>
              <a:latin typeface="Meiryo"/>
              <a:ea typeface="Meiryo"/>
              <a:cs typeface="Meiryo"/>
              <a:sym typeface="Meiryo"/>
            </a:endParaRPr>
          </a:p>
          <a:p>
            <a:pPr indent="0" lvl="0" marL="0" marR="0" rtl="0" algn="l">
              <a:lnSpc>
                <a:spcPct val="125000"/>
              </a:lnSpc>
              <a:spcBef>
                <a:spcPts val="0"/>
              </a:spcBef>
              <a:spcAft>
                <a:spcPts val="0"/>
              </a:spcAft>
              <a:buClr>
                <a:srgbClr val="000000"/>
              </a:buClr>
              <a:buSzPts val="1600"/>
              <a:buFont typeface="Meiryo"/>
              <a:buNone/>
            </a:pPr>
            <a:r>
              <a:rPr b="1" i="0" lang="ja-JP" sz="1600" u="none" cap="none" strike="noStrike">
                <a:solidFill>
                  <a:srgbClr val="000000"/>
                </a:solidFill>
                <a:latin typeface="Meiryo"/>
                <a:ea typeface="Meiryo"/>
                <a:cs typeface="Meiryo"/>
                <a:sym typeface="Meiryo"/>
              </a:rPr>
              <a:t>看護職の倫理綱領（公益社団法人日本看護協会）</a:t>
            </a:r>
            <a:endParaRPr b="1" i="0" sz="1600" u="none" cap="none" strike="noStrike">
              <a:solidFill>
                <a:srgbClr val="000000"/>
              </a:solidFill>
              <a:latin typeface="Meiryo"/>
              <a:ea typeface="Meiryo"/>
              <a:cs typeface="Meiryo"/>
              <a:sym typeface="Meiryo"/>
            </a:endParaRPr>
          </a:p>
          <a:p>
            <a:pPr indent="-271463" lvl="0" marL="271463" marR="0" rtl="0" algn="l">
              <a:lnSpc>
                <a:spcPct val="125000"/>
              </a:lnSpc>
              <a:spcBef>
                <a:spcPts val="0"/>
              </a:spcBef>
              <a:spcAft>
                <a:spcPts val="0"/>
              </a:spcAft>
              <a:buClr>
                <a:srgbClr val="000000"/>
              </a:buClr>
              <a:buSzPts val="1600"/>
              <a:buFont typeface="Meiryo"/>
              <a:buNone/>
            </a:pPr>
            <a:r>
              <a:rPr b="1" i="0" lang="ja-JP" sz="1600" u="none" cap="none" strike="noStrike">
                <a:solidFill>
                  <a:srgbClr val="000000"/>
                </a:solidFill>
                <a:latin typeface="Meiryo"/>
                <a:ea typeface="Meiryo"/>
                <a:cs typeface="Meiryo"/>
                <a:sym typeface="Meiryo"/>
              </a:rPr>
              <a:t>１６</a:t>
            </a:r>
            <a:r>
              <a:rPr b="0" i="0" lang="ja-JP" sz="1600" u="none" cap="none" strike="noStrike">
                <a:solidFill>
                  <a:srgbClr val="000000"/>
                </a:solidFill>
                <a:latin typeface="Meiryo"/>
                <a:ea typeface="Meiryo"/>
                <a:cs typeface="Meiryo"/>
                <a:sym typeface="Meiryo"/>
              </a:rPr>
              <a:t>　災害は、人々の生命、健康、生活の損失につながり、個人や地域社会、国、さらには地球環境に深刻な影響を及ぼす。看護職は、人々の生命、健康、生活をまもる専門職として災害に対する意識を高め、専門的知識と技術に基づき保健・医療・福祉を提供する。</a:t>
            </a:r>
            <a:endParaRPr b="0" i="0" sz="1600" u="none" cap="none" strike="noStrike">
              <a:solidFill>
                <a:srgbClr val="000000"/>
              </a:solidFill>
              <a:latin typeface="Meiryo"/>
              <a:ea typeface="Meiryo"/>
              <a:cs typeface="Meiryo"/>
              <a:sym typeface="Meiryo"/>
            </a:endParaRPr>
          </a:p>
          <a:p>
            <a:pPr indent="-271463" lvl="0" marL="271463" marR="0" rtl="0" algn="l">
              <a:lnSpc>
                <a:spcPct val="125000"/>
              </a:lnSpc>
              <a:spcBef>
                <a:spcPts val="0"/>
              </a:spcBef>
              <a:spcAft>
                <a:spcPts val="0"/>
              </a:spcAft>
              <a:buClr>
                <a:srgbClr val="000000"/>
              </a:buClr>
              <a:buSzPts val="1600"/>
              <a:buFont typeface="Meiryo"/>
              <a:buNone/>
            </a:pPr>
            <a:r>
              <a:rPr b="0" i="0" lang="ja-JP" sz="1600" u="none" cap="none" strike="noStrike">
                <a:solidFill>
                  <a:srgbClr val="000000"/>
                </a:solidFill>
                <a:latin typeface="Meiryo"/>
                <a:ea typeface="Meiryo"/>
                <a:cs typeface="Meiryo"/>
                <a:sym typeface="Meiryo"/>
              </a:rPr>
              <a:t>　 </a:t>
            </a:r>
            <a:r>
              <a:rPr b="1" i="0" lang="ja-JP" sz="1600" u="none" cap="none" strike="noStrike">
                <a:solidFill>
                  <a:srgbClr val="000000"/>
                </a:solidFill>
                <a:latin typeface="Meiryo"/>
                <a:ea typeface="Meiryo"/>
                <a:cs typeface="Meiryo"/>
                <a:sym typeface="Meiryo"/>
              </a:rPr>
              <a:t>看護職は、災害から人々の生命、健康、生活をまもるため、平常時から政策策定に関与し災害リスクの低減に努め、</a:t>
            </a:r>
            <a:r>
              <a:rPr b="0" i="0" lang="ja-JP" sz="1600" u="none" cap="none" strike="noStrike">
                <a:solidFill>
                  <a:srgbClr val="000000"/>
                </a:solidFill>
                <a:latin typeface="Meiryo"/>
                <a:ea typeface="Meiryo"/>
                <a:cs typeface="Meiryo"/>
                <a:sym typeface="Meiryo"/>
              </a:rPr>
              <a:t>災害時は、災害の種類や規模、被災状況、初動から復旧・復興までの局面等に応じた支援を行う。</a:t>
            </a:r>
            <a:endParaRPr b="0" i="0" sz="1600" u="none" cap="none" strike="noStrike">
              <a:solidFill>
                <a:srgbClr val="000000"/>
              </a:solidFill>
              <a:latin typeface="Meiryo"/>
              <a:ea typeface="Meiryo"/>
              <a:cs typeface="Meiryo"/>
              <a:sym typeface="Meiryo"/>
            </a:endParaRPr>
          </a:p>
          <a:p>
            <a:pPr indent="-271463" lvl="0" marL="271463" marR="0" rtl="0" algn="l">
              <a:lnSpc>
                <a:spcPct val="125000"/>
              </a:lnSpc>
              <a:spcBef>
                <a:spcPts val="0"/>
              </a:spcBef>
              <a:spcAft>
                <a:spcPts val="0"/>
              </a:spcAft>
              <a:buClr>
                <a:schemeClr val="dk1"/>
              </a:buClr>
              <a:buSzPts val="1600"/>
              <a:buFont typeface="Calibri"/>
              <a:buNone/>
            </a:pPr>
            <a:r>
              <a:t/>
            </a:r>
            <a:endParaRPr b="0" i="0" sz="1600" u="none" cap="none" strike="noStrike">
              <a:solidFill>
                <a:srgbClr val="000000"/>
              </a:solidFill>
              <a:latin typeface="Meiryo"/>
              <a:ea typeface="Meiryo"/>
              <a:cs typeface="Meiryo"/>
              <a:sym typeface="Meiryo"/>
            </a:endParaRPr>
          </a:p>
          <a:p>
            <a:pPr indent="0" lvl="0" marL="0" marR="0" rtl="0" algn="l">
              <a:lnSpc>
                <a:spcPct val="125000"/>
              </a:lnSpc>
              <a:spcBef>
                <a:spcPts val="0"/>
              </a:spcBef>
              <a:spcAft>
                <a:spcPts val="0"/>
              </a:spcAft>
              <a:buClr>
                <a:srgbClr val="000000"/>
              </a:buClr>
              <a:buSzPts val="1600"/>
              <a:buFont typeface="Meiryo"/>
              <a:buNone/>
            </a:pPr>
            <a:r>
              <a:rPr b="1" i="0" lang="ja-JP" sz="1600" u="none" cap="none" strike="noStrike">
                <a:solidFill>
                  <a:srgbClr val="000000"/>
                </a:solidFill>
                <a:latin typeface="Meiryo"/>
                <a:ea typeface="Meiryo"/>
                <a:cs typeface="Meiryo"/>
                <a:sym typeface="Meiryo"/>
              </a:rPr>
              <a:t>地域保健対策の推進に関する基本的な指針</a:t>
            </a:r>
            <a:r>
              <a:rPr b="0" i="0" lang="ja-JP" sz="1200" u="none" cap="none" strike="noStrike">
                <a:solidFill>
                  <a:srgbClr val="000000"/>
                </a:solidFill>
                <a:latin typeface="Meiryo"/>
                <a:ea typeface="Meiryo"/>
                <a:cs typeface="Meiryo"/>
                <a:sym typeface="Meiryo"/>
              </a:rPr>
              <a:t>（地域保健法(昭和二十二年法律第百一号)第四条第一項の規定に基づき策定）</a:t>
            </a:r>
            <a:endParaRPr b="1" i="0" sz="1200" u="none" cap="none" strike="noStrike">
              <a:solidFill>
                <a:srgbClr val="000000"/>
              </a:solidFill>
              <a:latin typeface="Meiryo"/>
              <a:ea typeface="Meiryo"/>
              <a:cs typeface="Meiryo"/>
              <a:sym typeface="Meiryo"/>
            </a:endParaRPr>
          </a:p>
          <a:p>
            <a:pPr indent="0" lvl="0" marL="0" marR="0" rtl="0" algn="l">
              <a:lnSpc>
                <a:spcPct val="125000"/>
              </a:lnSpc>
              <a:spcBef>
                <a:spcPts val="0"/>
              </a:spcBef>
              <a:spcAft>
                <a:spcPts val="0"/>
              </a:spcAft>
              <a:buClr>
                <a:srgbClr val="000000"/>
              </a:buClr>
              <a:buSzPts val="1600"/>
              <a:buFont typeface="Meiryo"/>
              <a:buNone/>
            </a:pPr>
            <a:r>
              <a:rPr b="1" i="0" lang="ja-JP" sz="1600" u="none" cap="none" strike="noStrike">
                <a:solidFill>
                  <a:srgbClr val="000000"/>
                </a:solidFill>
                <a:latin typeface="Meiryo"/>
                <a:ea typeface="Meiryo"/>
                <a:cs typeface="Meiryo"/>
                <a:sym typeface="Meiryo"/>
              </a:rPr>
              <a:t>第二　保健所及び市町村保健センターの整備及び運営に関する基本的事項</a:t>
            </a:r>
            <a:endParaRPr b="1" i="0" sz="1600" u="none" cap="none" strike="noStrike">
              <a:solidFill>
                <a:srgbClr val="000000"/>
              </a:solidFill>
              <a:latin typeface="Meiryo"/>
              <a:ea typeface="Meiryo"/>
              <a:cs typeface="Meiryo"/>
              <a:sym typeface="Meiryo"/>
            </a:endParaRPr>
          </a:p>
          <a:p>
            <a:pPr indent="0" lvl="0" marL="0" marR="0" rtl="0" algn="l">
              <a:lnSpc>
                <a:spcPct val="125000"/>
              </a:lnSpc>
              <a:spcBef>
                <a:spcPts val="0"/>
              </a:spcBef>
              <a:spcAft>
                <a:spcPts val="0"/>
              </a:spcAft>
              <a:buClr>
                <a:srgbClr val="000000"/>
              </a:buClr>
              <a:buSzPts val="1600"/>
              <a:buFont typeface="Meiryo"/>
              <a:buNone/>
            </a:pPr>
            <a:r>
              <a:rPr b="1" i="0" lang="ja-JP" sz="1600" u="none" cap="none" strike="noStrike">
                <a:solidFill>
                  <a:srgbClr val="000000"/>
                </a:solidFill>
                <a:latin typeface="Meiryo"/>
                <a:ea typeface="Meiryo"/>
                <a:cs typeface="Meiryo"/>
                <a:sym typeface="Meiryo"/>
              </a:rPr>
              <a:t>　　一　保健所</a:t>
            </a:r>
            <a:endParaRPr b="1" i="0" sz="1600" u="none" cap="none" strike="noStrike">
              <a:solidFill>
                <a:srgbClr val="000000"/>
              </a:solidFill>
              <a:latin typeface="Meiryo"/>
              <a:ea typeface="Meiryo"/>
              <a:cs typeface="Meiryo"/>
              <a:sym typeface="Meiryo"/>
            </a:endParaRPr>
          </a:p>
          <a:p>
            <a:pPr indent="0" lvl="0" marL="0" marR="0" rtl="0" algn="l">
              <a:lnSpc>
                <a:spcPct val="125000"/>
              </a:lnSpc>
              <a:spcBef>
                <a:spcPts val="0"/>
              </a:spcBef>
              <a:spcAft>
                <a:spcPts val="0"/>
              </a:spcAft>
              <a:buClr>
                <a:srgbClr val="000000"/>
              </a:buClr>
              <a:buSzPts val="1600"/>
              <a:buFont typeface="Meiryo"/>
              <a:buNone/>
            </a:pPr>
            <a:r>
              <a:rPr b="1" i="0" lang="ja-JP" sz="1600" u="none" cap="none" strike="noStrike">
                <a:solidFill>
                  <a:srgbClr val="000000"/>
                </a:solidFill>
                <a:latin typeface="Meiryo"/>
                <a:ea typeface="Meiryo"/>
                <a:cs typeface="Meiryo"/>
                <a:sym typeface="Meiryo"/>
              </a:rPr>
              <a:t>　　　3　地域における健康危機管理の拠点としての体制・機能</a:t>
            </a:r>
            <a:endParaRPr b="1" i="0" sz="1600" u="none" cap="none" strike="noStrike">
              <a:solidFill>
                <a:srgbClr val="000000"/>
              </a:solidFill>
              <a:latin typeface="Meiryo"/>
              <a:ea typeface="Meiryo"/>
              <a:cs typeface="Meiryo"/>
              <a:sym typeface="Meiryo"/>
            </a:endParaRPr>
          </a:p>
          <a:p>
            <a:pPr indent="0" lvl="0" marL="0" marR="0" rtl="0" algn="l">
              <a:lnSpc>
                <a:spcPct val="125000"/>
              </a:lnSpc>
              <a:spcBef>
                <a:spcPts val="0"/>
              </a:spcBef>
              <a:spcAft>
                <a:spcPts val="0"/>
              </a:spcAft>
              <a:buClr>
                <a:srgbClr val="000000"/>
              </a:buClr>
              <a:buSzPts val="1600"/>
              <a:buFont typeface="Meiryo"/>
              <a:buNone/>
            </a:pPr>
            <a:r>
              <a:rPr b="1" i="0" lang="ja-JP" sz="1600" u="none" cap="none" strike="noStrike">
                <a:solidFill>
                  <a:srgbClr val="000000"/>
                </a:solidFill>
                <a:latin typeface="Meiryo"/>
                <a:ea typeface="Meiryo"/>
                <a:cs typeface="Meiryo"/>
                <a:sym typeface="Meiryo"/>
              </a:rPr>
              <a:t>　　　（六）　健康危機管理に関する住民の意識を高めるため、リスクコミュニケーションに努めること。</a:t>
            </a:r>
            <a:endParaRPr b="1" sz="1600">
              <a:solidFill>
                <a:srgbClr val="000000"/>
              </a:solidFill>
              <a:latin typeface="Meiryo"/>
              <a:ea typeface="Meiryo"/>
              <a:cs typeface="Meiryo"/>
              <a:sym typeface="Meiryo"/>
            </a:endParaRPr>
          </a:p>
          <a:p>
            <a:pPr indent="0" lvl="0" marL="0" marR="0" rtl="0" algn="l">
              <a:lnSpc>
                <a:spcPct val="666666"/>
              </a:lnSpc>
              <a:spcBef>
                <a:spcPts val="0"/>
              </a:spcBef>
              <a:spcAft>
                <a:spcPts val="0"/>
              </a:spcAft>
              <a:buClr>
                <a:schemeClr val="dk1"/>
              </a:buClr>
              <a:buSzPts val="300"/>
              <a:buFont typeface="Calibri"/>
              <a:buNone/>
            </a:pPr>
            <a:r>
              <a:t/>
            </a:r>
            <a:endParaRPr b="0" i="0" sz="300" u="none" cap="none" strike="noStrike">
              <a:solidFill>
                <a:srgbClr val="000000"/>
              </a:solidFill>
              <a:latin typeface="Meiryo"/>
              <a:ea typeface="Meiryo"/>
              <a:cs typeface="Meiryo"/>
              <a:sym typeface="Meiryo"/>
            </a:endParaRPr>
          </a:p>
          <a:p>
            <a:pPr indent="0" lvl="0" marL="0" marR="0" rtl="0" algn="l">
              <a:lnSpc>
                <a:spcPct val="200000"/>
              </a:lnSpc>
              <a:spcBef>
                <a:spcPts val="0"/>
              </a:spcBef>
              <a:spcAft>
                <a:spcPts val="0"/>
              </a:spcAft>
              <a:buClr>
                <a:srgbClr val="000000"/>
              </a:buClr>
              <a:buSzPts val="1000"/>
              <a:buFont typeface="Meiryo"/>
              <a:buNone/>
            </a:pPr>
            <a:r>
              <a:rPr b="0" i="0" lang="ja-JP" sz="1000" u="none" cap="none" strike="noStrike">
                <a:solidFill>
                  <a:srgbClr val="000000"/>
                </a:solidFill>
                <a:latin typeface="Meiryo"/>
                <a:ea typeface="Meiryo"/>
                <a:cs typeface="Meiryo"/>
                <a:sym typeface="Meiryo"/>
              </a:rPr>
              <a:t>※平成１３年に定められた「厚生労働省健康危機管理基本指針」によれば、</a:t>
            </a:r>
            <a:r>
              <a:rPr b="1" i="0" lang="ja-JP" sz="1000" u="none" cap="none" strike="noStrike">
                <a:solidFill>
                  <a:srgbClr val="000000"/>
                </a:solidFill>
                <a:latin typeface="Meiryo"/>
                <a:ea typeface="Meiryo"/>
                <a:cs typeface="Meiryo"/>
                <a:sym typeface="Meiryo"/>
              </a:rPr>
              <a:t>健康危機管理</a:t>
            </a:r>
            <a:r>
              <a:rPr b="0" i="0" lang="ja-JP" sz="1000" u="none" cap="none" strike="noStrike">
                <a:solidFill>
                  <a:srgbClr val="000000"/>
                </a:solidFill>
                <a:latin typeface="Meiryo"/>
                <a:ea typeface="Meiryo"/>
                <a:cs typeface="Meiryo"/>
                <a:sym typeface="Meiryo"/>
              </a:rPr>
              <a:t>とは、「医薬品、食中毒、感染症、飲料水</a:t>
            </a:r>
            <a:r>
              <a:rPr b="1" i="0" lang="ja-JP" sz="1000" u="none" cap="none" strike="noStrike">
                <a:solidFill>
                  <a:srgbClr val="000000"/>
                </a:solidFill>
                <a:latin typeface="Meiryo"/>
                <a:ea typeface="Meiryo"/>
                <a:cs typeface="Meiryo"/>
                <a:sym typeface="Meiryo"/>
              </a:rPr>
              <a:t>その他何らかの原因</a:t>
            </a:r>
            <a:r>
              <a:rPr b="0" i="0" lang="ja-JP" sz="1000" u="none" cap="none" strike="noStrike">
                <a:solidFill>
                  <a:srgbClr val="000000"/>
                </a:solidFill>
                <a:latin typeface="Meiryo"/>
                <a:ea typeface="Meiryo"/>
                <a:cs typeface="Meiryo"/>
                <a:sym typeface="Meiryo"/>
              </a:rPr>
              <a:t>により生じる国民の生命、健康の安全を脅かす事態に対して行われる健康被害の発生予防、拡大防止、治療等に関する業務であって、厚生労働省の所管に属するものをいう。」とされている。</a:t>
            </a:r>
            <a:endParaRPr/>
          </a:p>
          <a:p>
            <a:pPr indent="-141288" lvl="0" marL="141288" marR="0" rtl="0" algn="l">
              <a:lnSpc>
                <a:spcPct val="140000"/>
              </a:lnSpc>
              <a:spcBef>
                <a:spcPts val="0"/>
              </a:spcBef>
              <a:spcAft>
                <a:spcPts val="0"/>
              </a:spcAft>
              <a:buClr>
                <a:srgbClr val="000000"/>
              </a:buClr>
              <a:buSzPts val="1000"/>
              <a:buFont typeface="Meiryo"/>
              <a:buNone/>
            </a:pPr>
            <a:r>
              <a:rPr b="0" i="0" lang="ja-JP" sz="1000" u="none" cap="none" strike="noStrike">
                <a:solidFill>
                  <a:srgbClr val="000000"/>
                </a:solidFill>
                <a:latin typeface="Meiryo"/>
                <a:ea typeface="Meiryo"/>
                <a:cs typeface="Meiryo"/>
                <a:sym typeface="Meiryo"/>
              </a:rPr>
              <a:t>　この定義における「その他何らかの原因」の中には、</a:t>
            </a:r>
            <a:r>
              <a:rPr b="1" i="0" lang="ja-JP" sz="1000" u="none" cap="none" strike="noStrike">
                <a:solidFill>
                  <a:srgbClr val="000000"/>
                </a:solidFill>
                <a:latin typeface="Meiryo"/>
                <a:ea typeface="Meiryo"/>
                <a:cs typeface="Meiryo"/>
                <a:sym typeface="Meiryo"/>
              </a:rPr>
              <a:t>阪神・淡路大震災や有珠山噴火のような自然災害</a:t>
            </a:r>
            <a:r>
              <a:rPr b="0" i="0" lang="ja-JP" sz="1000" u="none" cap="none" strike="noStrike">
                <a:solidFill>
                  <a:srgbClr val="000000"/>
                </a:solidFill>
                <a:latin typeface="Meiryo"/>
                <a:ea typeface="Meiryo"/>
                <a:cs typeface="Meiryo"/>
                <a:sym typeface="Meiryo"/>
              </a:rPr>
              <a:t>、和歌山市毒物混入カレー事件のような犯罪、ＪＣＯによる東海村臨界事故のような放射線事故、健康被害は発生しなかったがその可能性が心配されたコンピュータ西暦２０００年問題等、様々な原因の健康危機事例が含まれること、また、サリン事件のような化学兵器や毒劇物を使用した大量殺傷型テロ事件が発生した場合にも対処を求められる可能性があることにも留意する必要がある。</a:t>
            </a:r>
            <a:r>
              <a:rPr b="1" i="0" lang="ja-JP" sz="1000" u="none" cap="none" strike="noStrike">
                <a:solidFill>
                  <a:srgbClr val="000000"/>
                </a:solidFill>
                <a:latin typeface="Meiryo"/>
                <a:ea typeface="Meiryo"/>
                <a:cs typeface="Meiryo"/>
                <a:sym typeface="Meiryo"/>
              </a:rPr>
              <a:t>すなわち、不特定多数の国民に健康被害が発生又は拡大する可能性がある場合には、公衆衛生の確保という観点から対応が求めれられているということである。</a:t>
            </a:r>
            <a:endParaRPr b="1" i="0" sz="1000" u="none" cap="none" strike="noStrike">
              <a:solidFill>
                <a:srgbClr val="000000"/>
              </a:solidFill>
              <a:latin typeface="Meiryo"/>
              <a:ea typeface="Meiryo"/>
              <a:cs typeface="Meiryo"/>
              <a:sym typeface="Meiryo"/>
            </a:endParaRPr>
          </a:p>
        </p:txBody>
      </p:sp>
      <p:sp>
        <p:nvSpPr>
          <p:cNvPr id="499" name="Google Shape;499;p14"/>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15"/>
          <p:cNvSpPr txBox="1"/>
          <p:nvPr/>
        </p:nvSpPr>
        <p:spPr>
          <a:xfrm>
            <a:off x="845614" y="228592"/>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EA157A"/>
              </a:buClr>
              <a:buSzPts val="2400"/>
              <a:buFont typeface="Arial"/>
              <a:buNone/>
            </a:pPr>
            <a:r>
              <a:rPr b="1" lang="ja-JP" sz="2400">
                <a:solidFill>
                  <a:srgbClr val="EA157A"/>
                </a:solidFill>
                <a:latin typeface="Arial"/>
                <a:ea typeface="Arial"/>
                <a:cs typeface="Arial"/>
                <a:sym typeface="Arial"/>
              </a:rPr>
              <a:t>福祉専門職</a:t>
            </a:r>
            <a:r>
              <a:rPr b="1" lang="ja-JP" sz="2400">
                <a:solidFill>
                  <a:schemeClr val="dk1"/>
                </a:solidFill>
                <a:latin typeface="Arial"/>
                <a:ea typeface="Arial"/>
                <a:cs typeface="Arial"/>
                <a:sym typeface="Arial"/>
              </a:rPr>
              <a:t>は</a:t>
            </a:r>
            <a:r>
              <a:rPr b="1" lang="ja-JP" sz="2400">
                <a:solidFill>
                  <a:srgbClr val="EA157A"/>
                </a:solidFill>
                <a:latin typeface="Arial"/>
                <a:ea typeface="Arial"/>
                <a:cs typeface="Arial"/>
                <a:sym typeface="Arial"/>
              </a:rPr>
              <a:t>すでに</a:t>
            </a:r>
            <a:r>
              <a:rPr b="1" lang="ja-JP" sz="2400">
                <a:solidFill>
                  <a:schemeClr val="dk1"/>
                </a:solidFill>
                <a:latin typeface="Arial"/>
                <a:ea typeface="Arial"/>
                <a:cs typeface="Arial"/>
                <a:sym typeface="Arial"/>
              </a:rPr>
              <a:t>事前防災の領域に入り込んでいる</a:t>
            </a:r>
            <a:endParaRPr b="1" i="0" sz="2400" u="none" cap="none" strike="noStrike">
              <a:solidFill>
                <a:srgbClr val="000000"/>
              </a:solidFill>
              <a:latin typeface="Arial"/>
              <a:ea typeface="Arial"/>
              <a:cs typeface="Arial"/>
              <a:sym typeface="Arial"/>
            </a:endParaRPr>
          </a:p>
        </p:txBody>
      </p:sp>
      <p:sp>
        <p:nvSpPr>
          <p:cNvPr id="506" name="Google Shape;506;p15"/>
          <p:cNvSpPr txBox="1"/>
          <p:nvPr/>
        </p:nvSpPr>
        <p:spPr>
          <a:xfrm>
            <a:off x="935554" y="989622"/>
            <a:ext cx="70545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2000">
                <a:solidFill>
                  <a:schemeClr val="dk1"/>
                </a:solidFill>
                <a:latin typeface="Arial"/>
                <a:ea typeface="Arial"/>
                <a:cs typeface="Arial"/>
                <a:sym typeface="Arial"/>
              </a:rPr>
              <a:t>➡ </a:t>
            </a:r>
            <a:r>
              <a:rPr b="1" lang="ja-JP" sz="2000">
                <a:solidFill>
                  <a:srgbClr val="EA157A"/>
                </a:solidFill>
                <a:latin typeface="Arial"/>
                <a:ea typeface="Arial"/>
                <a:cs typeface="Arial"/>
                <a:sym typeface="Arial"/>
              </a:rPr>
              <a:t>“個別避難計画作成”</a:t>
            </a:r>
            <a:r>
              <a:rPr lang="ja-JP" sz="2000">
                <a:solidFill>
                  <a:schemeClr val="dk1"/>
                </a:solidFill>
                <a:latin typeface="Arial"/>
                <a:ea typeface="Arial"/>
                <a:cs typeface="Arial"/>
                <a:sym typeface="Arial"/>
              </a:rPr>
              <a:t>における福祉専門職と地方交付税</a:t>
            </a:r>
            <a:endParaRPr/>
          </a:p>
        </p:txBody>
      </p:sp>
      <p:sp>
        <p:nvSpPr>
          <p:cNvPr id="507" name="Google Shape;507;p15"/>
          <p:cNvSpPr txBox="1"/>
          <p:nvPr/>
        </p:nvSpPr>
        <p:spPr>
          <a:xfrm>
            <a:off x="935554" y="1424760"/>
            <a:ext cx="10620000" cy="50013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600">
                <a:solidFill>
                  <a:schemeClr val="dk1"/>
                </a:solidFill>
                <a:latin typeface="Arial"/>
                <a:ea typeface="Arial"/>
                <a:cs typeface="Arial"/>
                <a:sym typeface="Arial"/>
              </a:rPr>
              <a:t>＜作成の優先度の高い対象者＞</a:t>
            </a:r>
            <a:endParaRPr/>
          </a:p>
          <a:p>
            <a:pPr indent="0" lvl="0" marL="133350" marR="0" rtl="0" algn="l">
              <a:spcBef>
                <a:spcPts val="600"/>
              </a:spcBef>
              <a:spcAft>
                <a:spcPts val="0"/>
              </a:spcAft>
              <a:buNone/>
            </a:pPr>
            <a:r>
              <a:rPr b="1" lang="ja-JP" sz="1400">
                <a:solidFill>
                  <a:schemeClr val="dk1"/>
                </a:solidFill>
                <a:latin typeface="Arial"/>
                <a:ea typeface="Arial"/>
                <a:cs typeface="Arial"/>
                <a:sym typeface="Arial"/>
              </a:rPr>
              <a:t>●ハザードマップ上で危険な地域にお住まい</a:t>
            </a:r>
            <a:r>
              <a:rPr lang="ja-JP" sz="1400">
                <a:solidFill>
                  <a:schemeClr val="dk1"/>
                </a:solidFill>
                <a:latin typeface="Arial"/>
                <a:ea typeface="Arial"/>
                <a:cs typeface="Arial"/>
                <a:sym typeface="Arial"/>
              </a:rPr>
              <a:t>で、かつ</a:t>
            </a:r>
            <a:endParaRPr sz="1400">
              <a:solidFill>
                <a:schemeClr val="dk1"/>
              </a:solidFill>
              <a:latin typeface="Arial"/>
              <a:ea typeface="Arial"/>
              <a:cs typeface="Arial"/>
              <a:sym typeface="Arial"/>
            </a:endParaRPr>
          </a:p>
          <a:p>
            <a:pPr indent="0" lvl="0" marL="133350" marR="0" rtl="0" algn="l">
              <a:spcBef>
                <a:spcPts val="0"/>
              </a:spcBef>
              <a:spcAft>
                <a:spcPts val="0"/>
              </a:spcAft>
              <a:buNone/>
            </a:pPr>
            <a:r>
              <a:rPr b="1" lang="ja-JP" sz="1400">
                <a:solidFill>
                  <a:schemeClr val="dk1"/>
                </a:solidFill>
                <a:latin typeface="Arial"/>
                <a:ea typeface="Arial"/>
                <a:cs typeface="Arial"/>
                <a:sym typeface="Arial"/>
              </a:rPr>
              <a:t>●介護を要する方</a:t>
            </a:r>
            <a:endParaRPr b="1" sz="1400">
              <a:solidFill>
                <a:schemeClr val="dk1"/>
              </a:solidFill>
              <a:latin typeface="Arial"/>
              <a:ea typeface="Arial"/>
              <a:cs typeface="Arial"/>
              <a:sym typeface="Arial"/>
            </a:endParaRPr>
          </a:p>
          <a:p>
            <a:pPr indent="0" lvl="0" marL="133350" marR="0" rtl="0" algn="l">
              <a:spcBef>
                <a:spcPts val="0"/>
              </a:spcBef>
              <a:spcAft>
                <a:spcPts val="0"/>
              </a:spcAft>
              <a:buNone/>
            </a:pPr>
            <a:r>
              <a:rPr lang="ja-JP" sz="1400">
                <a:solidFill>
                  <a:schemeClr val="dk1"/>
                </a:solidFill>
                <a:latin typeface="Arial"/>
                <a:ea typeface="Arial"/>
                <a:cs typeface="Arial"/>
                <a:sym typeface="Arial"/>
              </a:rPr>
              <a:t>など、まずは現時点で自治体が</a:t>
            </a:r>
            <a:r>
              <a:rPr b="1" lang="ja-JP" sz="1400">
                <a:solidFill>
                  <a:schemeClr val="dk1"/>
                </a:solidFill>
                <a:latin typeface="Arial"/>
                <a:ea typeface="Arial"/>
                <a:cs typeface="Arial"/>
                <a:sym typeface="Arial"/>
              </a:rPr>
              <a:t>地域防災計画に定めた優先度の高い避難行動要支援者</a:t>
            </a:r>
            <a:r>
              <a:rPr lang="ja-JP" sz="1400">
                <a:solidFill>
                  <a:schemeClr val="dk1"/>
                </a:solidFill>
                <a:latin typeface="Arial"/>
                <a:ea typeface="Arial"/>
                <a:cs typeface="Arial"/>
                <a:sym typeface="Arial"/>
              </a:rPr>
              <a:t>（※１）について、</a:t>
            </a:r>
            <a:r>
              <a:rPr b="1" lang="ja-JP" sz="1400">
                <a:solidFill>
                  <a:schemeClr val="dk1"/>
                </a:solidFill>
                <a:latin typeface="Arial"/>
                <a:ea typeface="Arial"/>
                <a:cs typeface="Arial"/>
                <a:sym typeface="Arial"/>
              </a:rPr>
              <a:t>おおむね５年程度で</a:t>
            </a:r>
            <a:br>
              <a:rPr b="1" lang="ja-JP" sz="1400">
                <a:solidFill>
                  <a:schemeClr val="dk1"/>
                </a:solidFill>
                <a:latin typeface="Arial"/>
                <a:ea typeface="Arial"/>
                <a:cs typeface="Arial"/>
                <a:sym typeface="Arial"/>
              </a:rPr>
            </a:br>
            <a:r>
              <a:rPr b="1" lang="ja-JP" sz="1400">
                <a:solidFill>
                  <a:srgbClr val="EA157A"/>
                </a:solidFill>
                <a:latin typeface="Arial"/>
                <a:ea typeface="Arial"/>
                <a:cs typeface="Arial"/>
                <a:sym typeface="Arial"/>
              </a:rPr>
              <a:t>個別避難計画の作成</a:t>
            </a:r>
            <a:r>
              <a:rPr lang="ja-JP" sz="1400">
                <a:solidFill>
                  <a:schemeClr val="dk1"/>
                </a:solidFill>
                <a:latin typeface="Arial"/>
                <a:ea typeface="Arial"/>
                <a:cs typeface="Arial"/>
                <a:sym typeface="Arial"/>
              </a:rPr>
              <a:t>（※２）に取り組むよう依頼</a:t>
            </a:r>
            <a:endParaRPr/>
          </a:p>
          <a:p>
            <a:pPr indent="-352425" lvl="0" marL="485775" marR="0" rtl="0" algn="l">
              <a:spcBef>
                <a:spcPts val="400"/>
              </a:spcBef>
              <a:spcAft>
                <a:spcPts val="0"/>
              </a:spcAft>
              <a:buNone/>
            </a:pPr>
            <a:r>
              <a:rPr lang="ja-JP" sz="1100">
                <a:solidFill>
                  <a:schemeClr val="dk1"/>
                </a:solidFill>
                <a:latin typeface="Arial"/>
                <a:ea typeface="Arial"/>
                <a:cs typeface="Arial"/>
                <a:sym typeface="Arial"/>
              </a:rPr>
              <a:t>※１  優先度の高い避難行動要支援者とは、要介護度３～５の高齢者、身体障害者手帳１級・２級等を所持する身体障害者や重度以上と判定された知的障害者等の自ら避難することが困難な者のうち、ハザードマップで危険な区域に住む者や、独居または夫婦二人暮らしの者など、地方公共団体が優先度が高いと判断する者</a:t>
            </a:r>
            <a:endParaRPr/>
          </a:p>
          <a:p>
            <a:pPr indent="-352425" lvl="0" marL="485775" marR="0" rtl="0" algn="l">
              <a:spcBef>
                <a:spcPts val="0"/>
              </a:spcBef>
              <a:spcAft>
                <a:spcPts val="0"/>
              </a:spcAft>
              <a:buNone/>
            </a:pPr>
            <a:r>
              <a:rPr lang="ja-JP" sz="1100">
                <a:solidFill>
                  <a:schemeClr val="dk1"/>
                </a:solidFill>
                <a:latin typeface="Arial"/>
                <a:ea typeface="Arial"/>
                <a:cs typeface="Arial"/>
                <a:sym typeface="Arial"/>
              </a:rPr>
              <a:t>※２  </a:t>
            </a:r>
            <a:r>
              <a:rPr b="1" lang="ja-JP" sz="1100" u="sng">
                <a:solidFill>
                  <a:schemeClr val="dk1"/>
                </a:solidFill>
                <a:latin typeface="Arial"/>
                <a:ea typeface="Arial"/>
                <a:cs typeface="Arial"/>
                <a:sym typeface="Arial"/>
              </a:rPr>
              <a:t>作成には福祉専門職の参画も想定している。</a:t>
            </a:r>
            <a:r>
              <a:rPr lang="ja-JP" sz="1100">
                <a:solidFill>
                  <a:schemeClr val="dk1"/>
                </a:solidFill>
                <a:latin typeface="Arial"/>
                <a:ea typeface="Arial"/>
                <a:cs typeface="Arial"/>
                <a:sym typeface="Arial"/>
              </a:rPr>
              <a:t>作成経費は、これまでの事例等から、福祉専門職の参画に対する報酬や事務経費など一人あたり７千円程度を要すると想定</a:t>
            </a:r>
            <a:endParaRPr sz="11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b="1" lang="ja-JP" sz="1600">
                <a:solidFill>
                  <a:schemeClr val="dk1"/>
                </a:solidFill>
                <a:latin typeface="Arial"/>
                <a:ea typeface="Arial"/>
                <a:cs typeface="Arial"/>
                <a:sym typeface="Arial"/>
              </a:rPr>
              <a:t>＜作成に係る財政措置・支援策＞</a:t>
            </a:r>
            <a:endParaRPr/>
          </a:p>
          <a:p>
            <a:pPr indent="0" lvl="0" marL="0" marR="0" rtl="0" algn="l">
              <a:spcBef>
                <a:spcPts val="600"/>
              </a:spcBef>
              <a:spcAft>
                <a:spcPts val="0"/>
              </a:spcAft>
              <a:buNone/>
            </a:pPr>
            <a:r>
              <a:rPr b="1" lang="ja-JP" sz="1600">
                <a:solidFill>
                  <a:schemeClr val="dk1"/>
                </a:solidFill>
                <a:latin typeface="Arial"/>
                <a:ea typeface="Arial"/>
                <a:cs typeface="Arial"/>
                <a:sym typeface="Arial"/>
              </a:rPr>
              <a:t>（財政措置）</a:t>
            </a:r>
            <a:endParaRPr/>
          </a:p>
          <a:p>
            <a:pPr indent="-179387" lvl="0" marL="361950" marR="0" rtl="0" algn="l">
              <a:spcBef>
                <a:spcPts val="0"/>
              </a:spcBef>
              <a:spcAft>
                <a:spcPts val="0"/>
              </a:spcAft>
              <a:buClr>
                <a:schemeClr val="dk1"/>
              </a:buClr>
              <a:buSzPts val="1400"/>
              <a:buFont typeface="Noto Sans Symbols"/>
              <a:buChar char="●"/>
            </a:pPr>
            <a:r>
              <a:rPr lang="ja-JP" sz="1400" u="sng">
                <a:solidFill>
                  <a:schemeClr val="dk1"/>
                </a:solidFill>
                <a:latin typeface="Arial"/>
                <a:ea typeface="Arial"/>
                <a:cs typeface="Arial"/>
                <a:sym typeface="Arial"/>
              </a:rPr>
              <a:t>令和３年度より、市町村における</a:t>
            </a:r>
            <a:r>
              <a:rPr b="1" lang="ja-JP" sz="1400" u="sng">
                <a:solidFill>
                  <a:srgbClr val="EA157A"/>
                </a:solidFill>
                <a:latin typeface="Arial"/>
                <a:ea typeface="Arial"/>
                <a:cs typeface="Arial"/>
                <a:sym typeface="Arial"/>
              </a:rPr>
              <a:t>個別避難計画の作成経費</a:t>
            </a:r>
            <a:r>
              <a:rPr b="1" lang="ja-JP" sz="1400" u="sng">
                <a:solidFill>
                  <a:schemeClr val="dk1"/>
                </a:solidFill>
                <a:latin typeface="Arial"/>
                <a:ea typeface="Arial"/>
                <a:cs typeface="Arial"/>
                <a:sym typeface="Arial"/>
              </a:rPr>
              <a:t>について新たに地方交付税措置</a:t>
            </a:r>
            <a:endParaRPr/>
          </a:p>
          <a:p>
            <a:pPr indent="0" lvl="0" marL="0" marR="0" rtl="0" algn="l">
              <a:spcBef>
                <a:spcPts val="600"/>
              </a:spcBef>
              <a:spcAft>
                <a:spcPts val="0"/>
              </a:spcAft>
              <a:buNone/>
            </a:pPr>
            <a:r>
              <a:rPr b="1" lang="ja-JP" sz="1600">
                <a:solidFill>
                  <a:schemeClr val="dk1"/>
                </a:solidFill>
                <a:latin typeface="Arial"/>
                <a:ea typeface="Arial"/>
                <a:cs typeface="Arial"/>
                <a:sym typeface="Arial"/>
              </a:rPr>
              <a:t>（支援策）</a:t>
            </a:r>
            <a:endParaRPr/>
          </a:p>
          <a:p>
            <a:pPr indent="-179387" lvl="0" marL="361950" marR="0" rtl="0" algn="l">
              <a:spcBef>
                <a:spcPts val="0"/>
              </a:spcBef>
              <a:spcAft>
                <a:spcPts val="0"/>
              </a:spcAft>
              <a:buClr>
                <a:schemeClr val="dk1"/>
              </a:buClr>
              <a:buSzPts val="1400"/>
              <a:buFont typeface="Noto Sans Symbols"/>
              <a:buChar char="●"/>
            </a:pPr>
            <a:r>
              <a:rPr b="1" lang="ja-JP" sz="1400">
                <a:solidFill>
                  <a:schemeClr val="dk1"/>
                </a:solidFill>
                <a:latin typeface="Arial"/>
                <a:ea typeface="Arial"/>
                <a:cs typeface="Arial"/>
                <a:sym typeface="Arial"/>
              </a:rPr>
              <a:t>作成手順などを明示した具体的な取組指針の提示</a:t>
            </a:r>
            <a:endParaRPr/>
          </a:p>
          <a:p>
            <a:pPr indent="0" lvl="0" marL="360000" marR="0" rtl="0" algn="l">
              <a:spcBef>
                <a:spcPts val="0"/>
              </a:spcBef>
              <a:spcAft>
                <a:spcPts val="0"/>
              </a:spcAft>
              <a:buNone/>
            </a:pPr>
            <a:r>
              <a:rPr lang="ja-JP" sz="1100">
                <a:solidFill>
                  <a:schemeClr val="dk1"/>
                </a:solidFill>
                <a:latin typeface="Arial"/>
                <a:ea typeface="Arial"/>
                <a:cs typeface="Arial"/>
                <a:sym typeface="Arial"/>
              </a:rPr>
              <a:t>→「避難行動要支援者の避難行動支援に関する取組指針」（令和３年５月改定）</a:t>
            </a:r>
            <a:endParaRPr/>
          </a:p>
          <a:p>
            <a:pPr indent="0" lvl="0" marL="360000" marR="0" rtl="0" algn="l">
              <a:spcBef>
                <a:spcPts val="0"/>
              </a:spcBef>
              <a:spcAft>
                <a:spcPts val="0"/>
              </a:spcAft>
              <a:buNone/>
            </a:pPr>
            <a:r>
              <a:rPr lang="ja-JP" sz="1100">
                <a:solidFill>
                  <a:schemeClr val="dk1"/>
                </a:solidFill>
                <a:latin typeface="Arial"/>
                <a:ea typeface="Arial"/>
                <a:cs typeface="Arial"/>
                <a:sym typeface="Arial"/>
              </a:rPr>
              <a:t>※福祉避難所については、「福祉避難所の確保・運営ガイドライン」（令和３年５月改定）</a:t>
            </a:r>
            <a:endParaRPr/>
          </a:p>
          <a:p>
            <a:pPr indent="-179387" lvl="0" marL="361950" marR="0" rtl="0" algn="l">
              <a:spcBef>
                <a:spcPts val="400"/>
              </a:spcBef>
              <a:spcAft>
                <a:spcPts val="0"/>
              </a:spcAft>
              <a:buClr>
                <a:schemeClr val="dk1"/>
              </a:buClr>
              <a:buSzPts val="1400"/>
              <a:buFont typeface="Noto Sans Symbols"/>
              <a:buChar char="●"/>
            </a:pPr>
            <a:r>
              <a:rPr b="1" lang="ja-JP" sz="1400">
                <a:solidFill>
                  <a:schemeClr val="dk1"/>
                </a:solidFill>
                <a:latin typeface="Arial"/>
                <a:ea typeface="Arial"/>
                <a:cs typeface="Arial"/>
                <a:sym typeface="Arial"/>
              </a:rPr>
              <a:t>優良事例を全国的に展開するためのモデル事業の実施</a:t>
            </a:r>
            <a:r>
              <a:rPr lang="ja-JP" sz="1400">
                <a:solidFill>
                  <a:schemeClr val="dk1"/>
                </a:solidFill>
                <a:latin typeface="Arial"/>
                <a:ea typeface="Arial"/>
                <a:cs typeface="Arial"/>
                <a:sym typeface="Arial"/>
              </a:rPr>
              <a:t>（令和３年度内閣府予算事業）</a:t>
            </a:r>
            <a:endParaRPr/>
          </a:p>
          <a:p>
            <a:pPr indent="-193675" lvl="0" marL="552450" marR="0" rtl="0" algn="l">
              <a:spcBef>
                <a:spcPts val="0"/>
              </a:spcBef>
              <a:spcAft>
                <a:spcPts val="0"/>
              </a:spcAft>
              <a:buNone/>
            </a:pPr>
            <a:r>
              <a:rPr lang="ja-JP" sz="1100">
                <a:solidFill>
                  <a:schemeClr val="dk1"/>
                </a:solidFill>
                <a:latin typeface="Arial"/>
                <a:ea typeface="Arial"/>
                <a:cs typeface="Arial"/>
                <a:sym typeface="Arial"/>
              </a:rPr>
              <a:t>※ 市町村事業  個別避難計画の作成プロセスの構築に取り組む市町村の事業（計34団体）注）特別区も市町村事業の対象となる</a:t>
            </a:r>
            <a:br>
              <a:rPr lang="ja-JP" sz="1100">
                <a:solidFill>
                  <a:schemeClr val="dk1"/>
                </a:solidFill>
                <a:latin typeface="Arial"/>
                <a:ea typeface="Arial"/>
                <a:cs typeface="Arial"/>
                <a:sym typeface="Arial"/>
              </a:rPr>
            </a:br>
            <a:r>
              <a:rPr lang="ja-JP" sz="1100">
                <a:solidFill>
                  <a:schemeClr val="dk1"/>
                </a:solidFill>
                <a:latin typeface="Arial"/>
                <a:ea typeface="Arial"/>
                <a:cs typeface="Arial"/>
                <a:sym typeface="Arial"/>
              </a:rPr>
              <a:t>都道府県事業管内の市町村事業の成果等を共有する場を設け、意見交換をして改善し、横展開をすることなどに取り組む都道府県の事業（計18団体</a:t>
            </a:r>
            <a:r>
              <a:rPr lang="ja-JP" sz="1200">
                <a:solidFill>
                  <a:schemeClr val="dk1"/>
                </a:solidFill>
                <a:latin typeface="Arial"/>
                <a:ea typeface="Arial"/>
                <a:cs typeface="Arial"/>
                <a:sym typeface="Arial"/>
              </a:rPr>
              <a:t>）</a:t>
            </a:r>
            <a:endParaRPr/>
          </a:p>
          <a:p>
            <a:pPr indent="-179387" lvl="0" marL="361950" marR="0" rtl="0" algn="l">
              <a:spcBef>
                <a:spcPts val="400"/>
              </a:spcBef>
              <a:spcAft>
                <a:spcPts val="0"/>
              </a:spcAft>
              <a:buClr>
                <a:schemeClr val="dk1"/>
              </a:buClr>
              <a:buSzPts val="1400"/>
              <a:buFont typeface="Noto Sans Symbols"/>
              <a:buChar char="●"/>
            </a:pPr>
            <a:r>
              <a:rPr b="1" lang="ja-JP" sz="1400">
                <a:solidFill>
                  <a:schemeClr val="dk1"/>
                </a:solidFill>
                <a:latin typeface="Arial"/>
                <a:ea typeface="Arial"/>
                <a:cs typeface="Arial"/>
                <a:sym typeface="Arial"/>
              </a:rPr>
              <a:t>活用の可能性がある既存の補助制度（※）の紹介・周知</a:t>
            </a:r>
            <a:endParaRPr/>
          </a:p>
          <a:p>
            <a:pPr indent="0" lvl="0" marL="360000" marR="0" rtl="0" algn="l">
              <a:spcBef>
                <a:spcPts val="0"/>
              </a:spcBef>
              <a:spcAft>
                <a:spcPts val="0"/>
              </a:spcAft>
              <a:buNone/>
            </a:pPr>
            <a:r>
              <a:rPr lang="ja-JP" sz="1100">
                <a:solidFill>
                  <a:schemeClr val="dk1"/>
                </a:solidFill>
                <a:latin typeface="Arial"/>
                <a:ea typeface="Arial"/>
                <a:cs typeface="Arial"/>
                <a:sym typeface="Arial"/>
              </a:rPr>
              <a:t>※ 防災・安全交付金や農山漁村地域整備交付金は、個別避難計画の作成に活用できる可能性がある</a:t>
            </a:r>
            <a:endParaRPr sz="1600">
              <a:solidFill>
                <a:schemeClr val="dk1"/>
              </a:solidFill>
              <a:latin typeface="Arial"/>
              <a:ea typeface="Arial"/>
              <a:cs typeface="Arial"/>
              <a:sym typeface="Arial"/>
            </a:endParaRPr>
          </a:p>
        </p:txBody>
      </p:sp>
      <p:sp>
        <p:nvSpPr>
          <p:cNvPr id="508" name="Google Shape;508;p15"/>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16"/>
          <p:cNvSpPr txBox="1"/>
          <p:nvPr/>
        </p:nvSpPr>
        <p:spPr>
          <a:xfrm>
            <a:off x="845614" y="446311"/>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2400"/>
              <a:buFont typeface="Arial"/>
              <a:buNone/>
            </a:pPr>
            <a:r>
              <a:rPr b="1" i="0" lang="ja-JP" sz="2400" u="none" cap="none" strike="noStrike">
                <a:solidFill>
                  <a:srgbClr val="000000"/>
                </a:solidFill>
                <a:latin typeface="Arial"/>
                <a:ea typeface="Arial"/>
                <a:cs typeface="Arial"/>
                <a:sym typeface="Arial"/>
              </a:rPr>
              <a:t>事前防災における保健師の活躍が期待される理由</a:t>
            </a:r>
            <a:endParaRPr/>
          </a:p>
        </p:txBody>
      </p:sp>
      <p:sp>
        <p:nvSpPr>
          <p:cNvPr id="515" name="Google Shape;515;p16"/>
          <p:cNvSpPr txBox="1"/>
          <p:nvPr/>
        </p:nvSpPr>
        <p:spPr>
          <a:xfrm>
            <a:off x="768000" y="1460683"/>
            <a:ext cx="10656000" cy="2469907"/>
          </a:xfrm>
          <a:prstGeom prst="rect">
            <a:avLst/>
          </a:prstGeom>
          <a:noFill/>
          <a:ln>
            <a:noFill/>
          </a:ln>
        </p:spPr>
        <p:txBody>
          <a:bodyPr anchorCtr="0" anchor="t" bIns="45700" lIns="91425" spcFirstLastPara="1" rIns="91425" wrap="square" tIns="45700">
            <a:spAutoFit/>
          </a:bodyPr>
          <a:lstStyle/>
          <a:p>
            <a:pPr indent="-342900" lvl="0" marL="542925" marR="0" rtl="0" algn="just">
              <a:spcBef>
                <a:spcPts val="0"/>
              </a:spcBef>
              <a:spcAft>
                <a:spcPts val="0"/>
              </a:spcAft>
              <a:buClr>
                <a:schemeClr val="dk1"/>
              </a:buClr>
              <a:buSzPts val="2000"/>
              <a:buFont typeface="Calibri"/>
              <a:buAutoNum type="arabicPeriod"/>
            </a:pPr>
            <a:r>
              <a:rPr lang="ja-JP" sz="2000">
                <a:solidFill>
                  <a:schemeClr val="dk1"/>
                </a:solidFill>
                <a:latin typeface="Arial"/>
                <a:ea typeface="Arial"/>
                <a:cs typeface="Arial"/>
                <a:sym typeface="Arial"/>
              </a:rPr>
              <a:t>​</a:t>
            </a:r>
            <a:r>
              <a:rPr b="1" lang="ja-JP" sz="2000">
                <a:solidFill>
                  <a:schemeClr val="dk1"/>
                </a:solidFill>
                <a:latin typeface="Meiryo"/>
                <a:ea typeface="Meiryo"/>
                <a:cs typeface="Meiryo"/>
                <a:sym typeface="Meiryo"/>
              </a:rPr>
              <a:t>「地域をまるごと看る力」の実績</a:t>
            </a:r>
            <a:r>
              <a:rPr lang="ja-JP" sz="2000">
                <a:solidFill>
                  <a:schemeClr val="dk1"/>
                </a:solidFill>
                <a:latin typeface="Meiryo"/>
                <a:ea typeface="Meiryo"/>
                <a:cs typeface="Meiryo"/>
                <a:sym typeface="Meiryo"/>
              </a:rPr>
              <a:t>がある</a:t>
            </a:r>
            <a:endParaRPr sz="2000">
              <a:solidFill>
                <a:schemeClr val="dk1"/>
              </a:solidFill>
              <a:latin typeface="Meiryo"/>
              <a:ea typeface="Meiryo"/>
              <a:cs typeface="Meiryo"/>
              <a:sym typeface="Meiryo"/>
            </a:endParaRPr>
          </a:p>
          <a:p>
            <a:pPr indent="-342900" lvl="0" marL="542925" marR="0" rtl="0" algn="just">
              <a:spcBef>
                <a:spcPts val="1200"/>
              </a:spcBef>
              <a:spcAft>
                <a:spcPts val="0"/>
              </a:spcAft>
              <a:buClr>
                <a:schemeClr val="dk1"/>
              </a:buClr>
              <a:buSzPts val="2000"/>
              <a:buFont typeface="Calibri"/>
              <a:buAutoNum type="arabicPeriod"/>
            </a:pPr>
            <a:r>
              <a:rPr lang="ja-JP" sz="2000">
                <a:solidFill>
                  <a:schemeClr val="dk1"/>
                </a:solidFill>
                <a:latin typeface="Arial"/>
                <a:ea typeface="Arial"/>
                <a:cs typeface="Arial"/>
                <a:sym typeface="Arial"/>
              </a:rPr>
              <a:t>​​</a:t>
            </a:r>
            <a:r>
              <a:rPr b="1" lang="ja-JP" sz="2000">
                <a:solidFill>
                  <a:schemeClr val="dk1"/>
                </a:solidFill>
                <a:latin typeface="Meiryo"/>
                <a:ea typeface="Meiryo"/>
                <a:cs typeface="Meiryo"/>
                <a:sym typeface="Meiryo"/>
              </a:rPr>
              <a:t>誠実な情熱</a:t>
            </a:r>
            <a:r>
              <a:rPr lang="ja-JP" sz="2000">
                <a:solidFill>
                  <a:schemeClr val="dk1"/>
                </a:solidFill>
                <a:latin typeface="Meiryo"/>
                <a:ea typeface="Meiryo"/>
                <a:cs typeface="Meiryo"/>
                <a:sym typeface="Meiryo"/>
              </a:rPr>
              <a:t>がある</a:t>
            </a:r>
            <a:endParaRPr/>
          </a:p>
          <a:p>
            <a:pPr indent="-342900" lvl="0" marL="542925" marR="0" rtl="0" algn="just">
              <a:spcBef>
                <a:spcPts val="1200"/>
              </a:spcBef>
              <a:spcAft>
                <a:spcPts val="0"/>
              </a:spcAft>
              <a:buClr>
                <a:schemeClr val="dk1"/>
              </a:buClr>
              <a:buSzPts val="2000"/>
              <a:buFont typeface="Calibri"/>
              <a:buAutoNum type="arabicPeriod"/>
            </a:pPr>
            <a:r>
              <a:rPr lang="ja-JP" sz="2000">
                <a:solidFill>
                  <a:schemeClr val="dk1"/>
                </a:solidFill>
                <a:latin typeface="Arial"/>
                <a:ea typeface="Arial"/>
                <a:cs typeface="Arial"/>
                <a:sym typeface="Arial"/>
              </a:rPr>
              <a:t>​</a:t>
            </a:r>
            <a:r>
              <a:rPr b="1" lang="ja-JP" sz="2000">
                <a:solidFill>
                  <a:schemeClr val="dk1"/>
                </a:solidFill>
                <a:latin typeface="Meiryo"/>
                <a:ea typeface="Meiryo"/>
                <a:cs typeface="Meiryo"/>
                <a:sym typeface="Meiryo"/>
              </a:rPr>
              <a:t>建物耐震化、家具の転倒・落下防止対策、感震ブレーカー設置、自主的迅速避難の実現</a:t>
            </a:r>
            <a:r>
              <a:rPr lang="ja-JP" sz="2000">
                <a:solidFill>
                  <a:schemeClr val="dk1"/>
                </a:solidFill>
                <a:latin typeface="Meiryo"/>
                <a:ea typeface="Meiryo"/>
                <a:cs typeface="Meiryo"/>
                <a:sym typeface="Meiryo"/>
              </a:rPr>
              <a:t>で数十万人の方々を救うことができるとわかっている</a:t>
            </a:r>
            <a:endParaRPr sz="2000">
              <a:solidFill>
                <a:schemeClr val="dk1"/>
              </a:solidFill>
              <a:latin typeface="Meiryo"/>
              <a:ea typeface="Meiryo"/>
              <a:cs typeface="Meiryo"/>
              <a:sym typeface="Meiryo"/>
            </a:endParaRPr>
          </a:p>
          <a:p>
            <a:pPr indent="0" lvl="0" marL="200025" marR="0" rtl="0" algn="just">
              <a:spcBef>
                <a:spcPts val="1200"/>
              </a:spcBef>
              <a:spcAft>
                <a:spcPts val="0"/>
              </a:spcAft>
              <a:buNone/>
            </a:pPr>
            <a:r>
              <a:t/>
            </a:r>
            <a:endParaRPr sz="1050">
              <a:solidFill>
                <a:schemeClr val="dk1"/>
              </a:solidFill>
              <a:latin typeface="Arial"/>
              <a:ea typeface="Arial"/>
              <a:cs typeface="Arial"/>
              <a:sym typeface="Arial"/>
            </a:endParaRPr>
          </a:p>
          <a:p>
            <a:pPr indent="0" lvl="0" marL="200025" marR="0" rtl="0" algn="just">
              <a:spcBef>
                <a:spcPts val="1200"/>
              </a:spcBef>
              <a:spcAft>
                <a:spcPts val="0"/>
              </a:spcAft>
              <a:buNone/>
            </a:pPr>
            <a:r>
              <a:rPr lang="ja-JP" sz="2400">
                <a:solidFill>
                  <a:schemeClr val="dk1"/>
                </a:solidFill>
                <a:latin typeface="Arial"/>
                <a:ea typeface="Arial"/>
                <a:cs typeface="Arial"/>
                <a:sym typeface="Arial"/>
              </a:rPr>
              <a:t>➡ では 住民の防災行動変容を促すために、</a:t>
            </a:r>
            <a:r>
              <a:rPr b="1" lang="ja-JP" sz="2400">
                <a:solidFill>
                  <a:srgbClr val="EA157A"/>
                </a:solidFill>
                <a:latin typeface="Arial"/>
                <a:ea typeface="Arial"/>
                <a:cs typeface="Arial"/>
                <a:sym typeface="Arial"/>
              </a:rPr>
              <a:t>保健師として何ができるのか？</a:t>
            </a:r>
            <a:endParaRPr b="1" sz="2400">
              <a:solidFill>
                <a:srgbClr val="EA157A"/>
              </a:solidFill>
              <a:latin typeface="Meiryo"/>
              <a:ea typeface="Meiryo"/>
              <a:cs typeface="Meiryo"/>
              <a:sym typeface="Meiryo"/>
            </a:endParaRPr>
          </a:p>
        </p:txBody>
      </p:sp>
      <p:grpSp>
        <p:nvGrpSpPr>
          <p:cNvPr id="516" name="Google Shape;516;p16"/>
          <p:cNvGrpSpPr/>
          <p:nvPr/>
        </p:nvGrpSpPr>
        <p:grpSpPr>
          <a:xfrm>
            <a:off x="1427142" y="4859569"/>
            <a:ext cx="9080146" cy="864000"/>
            <a:chOff x="1427142" y="4859569"/>
            <a:chExt cx="9080146" cy="864000"/>
          </a:xfrm>
        </p:grpSpPr>
        <p:sp>
          <p:nvSpPr>
            <p:cNvPr id="517" name="Google Shape;517;p16"/>
            <p:cNvSpPr txBox="1"/>
            <p:nvPr/>
          </p:nvSpPr>
          <p:spPr>
            <a:xfrm>
              <a:off x="1685404" y="5075949"/>
              <a:ext cx="86556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2400">
                  <a:solidFill>
                    <a:schemeClr val="dk1"/>
                  </a:solidFill>
                  <a:latin typeface="Meiryo"/>
                  <a:ea typeface="Meiryo"/>
                  <a:cs typeface="Meiryo"/>
                  <a:sym typeface="Meiryo"/>
                </a:rPr>
                <a:t>ポピュレーション・アプローチ </a:t>
              </a:r>
              <a:r>
                <a:rPr lang="ja-JP" sz="1800">
                  <a:solidFill>
                    <a:schemeClr val="dk1"/>
                  </a:solidFill>
                  <a:latin typeface="Meiryo"/>
                  <a:ea typeface="Meiryo"/>
                  <a:cs typeface="Meiryo"/>
                  <a:sym typeface="Meiryo"/>
                </a:rPr>
                <a:t>と </a:t>
              </a:r>
              <a:r>
                <a:rPr b="1" lang="ja-JP" sz="2400">
                  <a:solidFill>
                    <a:schemeClr val="dk1"/>
                  </a:solidFill>
                  <a:latin typeface="Meiryo"/>
                  <a:ea typeface="Meiryo"/>
                  <a:cs typeface="Meiryo"/>
                  <a:sym typeface="Meiryo"/>
                </a:rPr>
                <a:t>防災コミュニケーション</a:t>
              </a:r>
              <a:endParaRPr b="1" sz="2400">
                <a:solidFill>
                  <a:schemeClr val="dk1"/>
                </a:solidFill>
                <a:latin typeface="Meiryo"/>
                <a:ea typeface="Meiryo"/>
                <a:cs typeface="Meiryo"/>
                <a:sym typeface="Meiryo"/>
              </a:endParaRPr>
            </a:p>
          </p:txBody>
        </p:sp>
        <p:sp>
          <p:nvSpPr>
            <p:cNvPr id="518" name="Google Shape;518;p16"/>
            <p:cNvSpPr/>
            <p:nvPr/>
          </p:nvSpPr>
          <p:spPr>
            <a:xfrm>
              <a:off x="1427142" y="4859569"/>
              <a:ext cx="9080146" cy="864000"/>
            </a:xfrm>
            <a:prstGeom prst="rect">
              <a:avLst/>
            </a:prstGeom>
            <a:noFill/>
            <a:ln cap="flat" cmpd="sng" w="19050">
              <a:solidFill>
                <a:srgbClr val="EA157A"/>
              </a:solidFill>
              <a:prstDash val="solid"/>
              <a:round/>
              <a:headEnd len="sm" w="sm" type="none"/>
              <a:tailEnd len="sm" w="sm" type="none"/>
            </a:ln>
          </p:spPr>
          <p:txBody>
            <a:bodyPr anchorCtr="0" anchor="ctr" bIns="45700" lIns="91400" spcFirstLastPara="1" rIns="91400" wrap="square" tIns="45700">
              <a:spAutoFit/>
            </a:bodyPr>
            <a:lstStyle/>
            <a:p>
              <a:pPr indent="0" lvl="0" marL="0" marR="0" rtl="0" algn="ctr">
                <a:lnSpc>
                  <a:spcPct val="110000"/>
                </a:lnSpc>
                <a:spcBef>
                  <a:spcPts val="0"/>
                </a:spcBef>
                <a:spcAft>
                  <a:spcPts val="0"/>
                </a:spcAft>
                <a:buNone/>
              </a:pPr>
              <a:r>
                <a:t/>
              </a:r>
              <a:endParaRPr sz="1600">
                <a:solidFill>
                  <a:schemeClr val="dk1"/>
                </a:solidFill>
                <a:latin typeface="Arial"/>
                <a:ea typeface="Arial"/>
                <a:cs typeface="Arial"/>
                <a:sym typeface="Arial"/>
              </a:endParaRPr>
            </a:p>
          </p:txBody>
        </p:sp>
      </p:grpSp>
      <p:sp>
        <p:nvSpPr>
          <p:cNvPr id="519" name="Google Shape;519;p16"/>
          <p:cNvSpPr/>
          <p:nvPr/>
        </p:nvSpPr>
        <p:spPr>
          <a:xfrm>
            <a:off x="5801350" y="4197284"/>
            <a:ext cx="589300" cy="441161"/>
          </a:xfrm>
          <a:prstGeom prst="downArrow">
            <a:avLst>
              <a:gd fmla="val 50000" name="adj1"/>
              <a:gd fmla="val 50000" name="adj2"/>
            </a:avLst>
          </a:prstGeom>
          <a:solidFill>
            <a:srgbClr val="A5A5A5"/>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520" name="Google Shape;520;p16"/>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17"/>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lnSpc>
                <a:spcPct val="100000"/>
              </a:lnSpc>
              <a:spcBef>
                <a:spcPts val="0"/>
              </a:spcBef>
              <a:spcAft>
                <a:spcPts val="0"/>
              </a:spcAft>
              <a:buClr>
                <a:srgbClr val="0C0C0C"/>
              </a:buClr>
              <a:buSzPts val="900"/>
              <a:buFont typeface="Arial"/>
              <a:buNone/>
            </a:pPr>
            <a:r>
              <a:rPr b="0" i="0" lang="ja-JP" sz="900" u="none" cap="none" strike="noStrike">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pic>
        <p:nvPicPr>
          <p:cNvPr id="527" name="Google Shape;527;p17"/>
          <p:cNvPicPr preferRelativeResize="0"/>
          <p:nvPr/>
        </p:nvPicPr>
        <p:blipFill rotWithShape="1">
          <a:blip r:embed="rId3">
            <a:alphaModFix/>
          </a:blip>
          <a:srcRect b="0" l="9215" r="7739" t="12319"/>
          <a:stretch/>
        </p:blipFill>
        <p:spPr>
          <a:xfrm>
            <a:off x="131541" y="318902"/>
            <a:ext cx="6075434" cy="3608210"/>
          </a:xfrm>
          <a:prstGeom prst="rect">
            <a:avLst/>
          </a:prstGeom>
          <a:noFill/>
          <a:ln>
            <a:noFill/>
          </a:ln>
        </p:spPr>
      </p:pic>
      <p:pic>
        <p:nvPicPr>
          <p:cNvPr id="528" name="Google Shape;528;p17"/>
          <p:cNvPicPr preferRelativeResize="0"/>
          <p:nvPr/>
        </p:nvPicPr>
        <p:blipFill rotWithShape="1">
          <a:blip r:embed="rId4">
            <a:alphaModFix/>
          </a:blip>
          <a:srcRect b="0" l="9215" r="7739" t="12319"/>
          <a:stretch/>
        </p:blipFill>
        <p:spPr>
          <a:xfrm>
            <a:off x="5985025" y="2981739"/>
            <a:ext cx="6075434" cy="3608210"/>
          </a:xfrm>
          <a:prstGeom prst="rect">
            <a:avLst/>
          </a:prstGeom>
          <a:noFill/>
          <a:ln>
            <a:noFill/>
          </a:ln>
        </p:spPr>
      </p:pic>
      <p:sp>
        <p:nvSpPr>
          <p:cNvPr id="529" name="Google Shape;529;p17"/>
          <p:cNvSpPr txBox="1"/>
          <p:nvPr/>
        </p:nvSpPr>
        <p:spPr>
          <a:xfrm>
            <a:off x="5734775" y="571357"/>
            <a:ext cx="4023679" cy="400110"/>
          </a:xfrm>
          <a:prstGeom prst="rect">
            <a:avLst/>
          </a:prstGeom>
          <a:noFill/>
          <a:ln>
            <a:noFill/>
          </a:ln>
        </p:spPr>
        <p:txBody>
          <a:bodyPr anchorCtr="0" anchor="t" bIns="45700" lIns="91425" spcFirstLastPara="1" rIns="91425" wrap="square" tIns="45700">
            <a:spAutoFit/>
          </a:bodyPr>
          <a:lstStyle/>
          <a:p>
            <a:pPr indent="0" lvl="0" marL="200025" marR="0" rtl="0" algn="just">
              <a:spcBef>
                <a:spcPts val="0"/>
              </a:spcBef>
              <a:spcAft>
                <a:spcPts val="0"/>
              </a:spcAft>
              <a:buNone/>
            </a:pPr>
            <a:r>
              <a:rPr b="1" lang="ja-JP" sz="2000">
                <a:solidFill>
                  <a:schemeClr val="dk1"/>
                </a:solidFill>
                <a:latin typeface="Meiryo"/>
                <a:ea typeface="Meiryo"/>
                <a:cs typeface="Meiryo"/>
                <a:sym typeface="Meiryo"/>
              </a:rPr>
              <a:t>■ 性別年齢別喫煙率の推移</a:t>
            </a:r>
            <a:endParaRPr b="1" sz="2000">
              <a:solidFill>
                <a:srgbClr val="EA157A"/>
              </a:solidFill>
              <a:latin typeface="Meiryo"/>
              <a:ea typeface="Meiryo"/>
              <a:cs typeface="Meiryo"/>
              <a:sym typeface="Meiryo"/>
            </a:endParaRPr>
          </a:p>
        </p:txBody>
      </p:sp>
      <p:sp>
        <p:nvSpPr>
          <p:cNvPr id="530" name="Google Shape;530;p17"/>
          <p:cNvSpPr txBox="1"/>
          <p:nvPr/>
        </p:nvSpPr>
        <p:spPr>
          <a:xfrm>
            <a:off x="7016817" y="2937356"/>
            <a:ext cx="4883636" cy="400110"/>
          </a:xfrm>
          <a:prstGeom prst="rect">
            <a:avLst/>
          </a:prstGeom>
          <a:noFill/>
          <a:ln>
            <a:noFill/>
          </a:ln>
        </p:spPr>
        <p:txBody>
          <a:bodyPr anchorCtr="0" anchor="t" bIns="45700" lIns="91425" spcFirstLastPara="1" rIns="91425" wrap="square" tIns="45700">
            <a:spAutoFit/>
          </a:bodyPr>
          <a:lstStyle/>
          <a:p>
            <a:pPr indent="0" lvl="0" marL="200025" marR="0" rtl="0" algn="r">
              <a:spcBef>
                <a:spcPts val="0"/>
              </a:spcBef>
              <a:spcAft>
                <a:spcPts val="0"/>
              </a:spcAft>
              <a:buNone/>
            </a:pPr>
            <a:r>
              <a:rPr b="1" lang="ja-JP" sz="2000">
                <a:solidFill>
                  <a:schemeClr val="dk1"/>
                </a:solidFill>
                <a:latin typeface="Meiryo"/>
                <a:ea typeface="Meiryo"/>
                <a:cs typeface="Meiryo"/>
                <a:sym typeface="Meiryo"/>
              </a:rPr>
              <a:t>■ 日本人の食塩摂取量</a:t>
            </a:r>
            <a:r>
              <a:rPr b="1" lang="ja-JP" sz="1600">
                <a:solidFill>
                  <a:schemeClr val="dk1"/>
                </a:solidFill>
                <a:latin typeface="Meiryo"/>
                <a:ea typeface="Meiryo"/>
                <a:cs typeface="Meiryo"/>
                <a:sym typeface="Meiryo"/>
              </a:rPr>
              <a:t>（1人1日当たり）</a:t>
            </a:r>
            <a:endParaRPr b="1" sz="1600">
              <a:solidFill>
                <a:srgbClr val="EA157A"/>
              </a:solidFill>
              <a:latin typeface="Meiryo"/>
              <a:ea typeface="Meiryo"/>
              <a:cs typeface="Meiryo"/>
              <a:sym typeface="Meiryo"/>
            </a:endParaRPr>
          </a:p>
        </p:txBody>
      </p:sp>
      <p:sp>
        <p:nvSpPr>
          <p:cNvPr id="531" name="Google Shape;531;p17"/>
          <p:cNvSpPr txBox="1"/>
          <p:nvPr/>
        </p:nvSpPr>
        <p:spPr>
          <a:xfrm>
            <a:off x="6773528" y="1717669"/>
            <a:ext cx="4636594" cy="338554"/>
          </a:xfrm>
          <a:prstGeom prst="rect">
            <a:avLst/>
          </a:prstGeom>
          <a:noFill/>
          <a:ln>
            <a:noFill/>
          </a:ln>
        </p:spPr>
        <p:txBody>
          <a:bodyPr anchorCtr="0" anchor="t" bIns="45700" lIns="91425" spcFirstLastPara="1" rIns="91425" wrap="square" tIns="45700">
            <a:spAutoFit/>
          </a:bodyPr>
          <a:lstStyle/>
          <a:p>
            <a:pPr indent="0" lvl="0" marL="200025" marR="0" rtl="0" algn="just">
              <a:spcBef>
                <a:spcPts val="0"/>
              </a:spcBef>
              <a:spcAft>
                <a:spcPts val="0"/>
              </a:spcAft>
              <a:buNone/>
            </a:pPr>
            <a:r>
              <a:rPr lang="ja-JP" sz="1600">
                <a:solidFill>
                  <a:schemeClr val="dk1"/>
                </a:solidFill>
                <a:latin typeface="Meiryo"/>
                <a:ea typeface="Meiryo"/>
                <a:cs typeface="Meiryo"/>
                <a:sym typeface="Meiryo"/>
              </a:rPr>
              <a:t>わが国の喫煙率や食塩摂取量は</a:t>
            </a:r>
            <a:r>
              <a:rPr b="1" lang="ja-JP" sz="1600" u="sng">
                <a:solidFill>
                  <a:schemeClr val="dk1"/>
                </a:solidFill>
                <a:latin typeface="Meiryo"/>
                <a:ea typeface="Meiryo"/>
                <a:cs typeface="Meiryo"/>
                <a:sym typeface="Meiryo"/>
              </a:rPr>
              <a:t>低下傾向</a:t>
            </a:r>
            <a:endParaRPr b="1" sz="1600" u="sng">
              <a:solidFill>
                <a:srgbClr val="EA157A"/>
              </a:solidFill>
              <a:latin typeface="Meiryo"/>
              <a:ea typeface="Meiryo"/>
              <a:cs typeface="Meiryo"/>
              <a:sym typeface="Meiryo"/>
            </a:endParaRPr>
          </a:p>
        </p:txBody>
      </p:sp>
      <p:sp>
        <p:nvSpPr>
          <p:cNvPr id="532" name="Google Shape;532;p17"/>
          <p:cNvSpPr/>
          <p:nvPr/>
        </p:nvSpPr>
        <p:spPr>
          <a:xfrm>
            <a:off x="8186048" y="1047044"/>
            <a:ext cx="273563" cy="414941"/>
          </a:xfrm>
          <a:prstGeom prst="downArrow">
            <a:avLst>
              <a:gd fmla="val 50000" name="adj1"/>
              <a:gd fmla="val 50000" name="adj2"/>
            </a:avLst>
          </a:prstGeom>
          <a:solidFill>
            <a:srgbClr val="D8D8D8"/>
          </a:solidFill>
          <a:ln>
            <a:noFill/>
          </a:ln>
        </p:spPr>
        <p:txBody>
          <a:bodyPr anchorCtr="0" anchor="ctr" bIns="45700" lIns="91400" spcFirstLastPara="1" rIns="91400" wrap="square" tIns="45700">
            <a:spAutoFit/>
          </a:bodyPr>
          <a:lstStyle/>
          <a:p>
            <a:pPr indent="0" lvl="0" marL="0" marR="0" rtl="0" algn="ctr">
              <a:lnSpc>
                <a:spcPct val="110000"/>
              </a:lnSpc>
              <a:spcBef>
                <a:spcPts val="0"/>
              </a:spcBef>
              <a:spcAft>
                <a:spcPts val="0"/>
              </a:spcAft>
              <a:buNone/>
            </a:pPr>
            <a:r>
              <a:t/>
            </a:r>
            <a:endParaRPr sz="1600">
              <a:solidFill>
                <a:schemeClr val="dk1"/>
              </a:solidFill>
              <a:latin typeface="Arial"/>
              <a:ea typeface="Arial"/>
              <a:cs typeface="Arial"/>
              <a:sym typeface="Arial"/>
            </a:endParaRPr>
          </a:p>
        </p:txBody>
      </p:sp>
      <p:sp>
        <p:nvSpPr>
          <p:cNvPr id="533" name="Google Shape;533;p17"/>
          <p:cNvSpPr/>
          <p:nvPr/>
        </p:nvSpPr>
        <p:spPr>
          <a:xfrm rot="10800000">
            <a:off x="8229119" y="2243052"/>
            <a:ext cx="273563" cy="414941"/>
          </a:xfrm>
          <a:prstGeom prst="downArrow">
            <a:avLst>
              <a:gd fmla="val 50000" name="adj1"/>
              <a:gd fmla="val 50000" name="adj2"/>
            </a:avLst>
          </a:prstGeom>
          <a:solidFill>
            <a:srgbClr val="D8D8D8"/>
          </a:solidFill>
          <a:ln>
            <a:noFill/>
          </a:ln>
        </p:spPr>
        <p:txBody>
          <a:bodyPr anchorCtr="0" anchor="ctr" bIns="45700" lIns="91400" spcFirstLastPara="1" rIns="91400" wrap="square" tIns="45700">
            <a:spAutoFit/>
          </a:bodyPr>
          <a:lstStyle/>
          <a:p>
            <a:pPr indent="0" lvl="0" marL="0" marR="0" rtl="0" algn="ctr">
              <a:lnSpc>
                <a:spcPct val="110000"/>
              </a:lnSpc>
              <a:spcBef>
                <a:spcPts val="0"/>
              </a:spcBef>
              <a:spcAft>
                <a:spcPts val="0"/>
              </a:spcAft>
              <a:buNone/>
            </a:pPr>
            <a:r>
              <a:t/>
            </a:r>
            <a:endParaRPr sz="1600">
              <a:solidFill>
                <a:schemeClr val="dk1"/>
              </a:solidFill>
              <a:latin typeface="Arial"/>
              <a:ea typeface="Arial"/>
              <a:cs typeface="Arial"/>
              <a:sym typeface="Arial"/>
            </a:endParaRPr>
          </a:p>
        </p:txBody>
      </p:sp>
      <p:sp>
        <p:nvSpPr>
          <p:cNvPr id="534" name="Google Shape;534;p17"/>
          <p:cNvSpPr txBox="1"/>
          <p:nvPr/>
        </p:nvSpPr>
        <p:spPr>
          <a:xfrm>
            <a:off x="621220" y="4649707"/>
            <a:ext cx="5083841" cy="1092607"/>
          </a:xfrm>
          <a:prstGeom prst="rect">
            <a:avLst/>
          </a:prstGeom>
          <a:solidFill>
            <a:srgbClr val="F2F2F2"/>
          </a:solidFill>
          <a:ln>
            <a:noFill/>
          </a:ln>
        </p:spPr>
        <p:txBody>
          <a:bodyPr anchorCtr="0" anchor="t" bIns="45700" lIns="91425" spcFirstLastPara="1" rIns="91425" wrap="square" tIns="45700">
            <a:spAutoFit/>
          </a:bodyPr>
          <a:lstStyle/>
          <a:p>
            <a:pPr indent="0" lvl="0" marL="200025" marR="0" rtl="0" algn="l">
              <a:spcBef>
                <a:spcPts val="0"/>
              </a:spcBef>
              <a:spcAft>
                <a:spcPts val="0"/>
              </a:spcAft>
              <a:buNone/>
            </a:pPr>
            <a:r>
              <a:rPr lang="ja-JP" sz="1400">
                <a:solidFill>
                  <a:schemeClr val="dk1"/>
                </a:solidFill>
                <a:latin typeface="Meiryo"/>
                <a:ea typeface="Meiryo"/>
                <a:cs typeface="Meiryo"/>
                <a:sym typeface="Meiryo"/>
              </a:rPr>
              <a:t>これを実現できたのが</a:t>
            </a:r>
            <a:endParaRPr sz="1400">
              <a:solidFill>
                <a:schemeClr val="dk1"/>
              </a:solidFill>
              <a:latin typeface="Meiryo"/>
              <a:ea typeface="Meiryo"/>
              <a:cs typeface="Meiryo"/>
              <a:sym typeface="Meiryo"/>
            </a:endParaRPr>
          </a:p>
          <a:p>
            <a:pPr indent="0" lvl="0" marL="200025" marR="0" rtl="0" algn="ctr">
              <a:spcBef>
                <a:spcPts val="1200"/>
              </a:spcBef>
              <a:spcAft>
                <a:spcPts val="0"/>
              </a:spcAft>
              <a:buNone/>
            </a:pPr>
            <a:br>
              <a:rPr lang="ja-JP" sz="100">
                <a:solidFill>
                  <a:schemeClr val="dk1"/>
                </a:solidFill>
                <a:latin typeface="Meiryo"/>
                <a:ea typeface="Meiryo"/>
                <a:cs typeface="Meiryo"/>
                <a:sym typeface="Meiryo"/>
              </a:rPr>
            </a:br>
            <a:r>
              <a:rPr b="1" lang="ja-JP" sz="1800">
                <a:solidFill>
                  <a:schemeClr val="dk1"/>
                </a:solidFill>
                <a:latin typeface="Meiryo"/>
                <a:ea typeface="Meiryo"/>
                <a:cs typeface="Meiryo"/>
                <a:sym typeface="Meiryo"/>
              </a:rPr>
              <a:t>「</a:t>
            </a:r>
            <a:r>
              <a:rPr b="1" lang="ja-JP" sz="2000">
                <a:solidFill>
                  <a:srgbClr val="EA157A"/>
                </a:solidFill>
                <a:latin typeface="Meiryo"/>
                <a:ea typeface="Meiryo"/>
                <a:cs typeface="Meiryo"/>
                <a:sym typeface="Meiryo"/>
              </a:rPr>
              <a:t>ポピュレーション・アプローチ</a:t>
            </a:r>
            <a:r>
              <a:rPr b="1" lang="ja-JP" sz="1800">
                <a:solidFill>
                  <a:schemeClr val="dk1"/>
                </a:solidFill>
                <a:latin typeface="Meiryo"/>
                <a:ea typeface="Meiryo"/>
                <a:cs typeface="Meiryo"/>
                <a:sym typeface="Meiryo"/>
              </a:rPr>
              <a:t>」</a:t>
            </a:r>
            <a:r>
              <a:rPr lang="ja-JP" sz="1400">
                <a:solidFill>
                  <a:schemeClr val="dk1"/>
                </a:solidFill>
                <a:latin typeface="Meiryo"/>
                <a:ea typeface="Meiryo"/>
                <a:cs typeface="Meiryo"/>
                <a:sym typeface="Meiryo"/>
              </a:rPr>
              <a:t>と</a:t>
            </a:r>
            <a:br>
              <a:rPr lang="ja-JP" sz="1400">
                <a:solidFill>
                  <a:schemeClr val="dk1"/>
                </a:solidFill>
                <a:latin typeface="Meiryo"/>
                <a:ea typeface="Meiryo"/>
                <a:cs typeface="Meiryo"/>
                <a:sym typeface="Meiryo"/>
              </a:rPr>
            </a:br>
            <a:r>
              <a:rPr b="1" lang="ja-JP" sz="1800">
                <a:solidFill>
                  <a:schemeClr val="dk1"/>
                </a:solidFill>
                <a:latin typeface="Meiryo"/>
                <a:ea typeface="Meiryo"/>
                <a:cs typeface="Meiryo"/>
                <a:sym typeface="Meiryo"/>
              </a:rPr>
              <a:t>「</a:t>
            </a:r>
            <a:r>
              <a:rPr b="1" lang="ja-JP" sz="2000">
                <a:solidFill>
                  <a:srgbClr val="EA157A"/>
                </a:solidFill>
                <a:latin typeface="Meiryo"/>
                <a:ea typeface="Meiryo"/>
                <a:cs typeface="Meiryo"/>
                <a:sym typeface="Meiryo"/>
              </a:rPr>
              <a:t>ヘルスコミュニケーション</a:t>
            </a:r>
            <a:r>
              <a:rPr b="1" lang="ja-JP" sz="1800">
                <a:solidFill>
                  <a:schemeClr val="dk1"/>
                </a:solidFill>
                <a:latin typeface="Meiryo"/>
                <a:ea typeface="Meiryo"/>
                <a:cs typeface="Meiryo"/>
                <a:sym typeface="Meiryo"/>
              </a:rPr>
              <a:t>」</a:t>
            </a:r>
            <a:endParaRPr b="1" sz="1800">
              <a:solidFill>
                <a:srgbClr val="EA157A"/>
              </a:solidFill>
              <a:latin typeface="Meiryo"/>
              <a:ea typeface="Meiryo"/>
              <a:cs typeface="Meiryo"/>
              <a:sym typeface="Meiry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18"/>
          <p:cNvSpPr txBox="1"/>
          <p:nvPr/>
        </p:nvSpPr>
        <p:spPr>
          <a:xfrm>
            <a:off x="845614" y="228591"/>
            <a:ext cx="10500772" cy="1099466"/>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2200"/>
              <a:buFont typeface="Arial"/>
              <a:buNone/>
            </a:pPr>
            <a:r>
              <a:rPr b="1" i="0" lang="ja-JP" sz="2200" u="none" cap="none" strike="noStrike">
                <a:solidFill>
                  <a:srgbClr val="000000"/>
                </a:solidFill>
                <a:latin typeface="Arial"/>
                <a:ea typeface="Arial"/>
                <a:cs typeface="Arial"/>
                <a:sym typeface="Arial"/>
              </a:rPr>
              <a:t>公衆衛生学は痛くもかゆくもない人々の行動を変容させてきた</a:t>
            </a:r>
            <a:endParaRPr b="1" i="0" sz="22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600"/>
              <a:buFont typeface="Arial"/>
              <a:buNone/>
            </a:pPr>
            <a:br>
              <a:rPr b="1" i="0" lang="ja-JP" sz="600" u="none" cap="none" strike="noStrike">
                <a:solidFill>
                  <a:srgbClr val="000000"/>
                </a:solidFill>
                <a:latin typeface="Arial"/>
                <a:ea typeface="Arial"/>
                <a:cs typeface="Arial"/>
                <a:sym typeface="Arial"/>
              </a:rPr>
            </a:br>
            <a:r>
              <a:rPr b="1" i="0" lang="ja-JP" sz="2200" u="none" cap="none" strike="noStrike">
                <a:solidFill>
                  <a:srgbClr val="000000"/>
                </a:solidFill>
                <a:latin typeface="Arial"/>
                <a:ea typeface="Arial"/>
                <a:cs typeface="Arial"/>
                <a:sym typeface="Arial"/>
              </a:rPr>
              <a:t>健康意識と</a:t>
            </a:r>
            <a:r>
              <a:rPr b="1" i="0" lang="ja-JP" sz="2200" u="sng" cap="none" strike="noStrike">
                <a:solidFill>
                  <a:srgbClr val="EA157A"/>
                </a:solidFill>
                <a:latin typeface="Arial"/>
                <a:ea typeface="Arial"/>
                <a:cs typeface="Arial"/>
                <a:sym typeface="Arial"/>
              </a:rPr>
              <a:t>防災意識の向上</a:t>
            </a:r>
            <a:r>
              <a:rPr b="1" i="0" lang="ja-JP" sz="2200" u="none" cap="none" strike="noStrike">
                <a:solidFill>
                  <a:srgbClr val="000000"/>
                </a:solidFill>
                <a:latin typeface="Arial"/>
                <a:ea typeface="Arial"/>
                <a:cs typeface="Arial"/>
                <a:sym typeface="Arial"/>
              </a:rPr>
              <a:t>：ポピュレーションストラテジーの例</a:t>
            </a:r>
            <a:endParaRPr/>
          </a:p>
        </p:txBody>
      </p:sp>
      <p:sp>
        <p:nvSpPr>
          <p:cNvPr id="541" name="Google Shape;541;p18"/>
          <p:cNvSpPr txBox="1"/>
          <p:nvPr/>
        </p:nvSpPr>
        <p:spPr>
          <a:xfrm>
            <a:off x="1235420" y="1401156"/>
            <a:ext cx="7646988" cy="5066514"/>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dk1"/>
              </a:buClr>
              <a:buSzPts val="2000"/>
              <a:buFont typeface="Arial"/>
              <a:buNone/>
            </a:pPr>
            <a:r>
              <a:rPr b="1" i="0" lang="ja-JP" sz="2000" u="none" cap="none" strike="noStrike">
                <a:solidFill>
                  <a:schemeClr val="dk1"/>
                </a:solidFill>
                <a:latin typeface="Meiryo"/>
                <a:ea typeface="Meiryo"/>
                <a:cs typeface="Meiryo"/>
                <a:sym typeface="Meiryo"/>
              </a:rPr>
              <a:t>（1）広報活動・環境整備</a:t>
            </a:r>
            <a:endParaRPr/>
          </a:p>
          <a:p>
            <a:pPr indent="-1287463" lvl="0" marL="1287463" marR="0" rtl="0" algn="l">
              <a:lnSpc>
                <a:spcPct val="110000"/>
              </a:lnSpc>
              <a:spcBef>
                <a:spcPts val="0"/>
              </a:spcBef>
              <a:spcAft>
                <a:spcPts val="0"/>
              </a:spcAft>
              <a:buClr>
                <a:srgbClr val="000000"/>
              </a:buClr>
              <a:buSzPts val="1800"/>
              <a:buFont typeface="Arial"/>
              <a:buNone/>
            </a:pPr>
            <a:r>
              <a:rPr b="0" i="0" lang="ja-JP" sz="1800" u="none" cap="none" strike="noStrike">
                <a:solidFill>
                  <a:srgbClr val="000000"/>
                </a:solidFill>
                <a:latin typeface="Meiryo"/>
                <a:ea typeface="Meiryo"/>
                <a:cs typeface="Meiryo"/>
                <a:sym typeface="Meiryo"/>
              </a:rPr>
              <a:t>　  　</a:t>
            </a:r>
            <a:r>
              <a:rPr b="0" i="0" lang="ja-JP" sz="1800" u="none" cap="none" strike="noStrike">
                <a:solidFill>
                  <a:srgbClr val="0C0C0C"/>
                </a:solidFill>
                <a:latin typeface="Meiryo"/>
                <a:ea typeface="Meiryo"/>
                <a:cs typeface="Meiryo"/>
                <a:sym typeface="Meiryo"/>
              </a:rPr>
              <a:t>（例：メディアなどを通した</a:t>
            </a:r>
            <a:r>
              <a:rPr b="0" i="0" lang="ja-JP" sz="1800" u="none" cap="none" strike="noStrike">
                <a:solidFill>
                  <a:srgbClr val="F50B6F"/>
                </a:solidFill>
                <a:latin typeface="Meiryo"/>
                <a:ea typeface="Meiryo"/>
                <a:cs typeface="Meiryo"/>
                <a:sym typeface="Meiryo"/>
              </a:rPr>
              <a:t>広報活動</a:t>
            </a:r>
            <a:r>
              <a:rPr b="0" i="0" lang="ja-JP" sz="1800" u="none" cap="none" strike="noStrike">
                <a:solidFill>
                  <a:srgbClr val="0C0C0C"/>
                </a:solidFill>
                <a:latin typeface="Meiryo"/>
                <a:ea typeface="Meiryo"/>
                <a:cs typeface="Meiryo"/>
                <a:sym typeface="Meiryo"/>
              </a:rPr>
              <a:t>、施設の</a:t>
            </a:r>
            <a:r>
              <a:rPr b="0" i="0" lang="ja-JP" sz="1800" u="none" cap="none" strike="noStrike">
                <a:solidFill>
                  <a:srgbClr val="F50B6F"/>
                </a:solidFill>
                <a:latin typeface="Meiryo"/>
                <a:ea typeface="Meiryo"/>
                <a:cs typeface="Meiryo"/>
                <a:sym typeface="Meiryo"/>
              </a:rPr>
              <a:t>禁煙・完全分煙</a:t>
            </a:r>
            <a:r>
              <a:rPr b="0" i="0" lang="ja-JP" sz="1800" u="none" cap="none" strike="noStrike">
                <a:solidFill>
                  <a:srgbClr val="0C0C0C"/>
                </a:solidFill>
                <a:latin typeface="Meiryo"/>
                <a:ea typeface="Meiryo"/>
                <a:cs typeface="Meiryo"/>
                <a:sym typeface="Meiryo"/>
              </a:rPr>
              <a:t>、</a:t>
            </a:r>
            <a:br>
              <a:rPr b="0" i="0" lang="ja-JP" sz="1800" u="none" cap="none" strike="noStrike">
                <a:solidFill>
                  <a:srgbClr val="000000"/>
                </a:solidFill>
                <a:latin typeface="Meiryo"/>
                <a:ea typeface="Meiryo"/>
                <a:cs typeface="Meiryo"/>
                <a:sym typeface="Meiryo"/>
              </a:rPr>
            </a:br>
            <a:r>
              <a:rPr b="0" i="0" lang="ja-JP" sz="1800" u="none" cap="none" strike="noStrike">
                <a:solidFill>
                  <a:srgbClr val="F50B6F"/>
                </a:solidFill>
                <a:latin typeface="Meiryo"/>
                <a:ea typeface="Meiryo"/>
                <a:cs typeface="Meiryo"/>
                <a:sym typeface="Meiryo"/>
              </a:rPr>
              <a:t>遊歩道・公園整備</a:t>
            </a:r>
            <a:r>
              <a:rPr b="0" i="0" lang="ja-JP" sz="1800" u="none" cap="none" strike="noStrike">
                <a:solidFill>
                  <a:srgbClr val="0C0C0C"/>
                </a:solidFill>
                <a:latin typeface="Meiryo"/>
                <a:ea typeface="Meiryo"/>
                <a:cs typeface="Meiryo"/>
                <a:sym typeface="Meiryo"/>
              </a:rPr>
              <a:t>、飲食施設での</a:t>
            </a:r>
            <a:r>
              <a:rPr b="0" i="0" lang="ja-JP" sz="1800" u="none" cap="none" strike="noStrike">
                <a:solidFill>
                  <a:srgbClr val="F50B6F"/>
                </a:solidFill>
                <a:latin typeface="Meiryo"/>
                <a:ea typeface="Meiryo"/>
                <a:cs typeface="Meiryo"/>
                <a:sym typeface="Meiryo"/>
              </a:rPr>
              <a:t>ヘルシーメニュー</a:t>
            </a:r>
            <a:r>
              <a:rPr b="0" i="0" lang="ja-JP" sz="1800" u="none" cap="none" strike="noStrike">
                <a:solidFill>
                  <a:srgbClr val="0C0C0C"/>
                </a:solidFill>
                <a:latin typeface="Meiryo"/>
                <a:ea typeface="Meiryo"/>
                <a:cs typeface="Meiryo"/>
                <a:sym typeface="Meiryo"/>
              </a:rPr>
              <a:t>、など）</a:t>
            </a:r>
            <a:endParaRPr b="0" i="0" sz="1800" u="none" cap="none" strike="noStrike">
              <a:solidFill>
                <a:srgbClr val="0C0C0C"/>
              </a:solidFill>
              <a:latin typeface="Meiryo"/>
              <a:ea typeface="Meiryo"/>
              <a:cs typeface="Meiryo"/>
              <a:sym typeface="Meiryo"/>
            </a:endParaRPr>
          </a:p>
          <a:p>
            <a:pPr indent="-228600" lvl="0" marL="228600" marR="0" rtl="0" algn="l">
              <a:lnSpc>
                <a:spcPct val="110000"/>
              </a:lnSpc>
              <a:spcBef>
                <a:spcPts val="1600"/>
              </a:spcBef>
              <a:spcAft>
                <a:spcPts val="0"/>
              </a:spcAft>
              <a:buClr>
                <a:schemeClr val="dk1"/>
              </a:buClr>
              <a:buSzPts val="2000"/>
              <a:buFont typeface="Arial"/>
              <a:buNone/>
            </a:pPr>
            <a:r>
              <a:rPr b="1" i="0" lang="ja-JP" sz="2000" u="none" cap="none" strike="noStrike">
                <a:solidFill>
                  <a:schemeClr val="dk1"/>
                </a:solidFill>
                <a:latin typeface="Meiryo"/>
                <a:ea typeface="Meiryo"/>
                <a:cs typeface="Meiryo"/>
                <a:sym typeface="Meiryo"/>
              </a:rPr>
              <a:t>（2）自治体保健事業を活用して、広く介入</a:t>
            </a:r>
            <a:endParaRPr/>
          </a:p>
          <a:p>
            <a:pPr indent="-228600" lvl="0" marL="228600" marR="0" rtl="0" algn="l">
              <a:lnSpc>
                <a:spcPct val="110000"/>
              </a:lnSpc>
              <a:spcBef>
                <a:spcPts val="0"/>
              </a:spcBef>
              <a:spcAft>
                <a:spcPts val="0"/>
              </a:spcAft>
              <a:buClr>
                <a:srgbClr val="000000"/>
              </a:buClr>
              <a:buSzPts val="1800"/>
              <a:buFont typeface="Arial"/>
              <a:buNone/>
            </a:pPr>
            <a:r>
              <a:rPr b="0" i="0" lang="ja-JP" sz="1800" u="none" cap="none" strike="noStrike">
                <a:solidFill>
                  <a:srgbClr val="000000"/>
                </a:solidFill>
                <a:latin typeface="Meiryo"/>
                <a:ea typeface="Meiryo"/>
                <a:cs typeface="Meiryo"/>
                <a:sym typeface="Meiryo"/>
              </a:rPr>
              <a:t>　　  </a:t>
            </a:r>
            <a:r>
              <a:rPr b="0" i="0" lang="ja-JP" sz="1800" u="none" cap="none" strike="noStrike">
                <a:solidFill>
                  <a:srgbClr val="0C0C0C"/>
                </a:solidFill>
                <a:latin typeface="Meiryo"/>
                <a:ea typeface="Meiryo"/>
                <a:cs typeface="Meiryo"/>
                <a:sym typeface="Meiryo"/>
              </a:rPr>
              <a:t>（例：</a:t>
            </a:r>
            <a:r>
              <a:rPr b="0" i="0" lang="ja-JP" sz="1800" u="none" cap="none" strike="noStrike">
                <a:solidFill>
                  <a:srgbClr val="F50B6F"/>
                </a:solidFill>
                <a:latin typeface="Meiryo"/>
                <a:ea typeface="Meiryo"/>
                <a:cs typeface="Meiryo"/>
                <a:sym typeface="Meiryo"/>
              </a:rPr>
              <a:t>健康教育など</a:t>
            </a:r>
            <a:r>
              <a:rPr b="0" i="0" lang="ja-JP" sz="1800" u="none" cap="none" strike="noStrike">
                <a:solidFill>
                  <a:srgbClr val="0C0C0C"/>
                </a:solidFill>
                <a:latin typeface="Meiryo"/>
                <a:ea typeface="Meiryo"/>
                <a:cs typeface="Meiryo"/>
                <a:sym typeface="Meiryo"/>
              </a:rPr>
              <a:t>参加者への働きかけ）</a:t>
            </a:r>
            <a:endParaRPr b="0" i="0" sz="1800" u="none" cap="none" strike="noStrike">
              <a:solidFill>
                <a:srgbClr val="0C0C0C"/>
              </a:solidFill>
              <a:latin typeface="Meiryo"/>
              <a:ea typeface="Meiryo"/>
              <a:cs typeface="Meiryo"/>
              <a:sym typeface="Meiryo"/>
            </a:endParaRPr>
          </a:p>
          <a:p>
            <a:pPr indent="-228600" lvl="0" marL="228600" marR="0" rtl="0" algn="l">
              <a:lnSpc>
                <a:spcPct val="110000"/>
              </a:lnSpc>
              <a:spcBef>
                <a:spcPts val="1600"/>
              </a:spcBef>
              <a:spcAft>
                <a:spcPts val="0"/>
              </a:spcAft>
              <a:buClr>
                <a:schemeClr val="dk1"/>
              </a:buClr>
              <a:buSzPts val="2000"/>
              <a:buFont typeface="Arial"/>
              <a:buNone/>
            </a:pPr>
            <a:r>
              <a:rPr b="1" i="0" lang="ja-JP" sz="2000" u="none" cap="none" strike="noStrike">
                <a:solidFill>
                  <a:schemeClr val="dk1"/>
                </a:solidFill>
                <a:latin typeface="Meiryo"/>
                <a:ea typeface="Meiryo"/>
                <a:cs typeface="Meiryo"/>
                <a:sym typeface="Meiryo"/>
              </a:rPr>
              <a:t>（3）義務教育と連携</a:t>
            </a:r>
            <a:endParaRPr/>
          </a:p>
          <a:p>
            <a:pPr indent="-228600" lvl="0" marL="228600" marR="0" rtl="0" algn="l">
              <a:lnSpc>
                <a:spcPct val="110000"/>
              </a:lnSpc>
              <a:spcBef>
                <a:spcPts val="0"/>
              </a:spcBef>
              <a:spcAft>
                <a:spcPts val="0"/>
              </a:spcAft>
              <a:buClr>
                <a:srgbClr val="0C0C0C"/>
              </a:buClr>
              <a:buSzPts val="1800"/>
              <a:buFont typeface="Arial"/>
              <a:buNone/>
            </a:pPr>
            <a:r>
              <a:rPr b="0" i="0" lang="ja-JP" sz="1800" u="none" cap="none" strike="noStrike">
                <a:solidFill>
                  <a:srgbClr val="0C0C0C"/>
                </a:solidFill>
                <a:latin typeface="Meiryo"/>
                <a:ea typeface="Meiryo"/>
                <a:cs typeface="Meiryo"/>
                <a:sym typeface="Meiryo"/>
              </a:rPr>
              <a:t>　　  （例：小・中学校の</a:t>
            </a:r>
            <a:r>
              <a:rPr b="0" i="0" lang="ja-JP" sz="1800" u="none" cap="none" strike="noStrike">
                <a:solidFill>
                  <a:srgbClr val="F50B6F"/>
                </a:solidFill>
                <a:latin typeface="Meiryo"/>
                <a:ea typeface="Meiryo"/>
                <a:cs typeface="Meiryo"/>
                <a:sym typeface="Meiryo"/>
              </a:rPr>
              <a:t>児童・生徒</a:t>
            </a:r>
            <a:r>
              <a:rPr b="0" i="0" lang="ja-JP" sz="1800" u="none" cap="none" strike="noStrike">
                <a:solidFill>
                  <a:srgbClr val="0C0C0C"/>
                </a:solidFill>
                <a:latin typeface="Meiryo"/>
                <a:ea typeface="Meiryo"/>
                <a:cs typeface="Meiryo"/>
                <a:sym typeface="Meiryo"/>
              </a:rPr>
              <a:t>や親への働きかけ）</a:t>
            </a:r>
            <a:endParaRPr b="0" i="0" sz="1800" u="none" cap="none" strike="noStrike">
              <a:solidFill>
                <a:srgbClr val="0C0C0C"/>
              </a:solidFill>
              <a:latin typeface="Meiryo"/>
              <a:ea typeface="Meiryo"/>
              <a:cs typeface="Meiryo"/>
              <a:sym typeface="Meiryo"/>
            </a:endParaRPr>
          </a:p>
          <a:p>
            <a:pPr indent="-228600" lvl="0" marL="228600" marR="0" rtl="0" algn="l">
              <a:lnSpc>
                <a:spcPct val="110000"/>
              </a:lnSpc>
              <a:spcBef>
                <a:spcPts val="1600"/>
              </a:spcBef>
              <a:spcAft>
                <a:spcPts val="0"/>
              </a:spcAft>
              <a:buClr>
                <a:schemeClr val="dk1"/>
              </a:buClr>
              <a:buSzPts val="2000"/>
              <a:buFont typeface="Arial"/>
              <a:buNone/>
            </a:pPr>
            <a:r>
              <a:rPr b="1" i="0" lang="ja-JP" sz="2000" u="none" cap="none" strike="noStrike">
                <a:solidFill>
                  <a:schemeClr val="dk1"/>
                </a:solidFill>
                <a:latin typeface="Meiryo"/>
                <a:ea typeface="Meiryo"/>
                <a:cs typeface="Meiryo"/>
                <a:sym typeface="Meiryo"/>
              </a:rPr>
              <a:t>（4）税・経済的誘導/インセンティブ・企業の取り組み</a:t>
            </a:r>
            <a:endParaRPr/>
          </a:p>
          <a:p>
            <a:pPr indent="-1287463" lvl="0" marL="1287463" marR="0" rtl="0" algn="l">
              <a:lnSpc>
                <a:spcPct val="110000"/>
              </a:lnSpc>
              <a:spcBef>
                <a:spcPts val="0"/>
              </a:spcBef>
              <a:spcAft>
                <a:spcPts val="0"/>
              </a:spcAft>
              <a:buClr>
                <a:srgbClr val="000000"/>
              </a:buClr>
              <a:buSzPts val="1800"/>
              <a:buFont typeface="Arial"/>
              <a:buNone/>
            </a:pPr>
            <a:r>
              <a:rPr b="0" i="0" lang="ja-JP" sz="1800" u="none" cap="none" strike="noStrike">
                <a:solidFill>
                  <a:srgbClr val="000000"/>
                </a:solidFill>
                <a:latin typeface="Meiryo"/>
                <a:ea typeface="Meiryo"/>
                <a:cs typeface="Meiryo"/>
                <a:sym typeface="Meiryo"/>
              </a:rPr>
              <a:t>　  　</a:t>
            </a:r>
            <a:r>
              <a:rPr b="0" i="0" lang="ja-JP" sz="1800" u="none" cap="none" strike="noStrike">
                <a:solidFill>
                  <a:srgbClr val="0C0C0C"/>
                </a:solidFill>
                <a:latin typeface="Meiryo"/>
                <a:ea typeface="Meiryo"/>
                <a:cs typeface="Meiryo"/>
                <a:sym typeface="Meiryo"/>
              </a:rPr>
              <a:t>（例：</a:t>
            </a:r>
            <a:r>
              <a:rPr b="0" i="0" lang="ja-JP" sz="1800" u="none" cap="none" strike="noStrike">
                <a:solidFill>
                  <a:srgbClr val="F50B6F"/>
                </a:solidFill>
                <a:latin typeface="Meiryo"/>
                <a:ea typeface="Meiryo"/>
                <a:cs typeface="Meiryo"/>
                <a:sym typeface="Meiryo"/>
              </a:rPr>
              <a:t>タバコ税の値上げ</a:t>
            </a:r>
            <a:r>
              <a:rPr b="0" i="0" lang="ja-JP" sz="1800" u="none" cap="none" strike="noStrike">
                <a:solidFill>
                  <a:srgbClr val="0C0C0C"/>
                </a:solidFill>
                <a:latin typeface="Meiryo"/>
                <a:ea typeface="Meiryo"/>
                <a:cs typeface="Meiryo"/>
                <a:sym typeface="Meiryo"/>
              </a:rPr>
              <a:t>、健康保険の保険料の差別化、</a:t>
            </a:r>
            <a:br>
              <a:rPr b="0" i="0" lang="ja-JP" sz="1800" u="none" cap="none" strike="noStrike">
                <a:solidFill>
                  <a:srgbClr val="0C0C0C"/>
                </a:solidFill>
                <a:latin typeface="Meiryo"/>
                <a:ea typeface="Meiryo"/>
                <a:cs typeface="Meiryo"/>
                <a:sym typeface="Meiryo"/>
              </a:rPr>
            </a:br>
            <a:r>
              <a:rPr b="0" i="0" lang="ja-JP" sz="1800" u="none" cap="none" strike="noStrike">
                <a:solidFill>
                  <a:srgbClr val="0C0C0C"/>
                </a:solidFill>
                <a:latin typeface="Meiryo"/>
                <a:ea typeface="Meiryo"/>
                <a:cs typeface="Meiryo"/>
                <a:sym typeface="Meiryo"/>
              </a:rPr>
              <a:t>非喫煙者用保険商品、禁煙補助製品の販売）</a:t>
            </a:r>
            <a:endParaRPr b="0" i="0" sz="1800" u="none" cap="none" strike="noStrike">
              <a:solidFill>
                <a:srgbClr val="0C0C0C"/>
              </a:solidFill>
              <a:latin typeface="Meiryo"/>
              <a:ea typeface="Meiryo"/>
              <a:cs typeface="Meiryo"/>
              <a:sym typeface="Meiryo"/>
            </a:endParaRPr>
          </a:p>
          <a:p>
            <a:pPr indent="-228600" lvl="0" marL="228600" marR="0" rtl="0" algn="l">
              <a:lnSpc>
                <a:spcPct val="110000"/>
              </a:lnSpc>
              <a:spcBef>
                <a:spcPts val="1600"/>
              </a:spcBef>
              <a:spcAft>
                <a:spcPts val="0"/>
              </a:spcAft>
              <a:buClr>
                <a:schemeClr val="dk1"/>
              </a:buClr>
              <a:buSzPts val="2000"/>
              <a:buFont typeface="Arial"/>
              <a:buNone/>
            </a:pPr>
            <a:r>
              <a:rPr b="1" i="0" lang="ja-JP" sz="2000" u="none" cap="none" strike="noStrike">
                <a:solidFill>
                  <a:schemeClr val="dk1"/>
                </a:solidFill>
                <a:latin typeface="Meiryo"/>
                <a:ea typeface="Meiryo"/>
                <a:cs typeface="Meiryo"/>
                <a:sym typeface="Meiryo"/>
              </a:rPr>
              <a:t>（5）法令による社会通念の形成</a:t>
            </a:r>
            <a:endParaRPr/>
          </a:p>
          <a:p>
            <a:pPr indent="-1287463" lvl="0" marL="1287463" marR="0" rtl="0" algn="l">
              <a:lnSpc>
                <a:spcPct val="110000"/>
              </a:lnSpc>
              <a:spcBef>
                <a:spcPts val="0"/>
              </a:spcBef>
              <a:spcAft>
                <a:spcPts val="0"/>
              </a:spcAft>
              <a:buClr>
                <a:srgbClr val="000000"/>
              </a:buClr>
              <a:buSzPts val="1800"/>
              <a:buFont typeface="Arial"/>
              <a:buNone/>
            </a:pPr>
            <a:r>
              <a:rPr b="0" i="0" lang="ja-JP" sz="1800" u="none" cap="none" strike="noStrike">
                <a:solidFill>
                  <a:srgbClr val="000000"/>
                </a:solidFill>
                <a:latin typeface="Meiryo"/>
                <a:ea typeface="Meiryo"/>
                <a:cs typeface="Meiryo"/>
                <a:sym typeface="Meiryo"/>
              </a:rPr>
              <a:t>　  　</a:t>
            </a:r>
            <a:r>
              <a:rPr b="0" i="0" lang="ja-JP" sz="1800" u="none" cap="none" strike="noStrike">
                <a:solidFill>
                  <a:srgbClr val="0C0C0C"/>
                </a:solidFill>
                <a:latin typeface="Meiryo"/>
                <a:ea typeface="Meiryo"/>
                <a:cs typeface="Meiryo"/>
                <a:sym typeface="Meiryo"/>
              </a:rPr>
              <a:t>（例：シートベル着用、未成年の禁煙・禁酒、自販機撤去条例、</a:t>
            </a:r>
            <a:br>
              <a:rPr b="0" i="0" lang="ja-JP" sz="1800" u="none" cap="none" strike="noStrike">
                <a:solidFill>
                  <a:srgbClr val="0C0C0C"/>
                </a:solidFill>
                <a:latin typeface="Meiryo"/>
                <a:ea typeface="Meiryo"/>
                <a:cs typeface="Meiryo"/>
                <a:sym typeface="Meiryo"/>
              </a:rPr>
            </a:br>
            <a:r>
              <a:rPr b="0" i="0" lang="ja-JP" sz="1800" u="none" cap="none" strike="noStrike">
                <a:solidFill>
                  <a:srgbClr val="0C0C0C"/>
                </a:solidFill>
                <a:latin typeface="Meiryo"/>
                <a:ea typeface="Meiryo"/>
                <a:cs typeface="Meiryo"/>
                <a:sym typeface="Meiryo"/>
              </a:rPr>
              <a:t>生活環境条例（千代田区）、</a:t>
            </a:r>
            <a:r>
              <a:rPr b="0" i="0" lang="ja-JP" sz="1800" u="none" cap="none" strike="noStrike">
                <a:solidFill>
                  <a:srgbClr val="F50B6F"/>
                </a:solidFill>
                <a:latin typeface="Meiryo"/>
                <a:ea typeface="Meiryo"/>
                <a:cs typeface="Meiryo"/>
                <a:sym typeface="Meiryo"/>
              </a:rPr>
              <a:t>健康増進法、食育基本法</a:t>
            </a:r>
            <a:r>
              <a:rPr b="0" i="0" lang="ja-JP" sz="1800" u="none" cap="none" strike="noStrike">
                <a:solidFill>
                  <a:srgbClr val="0C0C0C"/>
                </a:solidFill>
                <a:latin typeface="Meiryo"/>
                <a:ea typeface="Meiryo"/>
                <a:cs typeface="Meiryo"/>
                <a:sym typeface="Meiryo"/>
              </a:rPr>
              <a:t>）</a:t>
            </a:r>
            <a:endParaRPr/>
          </a:p>
        </p:txBody>
      </p:sp>
      <p:pic>
        <p:nvPicPr>
          <p:cNvPr id="542" name="Google Shape;542;p18"/>
          <p:cNvPicPr preferRelativeResize="0"/>
          <p:nvPr/>
        </p:nvPicPr>
        <p:blipFill rotWithShape="1">
          <a:blip r:embed="rId3">
            <a:alphaModFix/>
          </a:blip>
          <a:srcRect b="0" l="0" r="0" t="0"/>
          <a:stretch/>
        </p:blipFill>
        <p:spPr>
          <a:xfrm>
            <a:off x="9095395" y="2429874"/>
            <a:ext cx="2534619" cy="2323402"/>
          </a:xfrm>
          <a:prstGeom prst="rect">
            <a:avLst/>
          </a:prstGeom>
          <a:noFill/>
          <a:ln>
            <a:noFill/>
          </a:ln>
        </p:spPr>
      </p:pic>
      <p:sp>
        <p:nvSpPr>
          <p:cNvPr id="543" name="Google Shape;543;p18"/>
          <p:cNvSpPr txBox="1"/>
          <p:nvPr/>
        </p:nvSpPr>
        <p:spPr>
          <a:xfrm>
            <a:off x="9632474" y="43313"/>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19"/>
          <p:cNvSpPr txBox="1"/>
          <p:nvPr/>
        </p:nvSpPr>
        <p:spPr>
          <a:xfrm>
            <a:off x="644893" y="908639"/>
            <a:ext cx="10963420" cy="49320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rgbClr val="5B4398"/>
              </a:buClr>
              <a:buSzPts val="1600"/>
              <a:buFont typeface="Arial"/>
              <a:buNone/>
            </a:pPr>
            <a:r>
              <a:rPr b="1" i="0" lang="ja-JP" sz="1600" u="none" cap="none" strike="noStrike">
                <a:solidFill>
                  <a:srgbClr val="EA157A"/>
                </a:solidFill>
                <a:latin typeface="Arial"/>
                <a:ea typeface="Arial"/>
                <a:cs typeface="Arial"/>
                <a:sym typeface="Arial"/>
              </a:rPr>
              <a:t>ヘルスコミュニケーション</a:t>
            </a:r>
            <a:r>
              <a:rPr b="0" i="0" lang="ja-JP" sz="1600" u="none" cap="none" strike="noStrike">
                <a:solidFill>
                  <a:srgbClr val="000000"/>
                </a:solidFill>
                <a:latin typeface="Arial"/>
                <a:ea typeface="Arial"/>
                <a:cs typeface="Arial"/>
                <a:sym typeface="Arial"/>
              </a:rPr>
              <a:t>とは、</a:t>
            </a:r>
            <a:endParaRPr sz="1600">
              <a:solidFill>
                <a:srgbClr val="000000"/>
              </a:solidFill>
              <a:latin typeface="Arial"/>
              <a:ea typeface="Arial"/>
              <a:cs typeface="Arial"/>
              <a:sym typeface="Arial"/>
            </a:endParaRPr>
          </a:p>
          <a:p>
            <a:pPr indent="0" lvl="0" marL="0" marR="0" rtl="0" algn="l">
              <a:lnSpc>
                <a:spcPct val="110000"/>
              </a:lnSpc>
              <a:spcBef>
                <a:spcPts val="1400"/>
              </a:spcBef>
              <a:spcAft>
                <a:spcPts val="0"/>
              </a:spcAft>
              <a:buClr>
                <a:srgbClr val="5B4398"/>
              </a:buClr>
              <a:buSzPts val="1600"/>
              <a:buFont typeface="Arial"/>
              <a:buNone/>
            </a:pPr>
            <a:r>
              <a:rPr b="0" i="0" lang="ja-JP" sz="1600" u="none" cap="none" strike="noStrike">
                <a:solidFill>
                  <a:srgbClr val="000000"/>
                </a:solidFill>
                <a:latin typeface="Arial"/>
                <a:ea typeface="Arial"/>
                <a:cs typeface="Arial"/>
                <a:sym typeface="Arial"/>
              </a:rPr>
              <a:t>人々の健康の維持・増進、疾病予防、医療の質向上を目的として行われる、情報の伝達・共有・対話のプロセスを指す単なる「健康情報の発信」ではなく、</a:t>
            </a:r>
            <a:endParaRPr/>
          </a:p>
          <a:p>
            <a:pPr indent="0" lvl="0" marL="0" marR="0" rtl="0" algn="l">
              <a:lnSpc>
                <a:spcPct val="110000"/>
              </a:lnSpc>
              <a:spcBef>
                <a:spcPts val="1400"/>
              </a:spcBef>
              <a:spcAft>
                <a:spcPts val="0"/>
              </a:spcAft>
              <a:buClr>
                <a:srgbClr val="5B4398"/>
              </a:buClr>
              <a:buSzPts val="1800"/>
              <a:buFont typeface="Arial"/>
              <a:buNone/>
            </a:pPr>
            <a:r>
              <a:rPr b="1" i="0" lang="ja-JP" sz="1800" u="none" cap="none" strike="noStrike">
                <a:solidFill>
                  <a:srgbClr val="000000"/>
                </a:solidFill>
                <a:latin typeface="Arial"/>
                <a:ea typeface="Arial"/>
                <a:cs typeface="Arial"/>
                <a:sym typeface="Arial"/>
              </a:rPr>
              <a:t>　</a:t>
            </a:r>
            <a:r>
              <a:rPr b="1" i="0" lang="ja-JP" sz="1600" u="none" cap="none" strike="noStrike">
                <a:solidFill>
                  <a:srgbClr val="000000"/>
                </a:solidFill>
                <a:latin typeface="Arial"/>
                <a:ea typeface="Arial"/>
                <a:cs typeface="Arial"/>
                <a:sym typeface="Arial"/>
              </a:rPr>
              <a:t>・行動変容を促す	・意思決定を支援する</a:t>
            </a:r>
            <a:br>
              <a:rPr b="1" i="0" lang="ja-JP" sz="1600" u="none" cap="none" strike="noStrike">
                <a:solidFill>
                  <a:srgbClr val="000000"/>
                </a:solidFill>
                <a:latin typeface="Arial"/>
                <a:ea typeface="Arial"/>
                <a:cs typeface="Arial"/>
                <a:sym typeface="Arial"/>
              </a:rPr>
            </a:br>
            <a:r>
              <a:rPr b="1" i="0" lang="ja-JP" sz="1600" u="none" cap="none" strike="noStrike">
                <a:solidFill>
                  <a:srgbClr val="000000"/>
                </a:solidFill>
                <a:latin typeface="Arial"/>
                <a:ea typeface="Arial"/>
                <a:cs typeface="Arial"/>
                <a:sym typeface="Arial"/>
              </a:rPr>
              <a:t>　・社会環境を整える	・信頼関係を築く</a:t>
            </a:r>
            <a:r>
              <a:rPr b="0" i="0" lang="ja-JP" sz="1600" u="none" cap="none" strike="noStrike">
                <a:solidFill>
                  <a:srgbClr val="000000"/>
                </a:solidFill>
                <a:latin typeface="Arial"/>
                <a:ea typeface="Arial"/>
                <a:cs typeface="Arial"/>
                <a:sym typeface="Arial"/>
              </a:rPr>
              <a:t>　　といった 社会的プロセス全体を含む。</a:t>
            </a:r>
            <a:endParaRPr b="0" i="0" sz="800" u="none" cap="none" strike="noStrike">
              <a:solidFill>
                <a:srgbClr val="000000"/>
              </a:solidFill>
              <a:latin typeface="Arial"/>
              <a:ea typeface="Arial"/>
              <a:cs typeface="Arial"/>
              <a:sym typeface="Arial"/>
            </a:endParaRPr>
          </a:p>
          <a:p>
            <a:pPr indent="0" lvl="0" marL="0" marR="0" rtl="0" algn="l">
              <a:lnSpc>
                <a:spcPct val="110000"/>
              </a:lnSpc>
              <a:spcBef>
                <a:spcPts val="1400"/>
              </a:spcBef>
              <a:spcAft>
                <a:spcPts val="0"/>
              </a:spcAft>
              <a:buClr>
                <a:srgbClr val="5B4398"/>
              </a:buClr>
              <a:buSzPts val="2000"/>
              <a:buFont typeface="Arial"/>
              <a:buNone/>
            </a:pPr>
            <a:r>
              <a:rPr b="0" i="0" lang="ja-JP" sz="2000" u="none" cap="none" strike="noStrike">
                <a:solidFill>
                  <a:srgbClr val="000000"/>
                </a:solidFill>
                <a:latin typeface="Arial"/>
                <a:ea typeface="Arial"/>
                <a:cs typeface="Arial"/>
                <a:sym typeface="Arial"/>
              </a:rPr>
              <a:t> </a:t>
            </a:r>
            <a:r>
              <a:rPr lang="ja-JP" sz="2000">
                <a:solidFill>
                  <a:srgbClr val="000000"/>
                </a:solidFill>
                <a:latin typeface="Arial"/>
                <a:ea typeface="Arial"/>
                <a:cs typeface="Arial"/>
                <a:sym typeface="Arial"/>
              </a:rPr>
              <a:t>　　</a:t>
            </a:r>
            <a:r>
              <a:rPr b="1" i="0" lang="ja-JP" sz="1400" u="none" cap="none" strike="noStrike">
                <a:solidFill>
                  <a:srgbClr val="000000"/>
                </a:solidFill>
                <a:latin typeface="Arial"/>
                <a:ea typeface="Arial"/>
                <a:cs typeface="Arial"/>
                <a:sym typeface="Arial"/>
              </a:rPr>
              <a:t>ヘルスコミュニケーションの究極目標：</a:t>
            </a:r>
            <a:br>
              <a:rPr b="1" i="0" lang="ja-JP" sz="1400" u="none" cap="none" strike="noStrike">
                <a:solidFill>
                  <a:srgbClr val="000000"/>
                </a:solidFill>
                <a:latin typeface="Arial"/>
                <a:ea typeface="Arial"/>
                <a:cs typeface="Arial"/>
                <a:sym typeface="Arial"/>
              </a:rPr>
            </a:br>
            <a:r>
              <a:rPr b="1" i="0" lang="ja-JP" sz="1400" u="none" cap="none" strike="noStrike">
                <a:solidFill>
                  <a:srgbClr val="000000"/>
                </a:solidFill>
                <a:latin typeface="Arial"/>
                <a:ea typeface="Arial"/>
                <a:cs typeface="Arial"/>
                <a:sym typeface="Arial"/>
              </a:rPr>
              <a:t>	　　　　　　　　　</a:t>
            </a:r>
            <a:r>
              <a:rPr b="1" i="0" lang="ja-JP" sz="2000" u="none" cap="none" strike="noStrike">
                <a:solidFill>
                  <a:srgbClr val="000000"/>
                </a:solidFill>
                <a:latin typeface="Arial"/>
                <a:ea typeface="Arial"/>
                <a:cs typeface="Arial"/>
                <a:sym typeface="Arial"/>
              </a:rPr>
              <a:t>人々が「よりよい健康行動」を自ら選択できる状態をつくる</a:t>
            </a:r>
            <a:endParaRPr/>
          </a:p>
          <a:p>
            <a:pPr indent="0" lvl="1" marL="457200" marR="0" rtl="0" algn="l">
              <a:lnSpc>
                <a:spcPct val="110000"/>
              </a:lnSpc>
              <a:spcBef>
                <a:spcPts val="1400"/>
              </a:spcBef>
              <a:spcAft>
                <a:spcPts val="0"/>
              </a:spcAft>
              <a:buClr>
                <a:srgbClr val="5B4398"/>
              </a:buClr>
              <a:buSzPts val="1400"/>
              <a:buFont typeface="Arial"/>
              <a:buNone/>
            </a:pPr>
            <a:r>
              <a:rPr b="0" i="0" lang="ja-JP" sz="1400" u="none" cap="none" strike="noStrike">
                <a:solidFill>
                  <a:srgbClr val="000000"/>
                </a:solidFill>
                <a:latin typeface="Arial"/>
                <a:ea typeface="Arial"/>
                <a:cs typeface="Arial"/>
                <a:sym typeface="Arial"/>
              </a:rPr>
              <a:t>※ 単なる注意喚起ではなく、「恐怖を煽らず、しかし過小評価もさせない」といったバランスのとれた情報設計が求められる</a:t>
            </a:r>
            <a:endParaRPr/>
          </a:p>
          <a:p>
            <a:pPr indent="0" lvl="0" marL="0" marR="0" rtl="0" algn="l">
              <a:lnSpc>
                <a:spcPct val="110000"/>
              </a:lnSpc>
              <a:spcBef>
                <a:spcPts val="1400"/>
              </a:spcBef>
              <a:spcAft>
                <a:spcPts val="0"/>
              </a:spcAft>
              <a:buClr>
                <a:srgbClr val="5B4398"/>
              </a:buClr>
              <a:buSzPts val="100"/>
              <a:buFont typeface="Arial"/>
              <a:buNone/>
            </a:pPr>
            <a:r>
              <a:t/>
            </a:r>
            <a:endParaRPr b="0" i="0" sz="100" u="none" cap="none" strike="noStrike">
              <a:solidFill>
                <a:srgbClr val="000000"/>
              </a:solidFill>
              <a:latin typeface="Arial"/>
              <a:ea typeface="Arial"/>
              <a:cs typeface="Arial"/>
              <a:sym typeface="Arial"/>
            </a:endParaRPr>
          </a:p>
          <a:p>
            <a:pPr indent="0" lvl="0" marL="0" marR="0" rtl="0" algn="l">
              <a:lnSpc>
                <a:spcPct val="110000"/>
              </a:lnSpc>
              <a:spcBef>
                <a:spcPts val="1400"/>
              </a:spcBef>
              <a:spcAft>
                <a:spcPts val="0"/>
              </a:spcAft>
              <a:buClr>
                <a:srgbClr val="5B4398"/>
              </a:buClr>
              <a:buSzPts val="1600"/>
              <a:buFont typeface="Arial"/>
              <a:buNone/>
            </a:pPr>
            <a:r>
              <a:rPr b="0" i="0" lang="ja-JP" sz="1600" u="none" cap="none" strike="noStrike">
                <a:solidFill>
                  <a:srgbClr val="000000"/>
                </a:solidFill>
                <a:latin typeface="Arial"/>
                <a:ea typeface="Arial"/>
                <a:cs typeface="Arial"/>
                <a:sym typeface="Arial"/>
              </a:rPr>
              <a:t>一言で言うと</a:t>
            </a:r>
            <a:r>
              <a:rPr b="1" i="0" lang="ja-JP" sz="1600" u="none" cap="none" strike="noStrike">
                <a:solidFill>
                  <a:srgbClr val="EA157A"/>
                </a:solidFill>
                <a:latin typeface="Arial"/>
                <a:ea typeface="Arial"/>
                <a:cs typeface="Arial"/>
                <a:sym typeface="Arial"/>
              </a:rPr>
              <a:t>ヘルスコミュニケーション</a:t>
            </a:r>
            <a:r>
              <a:rPr b="0" i="0" lang="ja-JP" sz="1600" u="none" cap="none" strike="noStrike">
                <a:solidFill>
                  <a:srgbClr val="000000"/>
                </a:solidFill>
                <a:latin typeface="Arial"/>
                <a:ea typeface="Arial"/>
                <a:cs typeface="Arial"/>
                <a:sym typeface="Arial"/>
              </a:rPr>
              <a:t>とは、➡</a:t>
            </a:r>
            <a:r>
              <a:rPr b="1" i="0" lang="ja-JP" sz="1600" u="none" cap="none" strike="noStrike">
                <a:solidFill>
                  <a:srgbClr val="000000"/>
                </a:solidFill>
                <a:latin typeface="Arial"/>
                <a:ea typeface="Arial"/>
                <a:cs typeface="Arial"/>
                <a:sym typeface="Arial"/>
              </a:rPr>
              <a:t>「健康を守るための</a:t>
            </a:r>
            <a:r>
              <a:rPr b="1" i="0" lang="ja-JP" sz="1800" u="none" cap="none" strike="noStrike">
                <a:solidFill>
                  <a:srgbClr val="000000"/>
                </a:solidFill>
                <a:latin typeface="Arial"/>
                <a:ea typeface="Arial"/>
                <a:cs typeface="Arial"/>
                <a:sym typeface="Arial"/>
              </a:rPr>
              <a:t>“</a:t>
            </a:r>
            <a:r>
              <a:rPr b="1" i="0" lang="ja-JP" sz="1800" u="none" cap="none" strike="noStrike">
                <a:solidFill>
                  <a:srgbClr val="EA157A"/>
                </a:solidFill>
                <a:latin typeface="Arial"/>
                <a:ea typeface="Arial"/>
                <a:cs typeface="Arial"/>
                <a:sym typeface="Arial"/>
              </a:rPr>
              <a:t>対話の設計学</a:t>
            </a:r>
            <a:r>
              <a:rPr b="1" i="0" lang="ja-JP" sz="1800" u="none" cap="none" strike="noStrike">
                <a:solidFill>
                  <a:srgbClr val="000000"/>
                </a:solidFill>
                <a:latin typeface="Arial"/>
                <a:ea typeface="Arial"/>
                <a:cs typeface="Arial"/>
                <a:sym typeface="Arial"/>
              </a:rPr>
              <a:t>”</a:t>
            </a:r>
            <a:r>
              <a:rPr b="1" i="0" lang="ja-JP" sz="1600" u="none" cap="none" strike="noStrike">
                <a:solidFill>
                  <a:srgbClr val="000000"/>
                </a:solidFill>
                <a:latin typeface="Arial"/>
                <a:ea typeface="Arial"/>
                <a:cs typeface="Arial"/>
                <a:sym typeface="Arial"/>
              </a:rPr>
              <a:t>」</a:t>
            </a:r>
            <a:r>
              <a:rPr b="0" i="0" lang="ja-JP" sz="1600" u="none" cap="none" strike="noStrike">
                <a:solidFill>
                  <a:srgbClr val="000000"/>
                </a:solidFill>
                <a:latin typeface="Arial"/>
                <a:ea typeface="Arial"/>
                <a:cs typeface="Arial"/>
                <a:sym typeface="Arial"/>
              </a:rPr>
              <a:t>と</a:t>
            </a:r>
            <a:r>
              <a:rPr b="1" i="0" lang="ja-JP" sz="1600" u="none" cap="none" strike="noStrike">
                <a:solidFill>
                  <a:srgbClr val="000000"/>
                </a:solidFill>
                <a:latin typeface="Arial"/>
                <a:ea typeface="Arial"/>
                <a:cs typeface="Arial"/>
                <a:sym typeface="Arial"/>
              </a:rPr>
              <a:t>「情報を届ける技術ではなく、</a:t>
            </a:r>
            <a:r>
              <a:rPr b="1" i="0" lang="ja-JP" sz="1800" u="none" cap="none" strike="noStrike">
                <a:solidFill>
                  <a:srgbClr val="EA157A"/>
                </a:solidFill>
                <a:latin typeface="Arial"/>
                <a:ea typeface="Arial"/>
                <a:cs typeface="Arial"/>
                <a:sym typeface="Arial"/>
              </a:rPr>
              <a:t>信頼と行動を生み出す構造を設計</a:t>
            </a:r>
            <a:r>
              <a:rPr b="1" i="0" lang="ja-JP" sz="1600" u="none" cap="none" strike="noStrike">
                <a:solidFill>
                  <a:srgbClr val="000000"/>
                </a:solidFill>
                <a:latin typeface="Arial"/>
                <a:ea typeface="Arial"/>
                <a:cs typeface="Arial"/>
                <a:sym typeface="Arial"/>
              </a:rPr>
              <a:t>する学問領域」</a:t>
            </a:r>
            <a:endParaRPr b="0" i="0" sz="2000" u="none" cap="none" strike="noStrike">
              <a:solidFill>
                <a:srgbClr val="000000"/>
              </a:solidFill>
              <a:latin typeface="Arial"/>
              <a:ea typeface="Arial"/>
              <a:cs typeface="Arial"/>
              <a:sym typeface="Arial"/>
            </a:endParaRPr>
          </a:p>
          <a:p>
            <a:pPr indent="0" lvl="0" marL="0" marR="0" rtl="0" algn="l">
              <a:lnSpc>
                <a:spcPct val="110000"/>
              </a:lnSpc>
              <a:spcBef>
                <a:spcPts val="1400"/>
              </a:spcBef>
              <a:spcAft>
                <a:spcPts val="0"/>
              </a:spcAft>
              <a:buClr>
                <a:srgbClr val="5B4398"/>
              </a:buClr>
              <a:buSzPts val="1200"/>
              <a:buFont typeface="Arial"/>
              <a:buNone/>
            </a:pPr>
            <a:r>
              <a:t/>
            </a:r>
            <a:endParaRPr b="1" i="0" sz="1200" u="none" cap="none" strike="noStrike">
              <a:solidFill>
                <a:srgbClr val="000000"/>
              </a:solidFill>
              <a:latin typeface="Arial"/>
              <a:ea typeface="Arial"/>
              <a:cs typeface="Arial"/>
              <a:sym typeface="Arial"/>
            </a:endParaRPr>
          </a:p>
          <a:p>
            <a:pPr indent="0" lvl="0" marL="0" marR="0" rtl="0" algn="l">
              <a:lnSpc>
                <a:spcPct val="110000"/>
              </a:lnSpc>
              <a:spcBef>
                <a:spcPts val="1400"/>
              </a:spcBef>
              <a:spcAft>
                <a:spcPts val="0"/>
              </a:spcAft>
              <a:buClr>
                <a:srgbClr val="5B4398"/>
              </a:buClr>
              <a:buSzPts val="1400"/>
              <a:buFont typeface="Arial"/>
              <a:buNone/>
            </a:pPr>
            <a:r>
              <a:rPr b="1" i="0" lang="ja-JP" sz="1400" u="none" cap="none" strike="noStrike">
                <a:solidFill>
                  <a:srgbClr val="000000"/>
                </a:solidFill>
                <a:latin typeface="Arial"/>
                <a:ea typeface="Arial"/>
                <a:cs typeface="Arial"/>
                <a:sym typeface="Arial"/>
              </a:rPr>
              <a:t>防災コミュニケーションとは、</a:t>
            </a:r>
            <a:endParaRPr b="0" i="0" sz="2000" u="none" cap="none" strike="noStrike">
              <a:solidFill>
                <a:srgbClr val="000000"/>
              </a:solidFill>
              <a:latin typeface="Arial"/>
              <a:ea typeface="Arial"/>
              <a:cs typeface="Arial"/>
              <a:sym typeface="Arial"/>
            </a:endParaRPr>
          </a:p>
          <a:p>
            <a:pPr indent="0" lvl="0" marL="0" marR="0" rtl="0" algn="l">
              <a:lnSpc>
                <a:spcPct val="110000"/>
              </a:lnSpc>
              <a:spcBef>
                <a:spcPts val="1400"/>
              </a:spcBef>
              <a:spcAft>
                <a:spcPts val="0"/>
              </a:spcAft>
              <a:buClr>
                <a:srgbClr val="5B4398"/>
              </a:buClr>
              <a:buSzPts val="2000"/>
              <a:buFont typeface="Arial"/>
              <a:buNone/>
            </a:pPr>
            <a:r>
              <a:t/>
            </a:r>
            <a:endParaRPr b="0" i="0" sz="2000" u="none" cap="none" strike="noStrike">
              <a:solidFill>
                <a:srgbClr val="000000"/>
              </a:solidFill>
              <a:latin typeface="Arial"/>
              <a:ea typeface="Arial"/>
              <a:cs typeface="Arial"/>
              <a:sym typeface="Arial"/>
            </a:endParaRPr>
          </a:p>
        </p:txBody>
      </p:sp>
      <p:sp>
        <p:nvSpPr>
          <p:cNvPr id="550" name="Google Shape;550;p19"/>
          <p:cNvSpPr txBox="1"/>
          <p:nvPr/>
        </p:nvSpPr>
        <p:spPr>
          <a:xfrm>
            <a:off x="845614" y="263436"/>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2400"/>
              <a:buFont typeface="Arial"/>
              <a:buNone/>
            </a:pPr>
            <a:r>
              <a:rPr b="1" i="0" lang="ja-JP" sz="2400" u="none" cap="none" strike="noStrike">
                <a:solidFill>
                  <a:srgbClr val="000000"/>
                </a:solidFill>
                <a:latin typeface="Arial"/>
                <a:ea typeface="Arial"/>
                <a:cs typeface="Arial"/>
                <a:sym typeface="Arial"/>
              </a:rPr>
              <a:t>ヘルスコミュニケーション </a:t>
            </a:r>
            <a:r>
              <a:rPr b="1" lang="ja-JP" sz="2400">
                <a:solidFill>
                  <a:srgbClr val="000000"/>
                </a:solidFill>
                <a:latin typeface="Arial"/>
                <a:ea typeface="Arial"/>
                <a:cs typeface="Arial"/>
                <a:sym typeface="Arial"/>
              </a:rPr>
              <a:t>→ </a:t>
            </a:r>
            <a:r>
              <a:rPr b="1" i="0" lang="ja-JP" sz="2400" u="none" cap="none" strike="noStrike">
                <a:solidFill>
                  <a:srgbClr val="000000"/>
                </a:solidFill>
                <a:latin typeface="Arial"/>
                <a:ea typeface="Arial"/>
                <a:cs typeface="Arial"/>
                <a:sym typeface="Arial"/>
              </a:rPr>
              <a:t>防災コミュニケーション</a:t>
            </a:r>
            <a:endParaRPr/>
          </a:p>
        </p:txBody>
      </p:sp>
      <p:sp>
        <p:nvSpPr>
          <p:cNvPr id="551" name="Google Shape;551;p19"/>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lnSpc>
                <a:spcPct val="100000"/>
              </a:lnSpc>
              <a:spcBef>
                <a:spcPts val="0"/>
              </a:spcBef>
              <a:spcAft>
                <a:spcPts val="0"/>
              </a:spcAft>
              <a:buClr>
                <a:srgbClr val="0C0C0C"/>
              </a:buClr>
              <a:buSzPts val="900"/>
              <a:buFont typeface="Arial"/>
              <a:buNone/>
            </a:pPr>
            <a:r>
              <a:rPr b="0" i="0" lang="ja-JP" sz="900" u="none" cap="none" strike="noStrike">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grpSp>
        <p:nvGrpSpPr>
          <p:cNvPr id="552" name="Google Shape;552;p19"/>
          <p:cNvGrpSpPr/>
          <p:nvPr/>
        </p:nvGrpSpPr>
        <p:grpSpPr>
          <a:xfrm>
            <a:off x="10141302" y="4773292"/>
            <a:ext cx="1362661" cy="972000"/>
            <a:chOff x="13909839" y="1110649"/>
            <a:chExt cx="2815771" cy="2002970"/>
          </a:xfrm>
        </p:grpSpPr>
        <p:sp>
          <p:nvSpPr>
            <p:cNvPr id="553" name="Google Shape;553;p19"/>
            <p:cNvSpPr/>
            <p:nvPr/>
          </p:nvSpPr>
          <p:spPr>
            <a:xfrm>
              <a:off x="13909839" y="1110649"/>
              <a:ext cx="2815771" cy="2002970"/>
            </a:xfrm>
            <a:prstGeom prst="ellipse">
              <a:avLst/>
            </a:prstGeom>
            <a:gradFill>
              <a:gsLst>
                <a:gs pos="0">
                  <a:srgbClr val="F6F9FC"/>
                </a:gs>
                <a:gs pos="74000">
                  <a:srgbClr val="B3D1EC"/>
                </a:gs>
                <a:gs pos="83000">
                  <a:srgbClr val="B3D1EC"/>
                </a:gs>
                <a:gs pos="100000">
                  <a:srgbClr val="CCE0F2"/>
                </a:gs>
              </a:gsLst>
              <a:lin ang="5400000" scaled="0"/>
            </a:gradFill>
            <a:ln cap="flat" cmpd="sng" w="9525">
              <a:solidFill>
                <a:schemeClr val="lt1"/>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lt1"/>
                </a:solidFill>
                <a:latin typeface="Arial"/>
                <a:ea typeface="Arial"/>
                <a:cs typeface="Arial"/>
                <a:sym typeface="Arial"/>
              </a:endParaRPr>
            </a:p>
          </p:txBody>
        </p:sp>
        <p:pic>
          <p:nvPicPr>
            <p:cNvPr descr="ゲームのキャラクター&#10;&#10;AI 生成コンテンツは誤りを含む可能性があります。" id="554" name="Google Shape;554;p19"/>
            <p:cNvPicPr preferRelativeResize="0"/>
            <p:nvPr/>
          </p:nvPicPr>
          <p:blipFill rotWithShape="1">
            <a:blip r:embed="rId3">
              <a:alphaModFix/>
            </a:blip>
            <a:srcRect b="0" l="0" r="0" t="0"/>
            <a:stretch/>
          </p:blipFill>
          <p:spPr>
            <a:xfrm>
              <a:off x="14255860" y="1315984"/>
              <a:ext cx="2231422" cy="1487615"/>
            </a:xfrm>
            <a:prstGeom prst="rect">
              <a:avLst/>
            </a:prstGeom>
            <a:noFill/>
            <a:ln>
              <a:noFill/>
            </a:ln>
          </p:spPr>
        </p:pic>
      </p:grpSp>
      <p:grpSp>
        <p:nvGrpSpPr>
          <p:cNvPr id="555" name="Google Shape;555;p19"/>
          <p:cNvGrpSpPr/>
          <p:nvPr/>
        </p:nvGrpSpPr>
        <p:grpSpPr>
          <a:xfrm>
            <a:off x="943275" y="5747967"/>
            <a:ext cx="10665037" cy="769030"/>
            <a:chOff x="1279176" y="4508483"/>
            <a:chExt cx="6627377" cy="3245276"/>
          </a:xfrm>
        </p:grpSpPr>
        <p:sp>
          <p:nvSpPr>
            <p:cNvPr id="556" name="Google Shape;556;p19"/>
            <p:cNvSpPr/>
            <p:nvPr/>
          </p:nvSpPr>
          <p:spPr>
            <a:xfrm>
              <a:off x="1279176" y="4508483"/>
              <a:ext cx="6627377" cy="3245276"/>
            </a:xfrm>
            <a:prstGeom prst="roundRect">
              <a:avLst>
                <a:gd fmla="val 16667" name="adj"/>
              </a:avLst>
            </a:prstGeom>
            <a:gradFill>
              <a:gsLst>
                <a:gs pos="0">
                  <a:srgbClr val="F6F9FC"/>
                </a:gs>
                <a:gs pos="74000">
                  <a:srgbClr val="B3D1EC"/>
                </a:gs>
                <a:gs pos="83000">
                  <a:srgbClr val="B3D1EC"/>
                </a:gs>
                <a:gs pos="100000">
                  <a:srgbClr val="CCE0F2"/>
                </a:gs>
              </a:gsLst>
              <a:lin ang="5400000" scaled="0"/>
            </a:gra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t/>
              </a:r>
              <a:endParaRPr sz="1800">
                <a:solidFill>
                  <a:schemeClr val="accent2"/>
                </a:solidFill>
                <a:latin typeface="Calibri"/>
                <a:ea typeface="Calibri"/>
                <a:cs typeface="Calibri"/>
                <a:sym typeface="Calibri"/>
              </a:endParaRPr>
            </a:p>
          </p:txBody>
        </p:sp>
        <p:sp>
          <p:nvSpPr>
            <p:cNvPr id="557" name="Google Shape;557;p19"/>
            <p:cNvSpPr/>
            <p:nvPr/>
          </p:nvSpPr>
          <p:spPr>
            <a:xfrm>
              <a:off x="1586659" y="4783360"/>
              <a:ext cx="6166174" cy="27678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ja-JP" sz="1700">
                  <a:solidFill>
                    <a:schemeClr val="dk1"/>
                  </a:solidFill>
                  <a:latin typeface="Meiryo"/>
                  <a:ea typeface="Meiryo"/>
                  <a:cs typeface="Meiryo"/>
                  <a:sym typeface="Meiryo"/>
                </a:rPr>
                <a:t>災害から人々の命や生活を守ることを目的として行われる、</a:t>
              </a:r>
              <a:r>
                <a:rPr b="1" lang="ja-JP" sz="1700">
                  <a:solidFill>
                    <a:srgbClr val="EA157A"/>
                  </a:solidFill>
                  <a:latin typeface="Meiryo"/>
                  <a:ea typeface="Meiryo"/>
                  <a:cs typeface="Meiryo"/>
                  <a:sym typeface="Meiryo"/>
                </a:rPr>
                <a:t>情報の伝達・共有・対話のプロセス</a:t>
              </a:r>
              <a:endParaRPr sz="1700">
                <a:solidFill>
                  <a:schemeClr val="dk1"/>
                </a:solidFill>
                <a:latin typeface="Calibri"/>
                <a:ea typeface="Calibri"/>
                <a:cs typeface="Calibri"/>
                <a:sym typeface="Calibri"/>
              </a:endParaRPr>
            </a:p>
          </p:txBody>
        </p:sp>
      </p:grpSp>
      <p:pic>
        <p:nvPicPr>
          <p:cNvPr descr="アイコン&#10;&#10;自動的に生成された説明" id="558" name="Google Shape;558;p19"/>
          <p:cNvPicPr preferRelativeResize="0"/>
          <p:nvPr/>
        </p:nvPicPr>
        <p:blipFill rotWithShape="1">
          <a:blip r:embed="rId4">
            <a:alphaModFix/>
          </a:blip>
          <a:srcRect b="0" l="0" r="0" t="0"/>
          <a:stretch/>
        </p:blipFill>
        <p:spPr>
          <a:xfrm rot="10800000">
            <a:off x="8978401" y="5174689"/>
            <a:ext cx="510991" cy="209740"/>
          </a:xfrm>
          <a:prstGeom prst="rect">
            <a:avLst/>
          </a:prstGeom>
          <a:noFill/>
          <a:ln>
            <a:noFill/>
          </a:ln>
        </p:spPr>
      </p:pic>
      <p:sp>
        <p:nvSpPr>
          <p:cNvPr id="559" name="Google Shape;559;p19"/>
          <p:cNvSpPr txBox="1"/>
          <p:nvPr/>
        </p:nvSpPr>
        <p:spPr>
          <a:xfrm>
            <a:off x="8167028" y="4865439"/>
            <a:ext cx="1985211"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i="0" lang="ja-JP" sz="1200" u="none" cap="none" strike="noStrike">
                <a:solidFill>
                  <a:schemeClr val="dk2"/>
                </a:solidFill>
                <a:latin typeface="Arial"/>
                <a:ea typeface="Arial"/>
                <a:cs typeface="Arial"/>
                <a:sym typeface="Arial"/>
              </a:rPr>
              <a:t>防災コミュニケーション</a:t>
            </a:r>
            <a:endParaRPr sz="1200">
              <a:solidFill>
                <a:schemeClr val="dk2"/>
              </a:solidFill>
              <a:latin typeface="Calibri"/>
              <a:ea typeface="Calibri"/>
              <a:cs typeface="Calibri"/>
              <a:sym typeface="Calibri"/>
            </a:endParaRPr>
          </a:p>
        </p:txBody>
      </p:sp>
      <p:sp>
        <p:nvSpPr>
          <p:cNvPr id="560" name="Google Shape;560;p19"/>
          <p:cNvSpPr txBox="1"/>
          <p:nvPr/>
        </p:nvSpPr>
        <p:spPr>
          <a:xfrm>
            <a:off x="1109829" y="2803599"/>
            <a:ext cx="10498484" cy="1293732"/>
          </a:xfrm>
          <a:prstGeom prst="rect">
            <a:avLst/>
          </a:prstGeom>
          <a:noFill/>
          <a:ln cap="flat" cmpd="sng" w="19050">
            <a:solidFill>
              <a:srgbClr val="F50B6F"/>
            </a:solidFill>
            <a:prstDash val="solid"/>
            <a:round/>
            <a:headEnd len="sm" w="sm" type="none"/>
            <a:tailEnd len="sm" w="sm" type="none"/>
          </a:ln>
        </p:spPr>
        <p:txBody>
          <a:bodyPr anchorCtr="0" anchor="ctr" bIns="36000" lIns="91425" spcFirstLastPara="1" rIns="91425" wrap="square" tIns="108000">
            <a:noAutofit/>
          </a:bodyPr>
          <a:lstStyle/>
          <a:p>
            <a:pPr indent="0" lvl="0" marL="0" marR="0" rtl="0" algn="ctr">
              <a:lnSpc>
                <a:spcPct val="100000"/>
              </a:lnSpc>
              <a:spcBef>
                <a:spcPts val="0"/>
              </a:spcBef>
              <a:spcAft>
                <a:spcPts val="0"/>
              </a:spcAft>
              <a:buClr>
                <a:schemeClr val="dk1"/>
              </a:buClr>
              <a:buSzPts val="2200"/>
              <a:buFont typeface="Calibri"/>
              <a:buNone/>
            </a:pPr>
            <a:r>
              <a:t/>
            </a:r>
            <a:endParaRPr i="0" sz="2200" u="none" cap="none" strike="noStrike">
              <a:solidFill>
                <a:srgbClr val="000000"/>
              </a:solidFill>
              <a:latin typeface="Arial"/>
              <a:ea typeface="Arial"/>
              <a:cs typeface="Arial"/>
              <a:sym typeface="Arial"/>
            </a:endParaRPr>
          </a:p>
        </p:txBody>
      </p:sp>
      <p:sp>
        <p:nvSpPr>
          <p:cNvPr id="561" name="Google Shape;561;p19"/>
          <p:cNvSpPr/>
          <p:nvPr/>
        </p:nvSpPr>
        <p:spPr>
          <a:xfrm>
            <a:off x="6359071" y="5088062"/>
            <a:ext cx="589300" cy="439131"/>
          </a:xfrm>
          <a:prstGeom prst="downArrow">
            <a:avLst>
              <a:gd fmla="val 50000" name="adj1"/>
              <a:gd fmla="val 50000" name="adj2"/>
            </a:avLst>
          </a:prstGeom>
          <a:solidFill>
            <a:srgbClr val="A5A5A5"/>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562" name="Google Shape;562;p19"/>
          <p:cNvSpPr txBox="1"/>
          <p:nvPr/>
        </p:nvSpPr>
        <p:spPr>
          <a:xfrm>
            <a:off x="7183537" y="5451794"/>
            <a:ext cx="2972442"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ja-JP" sz="1200">
                <a:solidFill>
                  <a:srgbClr val="595959"/>
                </a:solidFill>
                <a:latin typeface="Meiryo"/>
                <a:ea typeface="Meiryo"/>
                <a:cs typeface="Meiryo"/>
                <a:sym typeface="Meiryo"/>
              </a:rPr>
              <a:t>安全とウェル・ビーイングの向上</a:t>
            </a:r>
            <a:endParaRPr b="1" sz="1200">
              <a:solidFill>
                <a:srgbClr val="595959"/>
              </a:solidFill>
              <a:latin typeface="Meiryo"/>
              <a:ea typeface="Meiryo"/>
              <a:cs typeface="Meiryo"/>
              <a:sym typeface="Meiry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0" name="Shape 320"/>
        <p:cNvGrpSpPr/>
        <p:nvPr/>
      </p:nvGrpSpPr>
      <p:grpSpPr>
        <a:xfrm>
          <a:off x="0" y="0"/>
          <a:ext cx="0" cy="0"/>
          <a:chOff x="0" y="0"/>
          <a:chExt cx="0" cy="0"/>
        </a:xfrm>
      </p:grpSpPr>
      <p:sp>
        <p:nvSpPr>
          <p:cNvPr id="321" name="Google Shape;321;p2"/>
          <p:cNvSpPr txBox="1"/>
          <p:nvPr/>
        </p:nvSpPr>
        <p:spPr>
          <a:xfrm>
            <a:off x="1431878" y="2190497"/>
            <a:ext cx="9540000" cy="1283815"/>
          </a:xfrm>
          <a:prstGeom prst="rect">
            <a:avLst/>
          </a:prstGeom>
          <a:noFill/>
          <a:ln>
            <a:noFill/>
          </a:ln>
        </p:spPr>
        <p:txBody>
          <a:bodyPr anchorCtr="0" anchor="ctr" bIns="36000" lIns="72000" spcFirstLastPara="1" rIns="72000" wrap="square" tIns="36000">
            <a:noAutofit/>
          </a:bodyPr>
          <a:lstStyle/>
          <a:p>
            <a:pPr indent="0" lvl="0" marL="0" marR="0" rtl="0" algn="l">
              <a:lnSpc>
                <a:spcPct val="130000"/>
              </a:lnSpc>
              <a:spcBef>
                <a:spcPts val="0"/>
              </a:spcBef>
              <a:spcAft>
                <a:spcPts val="0"/>
              </a:spcAft>
              <a:buClr>
                <a:schemeClr val="dk1"/>
              </a:buClr>
              <a:buSzPts val="1400"/>
              <a:buFont typeface="Arial"/>
              <a:buNone/>
            </a:pPr>
            <a:r>
              <a:rPr b="0" i="0" lang="ja-JP" sz="1400" u="none" cap="none" strike="noStrike">
                <a:solidFill>
                  <a:schemeClr val="dk1"/>
                </a:solidFill>
                <a:latin typeface="Arial"/>
                <a:ea typeface="Arial"/>
                <a:cs typeface="Arial"/>
                <a:sym typeface="Arial"/>
              </a:rPr>
              <a:t>防災行動変容のための研修用標準化スライド（保健師Ver.）</a:t>
            </a:r>
            <a:endParaRPr b="0" i="0" sz="1400" u="none" cap="none" strike="noStrike">
              <a:solidFill>
                <a:schemeClr val="dk1"/>
              </a:solidFill>
              <a:latin typeface="Arial"/>
              <a:ea typeface="Arial"/>
              <a:cs typeface="Arial"/>
              <a:sym typeface="Arial"/>
            </a:endParaRPr>
          </a:p>
          <a:p>
            <a:pPr indent="0" lvl="0" marL="0" marR="0" rtl="0" algn="l">
              <a:lnSpc>
                <a:spcPct val="130000"/>
              </a:lnSpc>
              <a:spcBef>
                <a:spcPts val="0"/>
              </a:spcBef>
              <a:spcAft>
                <a:spcPts val="0"/>
              </a:spcAft>
              <a:buClr>
                <a:schemeClr val="dk1"/>
              </a:buClr>
              <a:buSzPts val="100"/>
              <a:buFont typeface="Meiryo"/>
              <a:buNone/>
            </a:pPr>
            <a:r>
              <a:t/>
            </a:r>
            <a:endParaRPr b="0" i="0" sz="100" u="none" cap="none" strike="noStrike">
              <a:solidFill>
                <a:schemeClr val="dk1"/>
              </a:solidFill>
              <a:latin typeface="Arial"/>
              <a:ea typeface="Arial"/>
              <a:cs typeface="Arial"/>
              <a:sym typeface="Arial"/>
            </a:endParaRPr>
          </a:p>
          <a:p>
            <a:pPr indent="0" lvl="0" marL="0" marR="0" rtl="0" algn="ctr">
              <a:lnSpc>
                <a:spcPct val="130000"/>
              </a:lnSpc>
              <a:spcBef>
                <a:spcPts val="0"/>
              </a:spcBef>
              <a:spcAft>
                <a:spcPts val="0"/>
              </a:spcAft>
              <a:buClr>
                <a:schemeClr val="dk1"/>
              </a:buClr>
              <a:buSzPts val="4000"/>
              <a:buFont typeface="Arial"/>
              <a:buNone/>
            </a:pPr>
            <a:r>
              <a:rPr b="1" lang="ja-JP" sz="4000">
                <a:solidFill>
                  <a:schemeClr val="dk1"/>
                </a:solidFill>
                <a:latin typeface="Arial"/>
                <a:ea typeface="Arial"/>
                <a:cs typeface="Arial"/>
                <a:sym typeface="Arial"/>
              </a:rPr>
              <a:t>行動変容が災害から多くの命を救う</a:t>
            </a:r>
            <a:r>
              <a:rPr b="1" i="0" lang="ja-JP" sz="4000" u="none" cap="none" strike="noStrike">
                <a:solidFill>
                  <a:schemeClr val="dk1"/>
                </a:solidFill>
                <a:latin typeface="Arial"/>
                <a:ea typeface="Arial"/>
                <a:cs typeface="Arial"/>
                <a:sym typeface="Arial"/>
              </a:rPr>
              <a:t> </a:t>
            </a:r>
            <a:endParaRPr b="1" i="0" sz="4000" u="none" cap="none" strike="noStrike">
              <a:solidFill>
                <a:schemeClr val="dk1"/>
              </a:solidFill>
              <a:latin typeface="Arial"/>
              <a:ea typeface="Arial"/>
              <a:cs typeface="Arial"/>
              <a:sym typeface="Arial"/>
            </a:endParaRPr>
          </a:p>
          <a:p>
            <a:pPr indent="0" lvl="0" marL="0" marR="0" rtl="0" algn="ctr">
              <a:lnSpc>
                <a:spcPct val="130000"/>
              </a:lnSpc>
              <a:spcBef>
                <a:spcPts val="0"/>
              </a:spcBef>
              <a:spcAft>
                <a:spcPts val="0"/>
              </a:spcAft>
              <a:buClr>
                <a:schemeClr val="dk1"/>
              </a:buClr>
              <a:buSzPts val="2800"/>
              <a:buFont typeface="Arial"/>
              <a:buNone/>
            </a:pPr>
            <a:r>
              <a:rPr b="1" i="0" lang="ja-JP" sz="2800" u="none" cap="none" strike="noStrike">
                <a:solidFill>
                  <a:schemeClr val="dk1"/>
                </a:solidFill>
                <a:latin typeface="Arial"/>
                <a:ea typeface="Arial"/>
                <a:cs typeface="Arial"/>
                <a:sym typeface="Arial"/>
              </a:rPr>
              <a:t>～保健師に期待する防災コミュニケーション～</a:t>
            </a:r>
            <a:endParaRPr/>
          </a:p>
        </p:txBody>
      </p:sp>
      <p:sp>
        <p:nvSpPr>
          <p:cNvPr id="322" name="Google Shape;322;p2"/>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20"/>
          <p:cNvSpPr txBox="1"/>
          <p:nvPr/>
        </p:nvSpPr>
        <p:spPr>
          <a:xfrm>
            <a:off x="845614" y="326565"/>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EA157A"/>
              </a:buClr>
              <a:buSzPts val="2400"/>
              <a:buFont typeface="Arial"/>
              <a:buNone/>
            </a:pPr>
            <a:r>
              <a:rPr b="1" i="0" lang="ja-JP" sz="2400" u="none" cap="none" strike="noStrike">
                <a:solidFill>
                  <a:srgbClr val="EA157A"/>
                </a:solidFill>
                <a:latin typeface="Arial"/>
                <a:ea typeface="Arial"/>
                <a:cs typeface="Arial"/>
                <a:sym typeface="Arial"/>
              </a:rPr>
              <a:t>防災コミュニケーション</a:t>
            </a:r>
            <a:r>
              <a:rPr b="1" i="0" lang="ja-JP" sz="2400" u="none" cap="none" strike="noStrike">
                <a:solidFill>
                  <a:srgbClr val="000000"/>
                </a:solidFill>
                <a:latin typeface="Arial"/>
                <a:ea typeface="Arial"/>
                <a:cs typeface="Arial"/>
                <a:sym typeface="Arial"/>
              </a:rPr>
              <a:t>学の発展によって行動変容を実現</a:t>
            </a:r>
            <a:endParaRPr/>
          </a:p>
        </p:txBody>
      </p:sp>
      <p:sp>
        <p:nvSpPr>
          <p:cNvPr id="569" name="Google Shape;569;p20"/>
          <p:cNvSpPr/>
          <p:nvPr/>
        </p:nvSpPr>
        <p:spPr>
          <a:xfrm>
            <a:off x="3276608" y="3434435"/>
            <a:ext cx="381573" cy="1080000"/>
          </a:xfrm>
          <a:prstGeom prst="downArrow">
            <a:avLst>
              <a:gd fmla="val 50000" name="adj1"/>
              <a:gd fmla="val 50000" name="adj2"/>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70" name="Google Shape;570;p20"/>
          <p:cNvSpPr/>
          <p:nvPr/>
        </p:nvSpPr>
        <p:spPr>
          <a:xfrm>
            <a:off x="4535452" y="3790776"/>
            <a:ext cx="1712185" cy="436244"/>
          </a:xfrm>
          <a:prstGeom prst="leftRightArrow">
            <a:avLst>
              <a:gd fmla="val 50000" name="adj1"/>
              <a:gd fmla="val 50000" name="adj2"/>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571" name="Google Shape;571;p20"/>
          <p:cNvGrpSpPr/>
          <p:nvPr/>
        </p:nvGrpSpPr>
        <p:grpSpPr>
          <a:xfrm>
            <a:off x="947394" y="1530355"/>
            <a:ext cx="5040000" cy="1980000"/>
            <a:chOff x="1023594" y="1388837"/>
            <a:chExt cx="4320000" cy="1980000"/>
          </a:xfrm>
        </p:grpSpPr>
        <p:sp>
          <p:nvSpPr>
            <p:cNvPr id="572" name="Google Shape;572;p20"/>
            <p:cNvSpPr/>
            <p:nvPr/>
          </p:nvSpPr>
          <p:spPr>
            <a:xfrm>
              <a:off x="1023594" y="1388837"/>
              <a:ext cx="4320000" cy="1980000"/>
            </a:xfrm>
            <a:prstGeom prst="roundRect">
              <a:avLst>
                <a:gd fmla="val 5251" name="adj"/>
              </a:avLst>
            </a:prstGeom>
            <a:solidFill>
              <a:srgbClr val="DBE1F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573" name="Google Shape;573;p20"/>
            <p:cNvCxnSpPr/>
            <p:nvPr/>
          </p:nvCxnSpPr>
          <p:spPr>
            <a:xfrm>
              <a:off x="3183594" y="2365317"/>
              <a:ext cx="0" cy="288128"/>
            </a:xfrm>
            <a:prstGeom prst="straightConnector1">
              <a:avLst/>
            </a:prstGeom>
            <a:noFill/>
            <a:ln cap="flat" cmpd="sng" w="28575">
              <a:solidFill>
                <a:srgbClr val="3F3F3F"/>
              </a:solidFill>
              <a:prstDash val="solid"/>
              <a:miter lim="800000"/>
              <a:headEnd len="sm" w="sm" type="none"/>
              <a:tailEnd len="med" w="med" type="triangle"/>
            </a:ln>
          </p:spPr>
        </p:cxnSp>
        <p:sp>
          <p:nvSpPr>
            <p:cNvPr id="574" name="Google Shape;574;p20"/>
            <p:cNvSpPr txBox="1"/>
            <p:nvPr/>
          </p:nvSpPr>
          <p:spPr>
            <a:xfrm>
              <a:off x="1235507" y="1544469"/>
              <a:ext cx="3896177" cy="83099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1" i="0" lang="ja-JP" sz="1600" u="none" cap="none" strike="noStrike">
                  <a:solidFill>
                    <a:srgbClr val="000000"/>
                  </a:solidFill>
                  <a:latin typeface="Arial"/>
                  <a:ea typeface="Arial"/>
                  <a:cs typeface="Arial"/>
                  <a:sym typeface="Arial"/>
                </a:rPr>
                <a:t>大きな減災効果を期待できる防災行動、例えば建物の耐震化、家具の転倒・落下防止等について、現状では十分に実施されていない</a:t>
              </a:r>
              <a:endParaRPr b="1" i="0" sz="1600" u="none" cap="none" strike="noStrike">
                <a:solidFill>
                  <a:srgbClr val="000000"/>
                </a:solidFill>
                <a:latin typeface="Arial"/>
                <a:ea typeface="Arial"/>
                <a:cs typeface="Arial"/>
                <a:sym typeface="Arial"/>
              </a:endParaRPr>
            </a:p>
          </p:txBody>
        </p:sp>
        <p:sp>
          <p:nvSpPr>
            <p:cNvPr id="575" name="Google Shape;575;p20"/>
            <p:cNvSpPr txBox="1"/>
            <p:nvPr/>
          </p:nvSpPr>
          <p:spPr>
            <a:xfrm>
              <a:off x="1235505" y="2680194"/>
              <a:ext cx="3896178" cy="58477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1" i="0" lang="ja-JP" sz="1600" u="none" cap="none" strike="noStrike">
                  <a:solidFill>
                    <a:srgbClr val="000000"/>
                  </a:solidFill>
                  <a:latin typeface="Arial"/>
                  <a:ea typeface="Arial"/>
                  <a:cs typeface="Arial"/>
                  <a:sym typeface="Arial"/>
                </a:rPr>
                <a:t>特に被災地以外の地域で</a:t>
              </a:r>
              <a:r>
                <a:rPr b="1" i="0" lang="ja-JP" sz="1600" u="none" cap="none" strike="noStrike">
                  <a:solidFill>
                    <a:srgbClr val="F50B6F"/>
                  </a:solidFill>
                  <a:latin typeface="Arial"/>
                  <a:ea typeface="Arial"/>
                  <a:cs typeface="Arial"/>
                  <a:sym typeface="Arial"/>
                </a:rPr>
                <a:t>防災に関する行動変容</a:t>
              </a:r>
              <a:r>
                <a:rPr b="1" i="0" lang="ja-JP" sz="1600" u="none" cap="none" strike="noStrike">
                  <a:solidFill>
                    <a:srgbClr val="000000"/>
                  </a:solidFill>
                  <a:latin typeface="Arial"/>
                  <a:ea typeface="Arial"/>
                  <a:cs typeface="Arial"/>
                  <a:sym typeface="Arial"/>
                </a:rPr>
                <a:t>が不十分</a:t>
              </a:r>
              <a:endParaRPr b="1" i="0" sz="1600" u="none" cap="none" strike="noStrike">
                <a:solidFill>
                  <a:srgbClr val="000000"/>
                </a:solidFill>
                <a:latin typeface="Arial"/>
                <a:ea typeface="Arial"/>
                <a:cs typeface="Arial"/>
                <a:sym typeface="Arial"/>
              </a:endParaRPr>
            </a:p>
          </p:txBody>
        </p:sp>
      </p:grpSp>
      <p:grpSp>
        <p:nvGrpSpPr>
          <p:cNvPr id="576" name="Google Shape;576;p20"/>
          <p:cNvGrpSpPr/>
          <p:nvPr/>
        </p:nvGrpSpPr>
        <p:grpSpPr>
          <a:xfrm>
            <a:off x="947394" y="4507441"/>
            <a:ext cx="5040000" cy="1980000"/>
            <a:chOff x="1023594" y="4365923"/>
            <a:chExt cx="4320000" cy="1980000"/>
          </a:xfrm>
        </p:grpSpPr>
        <p:sp>
          <p:nvSpPr>
            <p:cNvPr id="577" name="Google Shape;577;p20"/>
            <p:cNvSpPr/>
            <p:nvPr/>
          </p:nvSpPr>
          <p:spPr>
            <a:xfrm>
              <a:off x="1023594" y="4365923"/>
              <a:ext cx="4320000" cy="1980000"/>
            </a:xfrm>
            <a:prstGeom prst="roundRect">
              <a:avLst>
                <a:gd fmla="val 5251" name="adj"/>
              </a:avLst>
            </a:prstGeom>
            <a:solidFill>
              <a:srgbClr val="DBE1F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78" name="Google Shape;578;p20"/>
            <p:cNvSpPr txBox="1"/>
            <p:nvPr/>
          </p:nvSpPr>
          <p:spPr>
            <a:xfrm>
              <a:off x="1234094" y="4510050"/>
              <a:ext cx="3899000" cy="756000"/>
            </a:xfrm>
            <a:prstGeom prst="rect">
              <a:avLst/>
            </a:prstGeom>
            <a:noFill/>
            <a:ln>
              <a:noFill/>
            </a:ln>
          </p:spPr>
          <p:txBody>
            <a:bodyPr anchorCtr="0" anchor="t" bIns="36000" lIns="91425" spcFirstLastPara="1" rIns="91425" wrap="square" tIns="36000">
              <a:noAutofit/>
            </a:bodyPr>
            <a:lstStyle/>
            <a:p>
              <a:pPr indent="0" lvl="0" marL="0" marR="0" rtl="0" algn="just">
                <a:lnSpc>
                  <a:spcPct val="100000"/>
                </a:lnSpc>
                <a:spcBef>
                  <a:spcPts val="0"/>
                </a:spcBef>
                <a:spcAft>
                  <a:spcPts val="0"/>
                </a:spcAft>
                <a:buClr>
                  <a:srgbClr val="000000"/>
                </a:buClr>
                <a:buSzPts val="1600"/>
                <a:buFont typeface="Arial"/>
                <a:buNone/>
              </a:pPr>
              <a:r>
                <a:rPr b="1" i="0" lang="ja-JP" sz="1600" u="none" cap="none" strike="noStrike">
                  <a:solidFill>
                    <a:srgbClr val="000000"/>
                  </a:solidFill>
                  <a:latin typeface="Arial"/>
                  <a:ea typeface="Arial"/>
                  <a:cs typeface="Arial"/>
                  <a:sym typeface="Arial"/>
                </a:rPr>
                <a:t>防災分野の特性を十二分に踏まえ、</a:t>
              </a:r>
              <a:r>
                <a:rPr b="1" i="0" lang="ja-JP" sz="1600" u="none" cap="none" strike="noStrike">
                  <a:solidFill>
                    <a:srgbClr val="F50B6F"/>
                  </a:solidFill>
                  <a:latin typeface="Arial"/>
                  <a:ea typeface="Arial"/>
                  <a:cs typeface="Arial"/>
                  <a:sym typeface="Arial"/>
                </a:rPr>
                <a:t>ヘルスコミュニケーション学の手法を防災に</a:t>
              </a:r>
              <a:r>
                <a:rPr b="1" i="0" lang="ja-JP" sz="1600" u="none" cap="none" strike="noStrike">
                  <a:solidFill>
                    <a:srgbClr val="000000"/>
                  </a:solidFill>
                  <a:latin typeface="Arial"/>
                  <a:ea typeface="Arial"/>
                  <a:cs typeface="Arial"/>
                  <a:sym typeface="Arial"/>
                </a:rPr>
                <a:t>取り入れ、体系的に整理し展開していく</a:t>
              </a:r>
              <a:endParaRPr b="1" i="0" sz="1600" u="none" cap="none" strike="noStrike">
                <a:solidFill>
                  <a:srgbClr val="000000"/>
                </a:solidFill>
                <a:latin typeface="Arial"/>
                <a:ea typeface="Arial"/>
                <a:cs typeface="Arial"/>
                <a:sym typeface="Arial"/>
              </a:endParaRPr>
            </a:p>
          </p:txBody>
        </p:sp>
        <p:cxnSp>
          <p:nvCxnSpPr>
            <p:cNvPr id="579" name="Google Shape;579;p20"/>
            <p:cNvCxnSpPr/>
            <p:nvPr/>
          </p:nvCxnSpPr>
          <p:spPr>
            <a:xfrm>
              <a:off x="3183594" y="5305912"/>
              <a:ext cx="0" cy="146667"/>
            </a:xfrm>
            <a:prstGeom prst="straightConnector1">
              <a:avLst/>
            </a:prstGeom>
            <a:noFill/>
            <a:ln cap="flat" cmpd="sng" w="28575">
              <a:solidFill>
                <a:srgbClr val="3F3F3F"/>
              </a:solidFill>
              <a:prstDash val="solid"/>
              <a:miter lim="800000"/>
              <a:headEnd len="sm" w="sm" type="none"/>
              <a:tailEnd len="med" w="med" type="triangle"/>
            </a:ln>
          </p:spPr>
        </p:cxnSp>
        <p:sp>
          <p:nvSpPr>
            <p:cNvPr id="580" name="Google Shape;580;p20"/>
            <p:cNvSpPr txBox="1"/>
            <p:nvPr/>
          </p:nvSpPr>
          <p:spPr>
            <a:xfrm>
              <a:off x="1234095" y="5492440"/>
              <a:ext cx="3899001" cy="586800"/>
            </a:xfrm>
            <a:prstGeom prst="rect">
              <a:avLst/>
            </a:prstGeom>
            <a:noFill/>
            <a:ln>
              <a:noFill/>
            </a:ln>
          </p:spPr>
          <p:txBody>
            <a:bodyPr anchorCtr="0" anchor="t" bIns="36000" lIns="91425" spcFirstLastPara="1" rIns="91425" wrap="square" tIns="36000">
              <a:noAutofit/>
            </a:bodyPr>
            <a:lstStyle/>
            <a:p>
              <a:pPr indent="0" lvl="0" marL="0" marR="0" rtl="0" algn="just">
                <a:lnSpc>
                  <a:spcPct val="100000"/>
                </a:lnSpc>
                <a:spcBef>
                  <a:spcPts val="0"/>
                </a:spcBef>
                <a:spcAft>
                  <a:spcPts val="0"/>
                </a:spcAft>
                <a:buClr>
                  <a:srgbClr val="F50B6F"/>
                </a:buClr>
                <a:buSzPts val="1600"/>
                <a:buFont typeface="Arial"/>
                <a:buNone/>
              </a:pPr>
              <a:r>
                <a:rPr b="1" i="0" lang="ja-JP" sz="1600" u="none" cap="none" strike="noStrike">
                  <a:solidFill>
                    <a:srgbClr val="F50B6F"/>
                  </a:solidFill>
                  <a:latin typeface="Arial"/>
                  <a:ea typeface="Arial"/>
                  <a:cs typeface="Arial"/>
                  <a:sym typeface="Arial"/>
                </a:rPr>
                <a:t>防災コミュニケーション学</a:t>
              </a:r>
              <a:r>
                <a:rPr b="1" i="0" lang="ja-JP" sz="1600" u="none" cap="none" strike="noStrike">
                  <a:solidFill>
                    <a:srgbClr val="000000"/>
                  </a:solidFill>
                  <a:latin typeface="Arial"/>
                  <a:ea typeface="Arial"/>
                  <a:cs typeface="Arial"/>
                  <a:sym typeface="Arial"/>
                </a:rPr>
                <a:t>の展開によって、住民の事前防災の行動変容を促進し、大幅な減災を実現</a:t>
              </a:r>
              <a:endParaRPr b="1" i="0" sz="1600" u="none" cap="none" strike="noStrike">
                <a:solidFill>
                  <a:srgbClr val="C00000"/>
                </a:solidFill>
                <a:latin typeface="Arial"/>
                <a:ea typeface="Arial"/>
                <a:cs typeface="Arial"/>
                <a:sym typeface="Arial"/>
              </a:endParaRPr>
            </a:p>
          </p:txBody>
        </p:sp>
      </p:grpSp>
      <p:grpSp>
        <p:nvGrpSpPr>
          <p:cNvPr id="581" name="Google Shape;581;p20"/>
          <p:cNvGrpSpPr/>
          <p:nvPr/>
        </p:nvGrpSpPr>
        <p:grpSpPr>
          <a:xfrm>
            <a:off x="6247638" y="2507332"/>
            <a:ext cx="5040000" cy="1980000"/>
            <a:chOff x="6057138" y="2365814"/>
            <a:chExt cx="4320000" cy="1980000"/>
          </a:xfrm>
        </p:grpSpPr>
        <p:sp>
          <p:nvSpPr>
            <p:cNvPr id="582" name="Google Shape;582;p20"/>
            <p:cNvSpPr/>
            <p:nvPr/>
          </p:nvSpPr>
          <p:spPr>
            <a:xfrm>
              <a:off x="6057138" y="2365814"/>
              <a:ext cx="4320000" cy="1980000"/>
            </a:xfrm>
            <a:prstGeom prst="roundRect">
              <a:avLst>
                <a:gd fmla="val 5251" name="adj"/>
              </a:avLst>
            </a:prstGeom>
            <a:solidFill>
              <a:srgbClr val="C4F2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583" name="Google Shape;583;p20"/>
            <p:cNvCxnSpPr/>
            <p:nvPr/>
          </p:nvCxnSpPr>
          <p:spPr>
            <a:xfrm>
              <a:off x="8217138" y="3321912"/>
              <a:ext cx="0" cy="288876"/>
            </a:xfrm>
            <a:prstGeom prst="straightConnector1">
              <a:avLst/>
            </a:prstGeom>
            <a:noFill/>
            <a:ln cap="flat" cmpd="sng" w="28575">
              <a:solidFill>
                <a:srgbClr val="3F3F3F"/>
              </a:solidFill>
              <a:prstDash val="solid"/>
              <a:miter lim="800000"/>
              <a:headEnd len="sm" w="sm" type="none"/>
              <a:tailEnd len="med" w="med" type="triangle"/>
            </a:ln>
          </p:spPr>
        </p:cxnSp>
        <p:sp>
          <p:nvSpPr>
            <p:cNvPr id="584" name="Google Shape;584;p20"/>
            <p:cNvSpPr txBox="1"/>
            <p:nvPr/>
          </p:nvSpPr>
          <p:spPr>
            <a:xfrm>
              <a:off x="6237021" y="2531233"/>
              <a:ext cx="3960237" cy="756000"/>
            </a:xfrm>
            <a:prstGeom prst="rect">
              <a:avLst/>
            </a:prstGeom>
            <a:noFill/>
            <a:ln>
              <a:noFill/>
            </a:ln>
          </p:spPr>
          <p:txBody>
            <a:bodyPr anchorCtr="0" anchor="t" bIns="36000" lIns="91425" spcFirstLastPara="1" rIns="91425" wrap="square" tIns="36000">
              <a:noAutofit/>
            </a:bodyPr>
            <a:lstStyle/>
            <a:p>
              <a:pPr indent="0" lvl="0" marL="0" marR="0" rtl="0" algn="just">
                <a:lnSpc>
                  <a:spcPct val="100000"/>
                </a:lnSpc>
                <a:spcBef>
                  <a:spcPts val="0"/>
                </a:spcBef>
                <a:spcAft>
                  <a:spcPts val="0"/>
                </a:spcAft>
                <a:buClr>
                  <a:srgbClr val="000000"/>
                </a:buClr>
                <a:buSzPts val="1600"/>
                <a:buFont typeface="Arial"/>
                <a:buNone/>
              </a:pPr>
              <a:r>
                <a:rPr b="1" i="0" lang="ja-JP" sz="1600" u="none" cap="none" strike="noStrike">
                  <a:solidFill>
                    <a:srgbClr val="000000"/>
                  </a:solidFill>
                  <a:latin typeface="Arial"/>
                  <a:ea typeface="Arial"/>
                  <a:cs typeface="Arial"/>
                  <a:sym typeface="Arial"/>
                </a:rPr>
                <a:t>健康向上に資する行動変容のための理論や実践・実績の積み重ねがある</a:t>
              </a:r>
              <a:r>
                <a:rPr b="1" i="0" lang="ja-JP" sz="1600" u="none" cap="none" strike="noStrike">
                  <a:solidFill>
                    <a:srgbClr val="F50B6F"/>
                  </a:solidFill>
                  <a:latin typeface="Arial"/>
                  <a:ea typeface="Arial"/>
                  <a:cs typeface="Arial"/>
                  <a:sym typeface="Arial"/>
                </a:rPr>
                <a:t>ヘルスコミュニケーション学</a:t>
              </a:r>
              <a:endParaRPr/>
            </a:p>
          </p:txBody>
        </p:sp>
        <p:sp>
          <p:nvSpPr>
            <p:cNvPr id="585" name="Google Shape;585;p20"/>
            <p:cNvSpPr txBox="1"/>
            <p:nvPr/>
          </p:nvSpPr>
          <p:spPr>
            <a:xfrm>
              <a:off x="6237021" y="3645468"/>
              <a:ext cx="3960237" cy="583200"/>
            </a:xfrm>
            <a:prstGeom prst="rect">
              <a:avLst/>
            </a:prstGeom>
            <a:noFill/>
            <a:ln>
              <a:noFill/>
            </a:ln>
          </p:spPr>
          <p:txBody>
            <a:bodyPr anchorCtr="0" anchor="t" bIns="36000" lIns="91425" spcFirstLastPara="1" rIns="91425" wrap="square" tIns="36000">
              <a:noAutofit/>
            </a:bodyPr>
            <a:lstStyle/>
            <a:p>
              <a:pPr indent="0" lvl="0" marL="0" marR="0" rtl="0" algn="just">
                <a:lnSpc>
                  <a:spcPct val="100000"/>
                </a:lnSpc>
                <a:spcBef>
                  <a:spcPts val="0"/>
                </a:spcBef>
                <a:spcAft>
                  <a:spcPts val="0"/>
                </a:spcAft>
                <a:buClr>
                  <a:srgbClr val="000000"/>
                </a:buClr>
                <a:buSzPts val="1600"/>
                <a:buFont typeface="Arial"/>
                <a:buNone/>
              </a:pPr>
              <a:r>
                <a:rPr b="1" i="0" lang="ja-JP" sz="1600" u="none" cap="none" strike="noStrike">
                  <a:solidFill>
                    <a:srgbClr val="000000"/>
                  </a:solidFill>
                  <a:latin typeface="Arial"/>
                  <a:ea typeface="Arial"/>
                  <a:cs typeface="Arial"/>
                  <a:sym typeface="Arial"/>
                </a:rPr>
                <a:t>現存する学問分野として確立され、無関心層も含め、禁煙や減塩を実現している</a:t>
              </a:r>
              <a:endParaRPr b="1" i="0" sz="1600" u="none" cap="none" strike="noStrike">
                <a:solidFill>
                  <a:srgbClr val="000000"/>
                </a:solidFill>
                <a:latin typeface="Arial"/>
                <a:ea typeface="Arial"/>
                <a:cs typeface="Arial"/>
                <a:sym typeface="Arial"/>
              </a:endParaRPr>
            </a:p>
          </p:txBody>
        </p:sp>
      </p:grpSp>
      <p:sp>
        <p:nvSpPr>
          <p:cNvPr id="586" name="Google Shape;586;p20"/>
          <p:cNvSpPr txBox="1"/>
          <p:nvPr/>
        </p:nvSpPr>
        <p:spPr>
          <a:xfrm>
            <a:off x="1023593" y="1108441"/>
            <a:ext cx="922530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ja-JP" sz="1800" u="none" cap="none" strike="noStrike">
                <a:solidFill>
                  <a:srgbClr val="000000"/>
                </a:solidFill>
                <a:latin typeface="Arial"/>
                <a:ea typeface="Arial"/>
                <a:cs typeface="Arial"/>
                <a:sym typeface="Arial"/>
              </a:rPr>
              <a:t>一人ひとりの自助力を上げる力を飛躍的に増強し大幅な防災・減災を実現できる。</a:t>
            </a:r>
            <a:endParaRPr b="0" i="0" sz="2400" u="none" cap="none" strike="noStrike">
              <a:solidFill>
                <a:srgbClr val="000000"/>
              </a:solidFill>
              <a:latin typeface="Arial"/>
              <a:ea typeface="Arial"/>
              <a:cs typeface="Arial"/>
              <a:sym typeface="Arial"/>
            </a:endParaRPr>
          </a:p>
        </p:txBody>
      </p:sp>
      <p:sp>
        <p:nvSpPr>
          <p:cNvPr id="587" name="Google Shape;587;p20"/>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21"/>
          <p:cNvSpPr/>
          <p:nvPr/>
        </p:nvSpPr>
        <p:spPr>
          <a:xfrm rot="5400000">
            <a:off x="1638355" y="4016091"/>
            <a:ext cx="504000" cy="468000"/>
          </a:xfrm>
          <a:prstGeom prst="rightArrow">
            <a:avLst>
              <a:gd fmla="val 50000" name="adj1"/>
              <a:gd fmla="val 41773" name="adj2"/>
            </a:avLst>
          </a:prstGeom>
          <a:solidFill>
            <a:srgbClr val="C2C2D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Calibri"/>
              <a:buNone/>
            </a:pPr>
            <a:r>
              <a:t/>
            </a:r>
            <a:endParaRPr b="0" i="0" sz="1050" u="none" cap="none" strike="noStrike">
              <a:solidFill>
                <a:srgbClr val="000000"/>
              </a:solidFill>
              <a:latin typeface="Arial"/>
              <a:ea typeface="Arial"/>
              <a:cs typeface="Arial"/>
              <a:sym typeface="Arial"/>
            </a:endParaRPr>
          </a:p>
        </p:txBody>
      </p:sp>
      <p:sp>
        <p:nvSpPr>
          <p:cNvPr id="594" name="Google Shape;594;p21"/>
          <p:cNvSpPr/>
          <p:nvPr/>
        </p:nvSpPr>
        <p:spPr>
          <a:xfrm rot="5400000">
            <a:off x="1638355" y="1498120"/>
            <a:ext cx="504000" cy="468000"/>
          </a:xfrm>
          <a:prstGeom prst="rightArrow">
            <a:avLst>
              <a:gd fmla="val 50000" name="adj1"/>
              <a:gd fmla="val 41773" name="adj2"/>
            </a:avLst>
          </a:prstGeom>
          <a:solidFill>
            <a:srgbClr val="C2C2D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Calibri"/>
              <a:buNone/>
            </a:pPr>
            <a:r>
              <a:t/>
            </a:r>
            <a:endParaRPr b="0" i="0" sz="1050" u="none" cap="none" strike="noStrike">
              <a:solidFill>
                <a:srgbClr val="000000"/>
              </a:solidFill>
              <a:latin typeface="Arial"/>
              <a:ea typeface="Arial"/>
              <a:cs typeface="Arial"/>
              <a:sym typeface="Arial"/>
            </a:endParaRPr>
          </a:p>
        </p:txBody>
      </p:sp>
      <p:sp>
        <p:nvSpPr>
          <p:cNvPr id="595" name="Google Shape;595;p21"/>
          <p:cNvSpPr/>
          <p:nvPr/>
        </p:nvSpPr>
        <p:spPr>
          <a:xfrm>
            <a:off x="990354" y="1999018"/>
            <a:ext cx="9180000" cy="2005230"/>
          </a:xfrm>
          <a:prstGeom prst="roundRect">
            <a:avLst>
              <a:gd fmla="val 5143" name="adj"/>
            </a:avLst>
          </a:prstGeom>
          <a:noFill/>
          <a:ln cap="flat" cmpd="sng" w="28575">
            <a:solidFill>
              <a:srgbClr val="2D2D8A"/>
            </a:solidFill>
            <a:prstDash val="solid"/>
            <a:round/>
            <a:headEnd len="sm" w="sm" type="none"/>
            <a:tailEnd len="sm" w="sm" type="none"/>
          </a:ln>
        </p:spPr>
        <p:txBody>
          <a:bodyPr anchorCtr="0" anchor="ctr" bIns="36000" lIns="91425" spcFirstLastPara="1" rIns="91425" wrap="square" tIns="1080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596" name="Google Shape;596;p21"/>
          <p:cNvSpPr/>
          <p:nvPr/>
        </p:nvSpPr>
        <p:spPr>
          <a:xfrm>
            <a:off x="990355" y="1003332"/>
            <a:ext cx="1800000" cy="504000"/>
          </a:xfrm>
          <a:prstGeom prst="roundRect">
            <a:avLst>
              <a:gd fmla="val 16667" name="adj"/>
            </a:avLst>
          </a:prstGeom>
          <a:solidFill>
            <a:schemeClr val="lt1"/>
          </a:solidFill>
          <a:ln cap="flat" cmpd="sng" w="28575">
            <a:solidFill>
              <a:srgbClr val="2D2D8A"/>
            </a:solidFill>
            <a:prstDash val="solid"/>
            <a:round/>
            <a:headEnd len="sm" w="sm" type="none"/>
            <a:tailEnd len="sm" w="sm" type="none"/>
          </a:ln>
        </p:spPr>
        <p:txBody>
          <a:bodyPr anchorCtr="0" anchor="ctr" bIns="36000" lIns="91425" spcFirstLastPara="1" rIns="91425" wrap="square" tIns="108000">
            <a:noAutofit/>
          </a:bodyPr>
          <a:lstStyle/>
          <a:p>
            <a:pPr indent="0" lvl="0" marL="0" marR="0" rtl="0" algn="ctr">
              <a:lnSpc>
                <a:spcPct val="100000"/>
              </a:lnSpc>
              <a:spcBef>
                <a:spcPts val="0"/>
              </a:spcBef>
              <a:spcAft>
                <a:spcPts val="0"/>
              </a:spcAft>
              <a:buClr>
                <a:srgbClr val="000000"/>
              </a:buClr>
              <a:buSzPts val="2000"/>
              <a:buFont typeface="Arial"/>
              <a:buNone/>
            </a:pPr>
            <a:r>
              <a:rPr b="1" i="0" lang="ja-JP" sz="2000" u="none" cap="none" strike="noStrike">
                <a:solidFill>
                  <a:srgbClr val="000000"/>
                </a:solidFill>
                <a:latin typeface="Arial"/>
                <a:ea typeface="Arial"/>
                <a:cs typeface="Arial"/>
                <a:sym typeface="Arial"/>
              </a:rPr>
              <a:t>防災？？</a:t>
            </a:r>
            <a:endParaRPr b="1" i="0" sz="2000" u="none" cap="none" strike="noStrike">
              <a:solidFill>
                <a:srgbClr val="000000"/>
              </a:solidFill>
              <a:latin typeface="Arial"/>
              <a:ea typeface="Arial"/>
              <a:cs typeface="Arial"/>
              <a:sym typeface="Arial"/>
            </a:endParaRPr>
          </a:p>
        </p:txBody>
      </p:sp>
      <p:sp>
        <p:nvSpPr>
          <p:cNvPr id="597" name="Google Shape;597;p21"/>
          <p:cNvSpPr txBox="1"/>
          <p:nvPr/>
        </p:nvSpPr>
        <p:spPr>
          <a:xfrm>
            <a:off x="990355" y="4495935"/>
            <a:ext cx="3399253" cy="40011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ja-JP" sz="2000" u="none" cap="none" strike="noStrike">
                <a:solidFill>
                  <a:srgbClr val="000000"/>
                </a:solidFill>
                <a:latin typeface="Arial"/>
                <a:ea typeface="Arial"/>
                <a:cs typeface="Arial"/>
                <a:sym typeface="Arial"/>
              </a:rPr>
              <a:t>中身を入れて実行する</a:t>
            </a:r>
            <a:endParaRPr b="1" i="0" sz="2000" u="none" cap="none" strike="noStrike">
              <a:solidFill>
                <a:srgbClr val="000000"/>
              </a:solidFill>
              <a:latin typeface="Arial"/>
              <a:ea typeface="Arial"/>
              <a:cs typeface="Arial"/>
              <a:sym typeface="Arial"/>
            </a:endParaRPr>
          </a:p>
        </p:txBody>
      </p:sp>
      <p:graphicFrame>
        <p:nvGraphicFramePr>
          <p:cNvPr id="598" name="Google Shape;598;p21"/>
          <p:cNvGraphicFramePr/>
          <p:nvPr/>
        </p:nvGraphicFramePr>
        <p:xfrm>
          <a:off x="990355" y="4855625"/>
          <a:ext cx="3000000" cy="3000000"/>
        </p:xfrm>
        <a:graphic>
          <a:graphicData uri="http://schemas.openxmlformats.org/drawingml/2006/table">
            <a:tbl>
              <a:tblPr>
                <a:noFill/>
                <a:tableStyleId>{73F94F23-3780-4C37-B05C-D877C498AECD}</a:tableStyleId>
              </a:tblPr>
              <a:tblGrid>
                <a:gridCol w="557575"/>
                <a:gridCol w="557575"/>
                <a:gridCol w="648000"/>
                <a:gridCol w="648000"/>
                <a:gridCol w="720000"/>
                <a:gridCol w="720000"/>
                <a:gridCol w="720000"/>
                <a:gridCol w="720000"/>
                <a:gridCol w="720000"/>
                <a:gridCol w="684000"/>
                <a:gridCol w="684000"/>
                <a:gridCol w="900000"/>
                <a:gridCol w="900000"/>
                <a:gridCol w="684000"/>
                <a:gridCol w="684000"/>
              </a:tblGrid>
              <a:tr h="252000">
                <a:tc gridSpan="2">
                  <a:txBody>
                    <a:bodyPr/>
                    <a:lstStyle/>
                    <a:p>
                      <a:pPr indent="0" lvl="0" marL="0" marR="0" rtl="0" algn="ctr">
                        <a:spcBef>
                          <a:spcPts val="0"/>
                        </a:spcBef>
                        <a:spcAft>
                          <a:spcPts val="0"/>
                        </a:spcAft>
                        <a:buNone/>
                      </a:pPr>
                      <a:r>
                        <a:rPr b="1" i="0" lang="ja-JP" sz="1400" u="none" cap="none" strike="noStrike">
                          <a:solidFill>
                            <a:srgbClr val="000000"/>
                          </a:solidFill>
                          <a:latin typeface="Arial"/>
                          <a:ea typeface="Arial"/>
                          <a:cs typeface="Arial"/>
                          <a:sym typeface="Arial"/>
                        </a:rPr>
                        <a:t>項目</a:t>
                      </a:r>
                      <a:endParaRPr/>
                    </a:p>
                  </a:txBody>
                  <a:tcPr marT="7875" marB="0" marR="7875" marL="7875" anchor="ctr">
                    <a:lnL cap="flat" cmpd="sng" w="28575">
                      <a:solidFill>
                        <a:srgbClr val="2D2D8A"/>
                      </a:solidFill>
                      <a:prstDash val="solid"/>
                      <a:round/>
                      <a:headEnd len="sm" w="sm" type="none"/>
                      <a:tailEnd len="sm" w="sm" type="none"/>
                    </a:lnL>
                    <a:lnR cap="flat" cmpd="sng" w="9525">
                      <a:solidFill>
                        <a:srgbClr val="2D2D8A"/>
                      </a:solidFill>
                      <a:prstDash val="solid"/>
                      <a:round/>
                      <a:headEnd len="sm" w="sm" type="none"/>
                      <a:tailEnd len="sm" w="sm" type="none"/>
                    </a:lnR>
                    <a:lnT cap="flat" cmpd="sng" w="2857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7D7E1"/>
                    </a:solidFill>
                  </a:tcPr>
                </a:tc>
                <a:tc hMerge="1"/>
                <a:tc gridSpan="5">
                  <a:txBody>
                    <a:bodyPr/>
                    <a:lstStyle/>
                    <a:p>
                      <a:pPr indent="0" lvl="0" marL="0" marR="0" rtl="0" algn="ctr">
                        <a:spcBef>
                          <a:spcPts val="0"/>
                        </a:spcBef>
                        <a:spcAft>
                          <a:spcPts val="0"/>
                        </a:spcAft>
                        <a:buNone/>
                      </a:pPr>
                      <a:r>
                        <a:rPr b="1" i="0" lang="ja-JP" sz="1400" u="none" cap="none" strike="noStrike">
                          <a:solidFill>
                            <a:srgbClr val="000000"/>
                          </a:solidFill>
                          <a:latin typeface="Arial"/>
                          <a:ea typeface="Arial"/>
                          <a:cs typeface="Arial"/>
                          <a:sym typeface="Arial"/>
                        </a:rPr>
                        <a:t>取組</a:t>
                      </a:r>
                      <a:endParaRPr/>
                    </a:p>
                  </a:txBody>
                  <a:tcPr marT="7875" marB="0" marR="7875" marL="7875" anchor="ctr">
                    <a:lnL cap="flat" cmpd="sng" w="9525">
                      <a:solidFill>
                        <a:srgbClr val="2D2D8A"/>
                      </a:solidFill>
                      <a:prstDash val="solid"/>
                      <a:round/>
                      <a:headEnd len="sm" w="sm" type="none"/>
                      <a:tailEnd len="sm" w="sm" type="none"/>
                    </a:lnL>
                    <a:lnR cap="flat" cmpd="sng" w="9525">
                      <a:solidFill>
                        <a:srgbClr val="2D2D8A"/>
                      </a:solidFill>
                      <a:prstDash val="solid"/>
                      <a:round/>
                      <a:headEnd len="sm" w="sm" type="none"/>
                      <a:tailEnd len="sm" w="sm" type="none"/>
                    </a:lnR>
                    <a:lnT cap="flat" cmpd="sng" w="2857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AA"/>
                    </a:solidFill>
                  </a:tcPr>
                </a:tc>
                <a:tc hMerge="1"/>
                <a:tc hMerge="1"/>
                <a:tc hMerge="1"/>
                <a:tc hMerge="1"/>
                <a:tc gridSpan="4">
                  <a:txBody>
                    <a:bodyPr/>
                    <a:lstStyle/>
                    <a:p>
                      <a:pPr indent="0" lvl="0" marL="0" marR="0" rtl="0" algn="ctr">
                        <a:spcBef>
                          <a:spcPts val="0"/>
                        </a:spcBef>
                        <a:spcAft>
                          <a:spcPts val="0"/>
                        </a:spcAft>
                        <a:buNone/>
                      </a:pPr>
                      <a:r>
                        <a:rPr b="1" i="0" lang="ja-JP" sz="1400" u="none" cap="none" strike="noStrike">
                          <a:solidFill>
                            <a:srgbClr val="000000"/>
                          </a:solidFill>
                          <a:latin typeface="Arial"/>
                          <a:ea typeface="Arial"/>
                          <a:cs typeface="Arial"/>
                          <a:sym typeface="Arial"/>
                        </a:rPr>
                        <a:t>中間指標</a:t>
                      </a:r>
                      <a:endParaRPr/>
                    </a:p>
                  </a:txBody>
                  <a:tcPr marT="7875" marB="0" marR="7875" marL="7875" anchor="ctr">
                    <a:lnL cap="flat" cmpd="sng" w="9525">
                      <a:solidFill>
                        <a:srgbClr val="2D2D8A"/>
                      </a:solidFill>
                      <a:prstDash val="solid"/>
                      <a:round/>
                      <a:headEnd len="sm" w="sm" type="none"/>
                      <a:tailEnd len="sm" w="sm" type="none"/>
                    </a:lnL>
                    <a:lnR cap="flat" cmpd="sng" w="9525">
                      <a:solidFill>
                        <a:srgbClr val="2D2D8A"/>
                      </a:solidFill>
                      <a:prstDash val="solid"/>
                      <a:round/>
                      <a:headEnd len="sm" w="sm" type="none"/>
                      <a:tailEnd len="sm" w="sm" type="none"/>
                    </a:lnR>
                    <a:lnT cap="flat" cmpd="sng" w="2857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7CBDC"/>
                    </a:solidFill>
                  </a:tcPr>
                </a:tc>
                <a:tc hMerge="1"/>
                <a:tc hMerge="1"/>
                <a:tc hMerge="1"/>
                <a:tc gridSpan="4">
                  <a:txBody>
                    <a:bodyPr/>
                    <a:lstStyle/>
                    <a:p>
                      <a:pPr indent="0" lvl="0" marL="0" marR="0" rtl="0" algn="ctr">
                        <a:spcBef>
                          <a:spcPts val="0"/>
                        </a:spcBef>
                        <a:spcAft>
                          <a:spcPts val="0"/>
                        </a:spcAft>
                        <a:buNone/>
                      </a:pPr>
                      <a:r>
                        <a:rPr b="1" i="0" lang="ja-JP" sz="1400" u="none" cap="none" strike="noStrike">
                          <a:solidFill>
                            <a:srgbClr val="000000"/>
                          </a:solidFill>
                          <a:latin typeface="Arial"/>
                          <a:ea typeface="Arial"/>
                          <a:cs typeface="Arial"/>
                          <a:sym typeface="Arial"/>
                        </a:rPr>
                        <a:t>目標</a:t>
                      </a:r>
                      <a:endParaRPr/>
                    </a:p>
                  </a:txBody>
                  <a:tcPr marT="7875" marB="0" marR="7875" marL="7875" anchor="ctr">
                    <a:lnL cap="flat" cmpd="sng" w="9525">
                      <a:solidFill>
                        <a:srgbClr val="2D2D8A"/>
                      </a:solidFill>
                      <a:prstDash val="solid"/>
                      <a:round/>
                      <a:headEnd len="sm" w="sm" type="none"/>
                      <a:tailEnd len="sm" w="sm" type="none"/>
                    </a:lnL>
                    <a:lnR cap="flat" cmpd="sng" w="28575">
                      <a:solidFill>
                        <a:srgbClr val="2D2D8A"/>
                      </a:solidFill>
                      <a:prstDash val="solid"/>
                      <a:round/>
                      <a:headEnd len="sm" w="sm" type="none"/>
                      <a:tailEnd len="sm" w="sm" type="none"/>
                    </a:lnR>
                    <a:lnT cap="flat" cmpd="sng" w="2857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7D7E1"/>
                    </a:solidFill>
                  </a:tcPr>
                </a:tc>
                <a:tc hMerge="1"/>
                <a:tc hMerge="1"/>
                <a:tc hMerge="1"/>
              </a:tr>
              <a:tr h="288000">
                <a:tc>
                  <a:txBody>
                    <a:bodyPr/>
                    <a:lstStyle/>
                    <a:p>
                      <a:pPr indent="0" lvl="0" marL="0" marR="0" rtl="0" algn="l">
                        <a:spcBef>
                          <a:spcPts val="0"/>
                        </a:spcBef>
                        <a:spcAft>
                          <a:spcPts val="0"/>
                        </a:spcAft>
                        <a:buNone/>
                      </a:pPr>
                      <a:r>
                        <a:rPr b="1" i="0" lang="ja-JP" sz="1200" u="none" cap="none" strike="noStrike">
                          <a:solidFill>
                            <a:srgbClr val="000000"/>
                          </a:solidFill>
                          <a:latin typeface="Arial"/>
                          <a:ea typeface="Arial"/>
                          <a:cs typeface="Arial"/>
                          <a:sym typeface="Arial"/>
                        </a:rPr>
                        <a:t>　</a:t>
                      </a:r>
                      <a:endParaRPr/>
                    </a:p>
                  </a:txBody>
                  <a:tcPr marT="7875" marB="0" marR="7875" marL="7875" anchor="ctr">
                    <a:lnL cap="flat" cmpd="sng" w="2857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D7D7E1"/>
                    </a:solidFill>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7875" marB="0" marR="7875" marL="7875" anchor="ctr">
                    <a:lnL cap="flat" cmpd="sng" w="9525">
                      <a:solidFill>
                        <a:srgbClr val="000000">
                          <a:alpha val="0"/>
                        </a:srgbClr>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D7D7E1"/>
                    </a:solidFill>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7875" marB="0" marR="7875" marL="7875" anchor="ctr">
                    <a:lnL cap="flat" cmpd="sng" w="952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F8FAAA"/>
                    </a:solidFill>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7875" marB="0" marR="7875" marL="78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F8FAAA"/>
                    </a:solidFill>
                  </a:tcPr>
                </a:tc>
                <a:tc>
                  <a:txBody>
                    <a:bodyPr/>
                    <a:lstStyle/>
                    <a:p>
                      <a:pPr indent="0" lvl="0" marL="0" marR="0" rtl="0" algn="ctr">
                        <a:spcBef>
                          <a:spcPts val="0"/>
                        </a:spcBef>
                        <a:spcAft>
                          <a:spcPts val="0"/>
                        </a:spcAft>
                        <a:buNone/>
                      </a:pPr>
                      <a:r>
                        <a:rPr b="1" i="0" lang="ja-JP" sz="1000" u="none" cap="none" strike="noStrike">
                          <a:solidFill>
                            <a:srgbClr val="000000"/>
                          </a:solidFill>
                          <a:latin typeface="Arial"/>
                          <a:ea typeface="Arial"/>
                          <a:cs typeface="Arial"/>
                          <a:sym typeface="Arial"/>
                        </a:rPr>
                        <a:t>国別計画</a:t>
                      </a:r>
                      <a:endParaRPr/>
                    </a:p>
                  </a:txBody>
                  <a:tcPr marT="7875" marB="0" marR="7875" marL="78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F8FAAA"/>
                    </a:solidFill>
                  </a:tcPr>
                </a:tc>
                <a:tc>
                  <a:txBody>
                    <a:bodyPr/>
                    <a:lstStyle/>
                    <a:p>
                      <a:pPr indent="0" lvl="0" marL="0" marR="0" rtl="0" algn="ctr">
                        <a:lnSpc>
                          <a:spcPct val="90000"/>
                        </a:lnSpc>
                        <a:spcBef>
                          <a:spcPts val="0"/>
                        </a:spcBef>
                        <a:spcAft>
                          <a:spcPts val="0"/>
                        </a:spcAft>
                        <a:buNone/>
                      </a:pPr>
                      <a:r>
                        <a:rPr b="1" i="0" lang="ja-JP" sz="1000" u="none" cap="none" strike="noStrike">
                          <a:solidFill>
                            <a:srgbClr val="000000"/>
                          </a:solidFill>
                          <a:latin typeface="Arial"/>
                          <a:ea typeface="Arial"/>
                          <a:cs typeface="Arial"/>
                          <a:sym typeface="Arial"/>
                        </a:rPr>
                        <a:t>都道府県別</a:t>
                      </a:r>
                      <a:br>
                        <a:rPr b="1" i="0" lang="ja-JP" sz="1000" u="none" cap="none" strike="noStrike">
                          <a:solidFill>
                            <a:srgbClr val="000000"/>
                          </a:solidFill>
                          <a:latin typeface="Arial"/>
                          <a:ea typeface="Arial"/>
                          <a:cs typeface="Arial"/>
                          <a:sym typeface="Arial"/>
                        </a:rPr>
                      </a:br>
                      <a:r>
                        <a:rPr b="1" i="0" lang="ja-JP" sz="1000" u="none" cap="none" strike="noStrike">
                          <a:solidFill>
                            <a:srgbClr val="000000"/>
                          </a:solidFill>
                          <a:latin typeface="Arial"/>
                          <a:ea typeface="Arial"/>
                          <a:cs typeface="Arial"/>
                          <a:sym typeface="Arial"/>
                        </a:rPr>
                        <a:t>計画</a:t>
                      </a:r>
                      <a:endParaRPr/>
                    </a:p>
                  </a:txBody>
                  <a:tcPr marT="7875" marB="0" marR="7875" marL="78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F8FAAA"/>
                    </a:solidFill>
                  </a:tcPr>
                </a:tc>
                <a:tc>
                  <a:txBody>
                    <a:bodyPr/>
                    <a:lstStyle/>
                    <a:p>
                      <a:pPr indent="0" lvl="0" marL="0" marR="0" rtl="0" algn="ctr">
                        <a:lnSpc>
                          <a:spcPct val="90000"/>
                        </a:lnSpc>
                        <a:spcBef>
                          <a:spcPts val="0"/>
                        </a:spcBef>
                        <a:spcAft>
                          <a:spcPts val="0"/>
                        </a:spcAft>
                        <a:buNone/>
                      </a:pPr>
                      <a:r>
                        <a:rPr b="1" i="0" lang="ja-JP" sz="1000" u="none" cap="none" strike="noStrike">
                          <a:solidFill>
                            <a:srgbClr val="000000"/>
                          </a:solidFill>
                          <a:latin typeface="Arial"/>
                          <a:ea typeface="Arial"/>
                          <a:cs typeface="Arial"/>
                          <a:sym typeface="Arial"/>
                        </a:rPr>
                        <a:t>市町村別</a:t>
                      </a:r>
                      <a:br>
                        <a:rPr b="1" i="0" lang="ja-JP" sz="1000" u="none" cap="none" strike="noStrike">
                          <a:solidFill>
                            <a:srgbClr val="000000"/>
                          </a:solidFill>
                          <a:latin typeface="Arial"/>
                          <a:ea typeface="Arial"/>
                          <a:cs typeface="Arial"/>
                          <a:sym typeface="Arial"/>
                        </a:rPr>
                      </a:br>
                      <a:r>
                        <a:rPr b="1" i="0" lang="ja-JP" sz="1000" u="none" cap="none" strike="noStrike">
                          <a:solidFill>
                            <a:srgbClr val="000000"/>
                          </a:solidFill>
                          <a:latin typeface="Arial"/>
                          <a:ea typeface="Arial"/>
                          <a:cs typeface="Arial"/>
                          <a:sym typeface="Arial"/>
                        </a:rPr>
                        <a:t>計画</a:t>
                      </a:r>
                      <a:endParaRPr/>
                    </a:p>
                  </a:txBody>
                  <a:tcPr marT="7875" marB="0" marR="7875" marL="7875" anchor="ctr">
                    <a:lnL cap="flat" cmpd="sng" w="9525">
                      <a:solidFill>
                        <a:srgbClr val="000000">
                          <a:alpha val="0"/>
                        </a:srgbClr>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F8FAAA"/>
                    </a:solidFill>
                  </a:tcPr>
                </a:tc>
                <a:tc>
                  <a:txBody>
                    <a:bodyPr/>
                    <a:lstStyle/>
                    <a:p>
                      <a:pPr indent="0" lvl="0" marL="0" marR="0" rtl="0" algn="ctr">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7875" marB="0" marR="7875" marL="7875" anchor="ctr">
                    <a:lnL cap="flat" cmpd="sng" w="952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F7CBDC"/>
                    </a:solidFill>
                  </a:tcPr>
                </a:tc>
                <a:tc>
                  <a:txBody>
                    <a:bodyPr/>
                    <a:lstStyle/>
                    <a:p>
                      <a:pPr indent="0" lvl="0" marL="0" marR="0" rtl="0" algn="ctr">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7875" marB="0" marR="7875" marL="78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F7CBDC"/>
                    </a:solidFill>
                  </a:tcPr>
                </a:tc>
                <a:tc>
                  <a:txBody>
                    <a:bodyPr/>
                    <a:lstStyle/>
                    <a:p>
                      <a:pPr indent="0" lvl="0" marL="0" marR="0" rtl="0" algn="ctr">
                        <a:spcBef>
                          <a:spcPts val="0"/>
                        </a:spcBef>
                        <a:spcAft>
                          <a:spcPts val="0"/>
                        </a:spcAft>
                        <a:buNone/>
                      </a:pPr>
                      <a:r>
                        <a:rPr b="1" i="0" lang="ja-JP" sz="1050" u="none" cap="none" strike="noStrike">
                          <a:solidFill>
                            <a:srgbClr val="000000"/>
                          </a:solidFill>
                          <a:latin typeface="Arial"/>
                          <a:ea typeface="Arial"/>
                          <a:cs typeface="Arial"/>
                          <a:sym typeface="Arial"/>
                        </a:rPr>
                        <a:t>現状値</a:t>
                      </a:r>
                      <a:endParaRPr/>
                    </a:p>
                  </a:txBody>
                  <a:tcPr marT="7875" marB="0" marR="7875" marL="78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F7CBDC"/>
                    </a:solidFill>
                  </a:tcPr>
                </a:tc>
                <a:tc>
                  <a:txBody>
                    <a:bodyPr/>
                    <a:lstStyle/>
                    <a:p>
                      <a:pPr indent="0" lvl="0" marL="0" marR="0" rtl="0" algn="ctr">
                        <a:lnSpc>
                          <a:spcPct val="90000"/>
                        </a:lnSpc>
                        <a:spcBef>
                          <a:spcPts val="0"/>
                        </a:spcBef>
                        <a:spcAft>
                          <a:spcPts val="0"/>
                        </a:spcAft>
                        <a:buNone/>
                      </a:pPr>
                      <a:r>
                        <a:rPr b="1" i="0" lang="ja-JP" sz="1050" u="none" cap="none" strike="noStrike">
                          <a:solidFill>
                            <a:srgbClr val="000000"/>
                          </a:solidFill>
                          <a:latin typeface="Arial"/>
                          <a:ea typeface="Arial"/>
                          <a:cs typeface="Arial"/>
                          <a:sym typeface="Arial"/>
                        </a:rPr>
                        <a:t>目標値</a:t>
                      </a:r>
                      <a:br>
                        <a:rPr b="1" i="0" lang="ja-JP" sz="1050" u="none" cap="none" strike="noStrike">
                          <a:solidFill>
                            <a:srgbClr val="000000"/>
                          </a:solidFill>
                          <a:latin typeface="Arial"/>
                          <a:ea typeface="Arial"/>
                          <a:cs typeface="Arial"/>
                          <a:sym typeface="Arial"/>
                        </a:rPr>
                      </a:br>
                      <a:r>
                        <a:rPr b="1" i="0" lang="ja-JP" sz="1050" u="none" cap="none" strike="noStrike">
                          <a:solidFill>
                            <a:srgbClr val="000000"/>
                          </a:solidFill>
                          <a:latin typeface="Arial"/>
                          <a:ea typeface="Arial"/>
                          <a:cs typeface="Arial"/>
                          <a:sym typeface="Arial"/>
                        </a:rPr>
                        <a:t>2030年</a:t>
                      </a:r>
                      <a:endParaRPr/>
                    </a:p>
                  </a:txBody>
                  <a:tcPr marT="7875" marB="0" marR="7875" marL="7875" anchor="ctr">
                    <a:lnL cap="flat" cmpd="sng" w="9525">
                      <a:solidFill>
                        <a:srgbClr val="000000">
                          <a:alpha val="0"/>
                        </a:srgbClr>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F7CBDC"/>
                    </a:solidFill>
                  </a:tcPr>
                </a:tc>
                <a:tc>
                  <a:txBody>
                    <a:bodyPr/>
                    <a:lstStyle/>
                    <a:p>
                      <a:pPr indent="0" lvl="0" marL="0" marR="0" rtl="0" algn="ctr">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7875" marB="0" marR="7875" marL="7875" anchor="ctr">
                    <a:lnL cap="flat" cmpd="sng" w="952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D7D7E1"/>
                    </a:solidFill>
                  </a:tcPr>
                </a:tc>
                <a:tc>
                  <a:txBody>
                    <a:bodyPr/>
                    <a:lstStyle/>
                    <a:p>
                      <a:pPr indent="0" lvl="0" marL="0" marR="0" rtl="0" algn="ctr">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7875" marB="0" marR="7875" marL="78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D7D7E1"/>
                    </a:solidFill>
                  </a:tcPr>
                </a:tc>
                <a:tc>
                  <a:txBody>
                    <a:bodyPr/>
                    <a:lstStyle/>
                    <a:p>
                      <a:pPr indent="0" lvl="0" marL="0" marR="0" rtl="0" algn="ctr">
                        <a:spcBef>
                          <a:spcPts val="0"/>
                        </a:spcBef>
                        <a:spcAft>
                          <a:spcPts val="0"/>
                        </a:spcAft>
                        <a:buNone/>
                      </a:pPr>
                      <a:r>
                        <a:rPr b="1" i="0" lang="ja-JP" sz="1050" u="none" cap="none" strike="noStrike">
                          <a:solidFill>
                            <a:srgbClr val="000000"/>
                          </a:solidFill>
                          <a:latin typeface="Arial"/>
                          <a:ea typeface="Arial"/>
                          <a:cs typeface="Arial"/>
                          <a:sym typeface="Arial"/>
                        </a:rPr>
                        <a:t>現状値</a:t>
                      </a:r>
                      <a:endParaRPr/>
                    </a:p>
                  </a:txBody>
                  <a:tcPr marT="7875" marB="0" marR="7875" marL="78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D7D7E1"/>
                    </a:solidFill>
                  </a:tcPr>
                </a:tc>
                <a:tc>
                  <a:txBody>
                    <a:bodyPr/>
                    <a:lstStyle/>
                    <a:p>
                      <a:pPr indent="0" lvl="0" marL="0" marR="0" rtl="0" algn="ctr">
                        <a:lnSpc>
                          <a:spcPct val="90000"/>
                        </a:lnSpc>
                        <a:spcBef>
                          <a:spcPts val="0"/>
                        </a:spcBef>
                        <a:spcAft>
                          <a:spcPts val="0"/>
                        </a:spcAft>
                        <a:buNone/>
                      </a:pPr>
                      <a:r>
                        <a:rPr b="1" i="0" lang="ja-JP" sz="1050" u="none" cap="none" strike="noStrike">
                          <a:solidFill>
                            <a:srgbClr val="000000"/>
                          </a:solidFill>
                          <a:latin typeface="Arial"/>
                          <a:ea typeface="Arial"/>
                          <a:cs typeface="Arial"/>
                          <a:sym typeface="Arial"/>
                        </a:rPr>
                        <a:t>目標値</a:t>
                      </a:r>
                      <a:br>
                        <a:rPr b="1" i="0" lang="ja-JP" sz="1050" u="none" cap="none" strike="noStrike">
                          <a:solidFill>
                            <a:srgbClr val="000000"/>
                          </a:solidFill>
                          <a:latin typeface="Arial"/>
                          <a:ea typeface="Arial"/>
                          <a:cs typeface="Arial"/>
                          <a:sym typeface="Arial"/>
                        </a:rPr>
                      </a:br>
                      <a:r>
                        <a:rPr b="1" i="0" lang="ja-JP" sz="1050" u="none" cap="none" strike="noStrike">
                          <a:solidFill>
                            <a:srgbClr val="000000"/>
                          </a:solidFill>
                          <a:latin typeface="Arial"/>
                          <a:ea typeface="Arial"/>
                          <a:cs typeface="Arial"/>
                          <a:sym typeface="Arial"/>
                        </a:rPr>
                        <a:t>2030年</a:t>
                      </a:r>
                      <a:endParaRPr/>
                    </a:p>
                  </a:txBody>
                  <a:tcPr marT="7875" marB="0" marR="7875" marL="7875" anchor="ctr">
                    <a:lnL cap="flat" cmpd="sng" w="9525">
                      <a:solidFill>
                        <a:srgbClr val="000000">
                          <a:alpha val="0"/>
                        </a:srgbClr>
                      </a:solidFill>
                      <a:prstDash val="solid"/>
                      <a:round/>
                      <a:headEnd len="sm" w="sm" type="none"/>
                      <a:tailEnd len="sm" w="sm" type="none"/>
                    </a:lnL>
                    <a:lnR cap="flat" cmpd="sng" w="28575">
                      <a:solidFill>
                        <a:srgbClr val="2D2D8A"/>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2D2D8A"/>
                      </a:solidFill>
                      <a:prstDash val="solid"/>
                      <a:round/>
                      <a:headEnd len="sm" w="sm" type="none"/>
                      <a:tailEnd len="sm" w="sm" type="none"/>
                    </a:lnB>
                    <a:solidFill>
                      <a:srgbClr val="D7D7E1"/>
                    </a:solidFill>
                  </a:tcPr>
                </a:tc>
              </a:tr>
              <a:tr h="288000">
                <a:tc gridSpan="2">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建物の強度</a:t>
                      </a:r>
                      <a:endParaRPr/>
                    </a:p>
                  </a:txBody>
                  <a:tcPr marT="36000" marB="0" marR="72000" marL="72000" anchor="ctr">
                    <a:lnL cap="flat" cmpd="sng" w="28575">
                      <a:solidFill>
                        <a:srgbClr val="2D2D8A"/>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c gridSpan="2">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1. 自治体保健</a:t>
                      </a:r>
                      <a:endParaRPr/>
                    </a:p>
                  </a:txBody>
                  <a:tcPr marT="36000" marB="0" marR="72000" marL="72000" anchor="ctr">
                    <a:lnL cap="flat" cmpd="sng" w="9525">
                      <a:solidFill>
                        <a:srgbClr val="2D2D8A"/>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hMerge="1"/>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gridSpan="2">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1. 自宅耐震化率</a:t>
                      </a:r>
                      <a:endParaRPr/>
                    </a:p>
                  </a:txBody>
                  <a:tcPr marT="36000" marB="0" marR="72000" marL="72000" anchor="ctr">
                    <a:lnL cap="flat" cmpd="sng" w="9525">
                      <a:solidFill>
                        <a:srgbClr val="2D2D8A"/>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hMerge="1"/>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gridSpan="2">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死亡者数の大幅削減</a:t>
                      </a:r>
                      <a:endParaRPr/>
                    </a:p>
                  </a:txBody>
                  <a:tcPr marT="36000" marB="0" marR="72000" marL="72000" anchor="ctr">
                    <a:lnL cap="flat" cmpd="sng" w="9525">
                      <a:solidFill>
                        <a:srgbClr val="2D2D8A"/>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hMerge="1"/>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28575">
                      <a:solidFill>
                        <a:srgbClr val="2D2D8A"/>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r>
              <a:tr h="288000">
                <a:tc>
                  <a:txBody>
                    <a:bodyPr/>
                    <a:lstStyle/>
                    <a:p>
                      <a:pPr indent="0" lvl="0" marL="0" marR="0" rtl="0" algn="l">
                        <a:spcBef>
                          <a:spcPts val="0"/>
                        </a:spcBef>
                        <a:spcAft>
                          <a:spcPts val="0"/>
                        </a:spcAft>
                        <a:buNone/>
                      </a:pPr>
                      <a:r>
                        <a:rPr b="1" i="0" lang="ja-JP" sz="1200" u="none" cap="none" strike="noStrike">
                          <a:solidFill>
                            <a:srgbClr val="000000"/>
                          </a:solidFill>
                          <a:latin typeface="Arial"/>
                          <a:ea typeface="Arial"/>
                          <a:cs typeface="Arial"/>
                          <a:sym typeface="Arial"/>
                        </a:rPr>
                        <a:t>　</a:t>
                      </a:r>
                      <a:endParaRPr/>
                    </a:p>
                  </a:txBody>
                  <a:tcPr marT="36000" marB="0" marR="72000" marL="72000" anchor="ctr">
                    <a:lnL cap="flat" cmpd="sng" w="2857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gridSpan="2">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2. SNS</a:t>
                      </a:r>
                      <a:endParaRPr/>
                    </a:p>
                  </a:txBody>
                  <a:tcPr marT="0" marB="0" marR="72000" marL="72000" anchor="ctr">
                    <a:lnL cap="flat" cmpd="sng" w="9525">
                      <a:solidFill>
                        <a:srgbClr val="2D2D8A"/>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hMerge="1"/>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gridSpan="2">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2. ビル耐震化率</a:t>
                      </a:r>
                      <a:endParaRPr/>
                    </a:p>
                  </a:txBody>
                  <a:tcPr marT="36000" marB="0" marR="72000" marL="72000" anchor="ctr">
                    <a:lnL cap="flat" cmpd="sng" w="9525">
                      <a:solidFill>
                        <a:srgbClr val="2D2D8A"/>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hMerge="1"/>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a:txBody>
                    <a:bodyPr/>
                    <a:lstStyle/>
                    <a:p>
                      <a:pPr indent="0" lvl="0" marL="0" marR="0" rtl="0" algn="l">
                        <a:spcBef>
                          <a:spcPts val="0"/>
                        </a:spcBef>
                        <a:spcAft>
                          <a:spcPts val="0"/>
                        </a:spcAft>
                        <a:buNone/>
                      </a:pPr>
                      <a:r>
                        <a:t/>
                      </a:r>
                      <a:endParaRPr b="1" i="0" sz="1400" u="none" cap="none" strike="noStrike">
                        <a:solidFill>
                          <a:srgbClr val="000000"/>
                        </a:solidFill>
                        <a:latin typeface="Arial"/>
                        <a:ea typeface="Arial"/>
                        <a:cs typeface="Arial"/>
                        <a:sym typeface="Arial"/>
                      </a:endParaRPr>
                    </a:p>
                  </a:txBody>
                  <a:tcPr marT="36000" marB="0" marR="72000" marL="72000" anchor="ctr">
                    <a:lnL cap="flat" cmpd="sng" w="952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b="1" i="0" sz="1400" u="none" cap="none" strike="noStrike">
                        <a:solidFill>
                          <a:srgbClr val="000000"/>
                        </a:solidFill>
                        <a:latin typeface="Arial"/>
                        <a:ea typeface="Arial"/>
                        <a:cs typeface="Arial"/>
                        <a:sym typeface="Arial"/>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b="1" i="0" sz="1400" u="none" cap="none" strike="noStrike">
                        <a:solidFill>
                          <a:srgbClr val="000000"/>
                        </a:solidFill>
                        <a:latin typeface="Arial"/>
                        <a:ea typeface="Arial"/>
                        <a:cs typeface="Arial"/>
                        <a:sym typeface="Arial"/>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28575">
                      <a:solidFill>
                        <a:srgbClr val="2D2D8A"/>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88000">
                <a:tc>
                  <a:txBody>
                    <a:bodyPr/>
                    <a:lstStyle/>
                    <a:p>
                      <a:pPr indent="0" lvl="0" marL="0" marR="0" rtl="0" algn="l">
                        <a:spcBef>
                          <a:spcPts val="0"/>
                        </a:spcBef>
                        <a:spcAft>
                          <a:spcPts val="0"/>
                        </a:spcAft>
                        <a:buNone/>
                      </a:pPr>
                      <a:r>
                        <a:rPr b="1" i="0" lang="ja-JP" sz="1200" u="none" cap="none" strike="noStrike">
                          <a:solidFill>
                            <a:srgbClr val="000000"/>
                          </a:solidFill>
                          <a:latin typeface="Arial"/>
                          <a:ea typeface="Arial"/>
                          <a:cs typeface="Arial"/>
                          <a:sym typeface="Arial"/>
                        </a:rPr>
                        <a:t>　</a:t>
                      </a:r>
                      <a:endParaRPr/>
                    </a:p>
                  </a:txBody>
                  <a:tcPr marT="36000" marB="0" marR="72000" marL="72000" anchor="ctr">
                    <a:lnL cap="flat" cmpd="sng" w="2857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gridSpan="2">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3. 補助金</a:t>
                      </a:r>
                      <a:endParaRPr/>
                    </a:p>
                  </a:txBody>
                  <a:tcPr marT="36000" marB="0" marR="72000" marL="72000" anchor="ctr">
                    <a:lnL cap="flat" cmpd="sng" w="9525">
                      <a:solidFill>
                        <a:srgbClr val="2D2D8A"/>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hMerge="1"/>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2D2D8A"/>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b="1" i="0" sz="1400" u="none" cap="none" strike="noStrike">
                        <a:solidFill>
                          <a:srgbClr val="000000"/>
                        </a:solidFill>
                        <a:latin typeface="Arial"/>
                        <a:ea typeface="Arial"/>
                        <a:cs typeface="Arial"/>
                        <a:sym typeface="Arial"/>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2D2D8A"/>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b="1" i="0" sz="1400" u="none" cap="none" strike="noStrike">
                        <a:solidFill>
                          <a:srgbClr val="000000"/>
                        </a:solidFill>
                        <a:latin typeface="Arial"/>
                        <a:ea typeface="Arial"/>
                        <a:cs typeface="Arial"/>
                        <a:sym typeface="Arial"/>
                      </a:endParaRPr>
                    </a:p>
                  </a:txBody>
                  <a:tcPr marT="36000" marB="0" marR="72000" marL="72000" anchor="ctr">
                    <a:lnL cap="flat" cmpd="sng" w="952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b="1" i="0" sz="1400" u="none" cap="none" strike="noStrike">
                        <a:solidFill>
                          <a:srgbClr val="000000"/>
                        </a:solidFill>
                        <a:latin typeface="Arial"/>
                        <a:ea typeface="Arial"/>
                        <a:cs typeface="Arial"/>
                        <a:sym typeface="Arial"/>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b="1" i="0" sz="1400" u="none" cap="none" strike="noStrike">
                        <a:solidFill>
                          <a:srgbClr val="000000"/>
                        </a:solidFill>
                        <a:latin typeface="Arial"/>
                        <a:ea typeface="Arial"/>
                        <a:cs typeface="Arial"/>
                        <a:sym typeface="Arial"/>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28575">
                      <a:solidFill>
                        <a:srgbClr val="2D2D8A"/>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88000">
                <a:tc>
                  <a:txBody>
                    <a:bodyPr/>
                    <a:lstStyle/>
                    <a:p>
                      <a:pPr indent="0" lvl="0" marL="0" marR="0" rtl="0" algn="l">
                        <a:spcBef>
                          <a:spcPts val="0"/>
                        </a:spcBef>
                        <a:spcAft>
                          <a:spcPts val="0"/>
                        </a:spcAft>
                        <a:buNone/>
                      </a:pPr>
                      <a:r>
                        <a:rPr b="1" i="0" lang="ja-JP" sz="1200" u="none" cap="none" strike="noStrike">
                          <a:solidFill>
                            <a:srgbClr val="000000"/>
                          </a:solidFill>
                          <a:latin typeface="Arial"/>
                          <a:ea typeface="Arial"/>
                          <a:cs typeface="Arial"/>
                          <a:sym typeface="Arial"/>
                        </a:rPr>
                        <a:t>　</a:t>
                      </a:r>
                      <a:endParaRPr/>
                    </a:p>
                  </a:txBody>
                  <a:tcPr marT="36000" marB="0" marR="72000" marL="72000" anchor="ctr">
                    <a:lnL cap="flat" cmpd="sng" w="2857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2D2D8A"/>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2D2D8A"/>
                      </a:solidFill>
                      <a:prstDash val="solid"/>
                      <a:round/>
                      <a:headEnd len="sm" w="sm" type="none"/>
                      <a:tailEnd len="sm" w="sm" type="none"/>
                    </a:lnB>
                  </a:tcPr>
                </a:tc>
                <a:tc gridSpan="2">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4. 税控除</a:t>
                      </a:r>
                      <a:endParaRPr/>
                    </a:p>
                  </a:txBody>
                  <a:tcPr marT="36000" marB="0" marR="72000" marL="72000" anchor="ctr">
                    <a:lnL cap="flat" cmpd="sng" w="9525">
                      <a:solidFill>
                        <a:srgbClr val="2D2D8A"/>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28575">
                      <a:solidFill>
                        <a:srgbClr val="2D2D8A"/>
                      </a:solidFill>
                      <a:prstDash val="solid"/>
                      <a:round/>
                      <a:headEnd len="sm" w="sm" type="none"/>
                      <a:tailEnd len="sm" w="sm" type="none"/>
                    </a:lnB>
                  </a:tcPr>
                </a:tc>
                <a:tc hMerge="1"/>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28575">
                      <a:solidFill>
                        <a:srgbClr val="2D2D8A"/>
                      </a:solidFill>
                      <a:prstDash val="solid"/>
                      <a:round/>
                      <a:headEnd len="sm" w="sm" type="none"/>
                      <a:tailEnd len="sm" w="sm" type="none"/>
                    </a:lnB>
                  </a:tcPr>
                </a:tc>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7F7F7F"/>
                      </a:solidFill>
                      <a:prstDash val="solid"/>
                      <a:round/>
                      <a:headEnd len="sm" w="sm" type="none"/>
                      <a:tailEnd len="sm" w="sm" type="none"/>
                    </a:lnR>
                    <a:lnT cap="flat" cmpd="sng" w="9525">
                      <a:solidFill>
                        <a:srgbClr val="2D2D8A"/>
                      </a:solidFill>
                      <a:prstDash val="solid"/>
                      <a:round/>
                      <a:headEnd len="sm" w="sm" type="none"/>
                      <a:tailEnd len="sm" w="sm" type="none"/>
                    </a:lnT>
                    <a:lnB cap="flat" cmpd="sng" w="28575">
                      <a:solidFill>
                        <a:srgbClr val="2D2D8A"/>
                      </a:solidFill>
                      <a:prstDash val="solid"/>
                      <a:round/>
                      <a:headEnd len="sm" w="sm" type="none"/>
                      <a:tailEnd len="sm" w="sm" type="none"/>
                    </a:lnB>
                  </a:tcPr>
                </a:tc>
                <a:tc>
                  <a:txBody>
                    <a:bodyPr/>
                    <a:lstStyle/>
                    <a:p>
                      <a:pPr indent="0" lvl="0" marL="0" marR="0" rtl="0" algn="ctr">
                        <a:spcBef>
                          <a:spcPts val="0"/>
                        </a:spcBef>
                        <a:spcAft>
                          <a:spcPts val="0"/>
                        </a:spcAft>
                        <a:buNone/>
                      </a:pPr>
                      <a:r>
                        <a:rPr b="1" i="0" lang="ja-JP" sz="1400" u="none" cap="none" strike="noStrike">
                          <a:solidFill>
                            <a:srgbClr val="0C0C0C"/>
                          </a:solidFill>
                          <a:latin typeface="Arial"/>
                          <a:ea typeface="Arial"/>
                          <a:cs typeface="Arial"/>
                          <a:sym typeface="Arial"/>
                        </a:rPr>
                        <a:t>●●</a:t>
                      </a:r>
                      <a:endParaRPr/>
                    </a:p>
                  </a:txBody>
                  <a:tcPr marT="36000" marB="0" marR="72000" marL="72000" anchor="ctr">
                    <a:lnL cap="flat" cmpd="sng" w="9525">
                      <a:solidFill>
                        <a:srgbClr val="7F7F7F"/>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2D2D8A"/>
                      </a:solidFill>
                      <a:prstDash val="solid"/>
                      <a:round/>
                      <a:headEnd len="sm" w="sm" type="none"/>
                      <a:tailEnd len="sm" w="sm" type="none"/>
                    </a:lnT>
                    <a:lnB cap="flat" cmpd="sng" w="28575">
                      <a:solidFill>
                        <a:srgbClr val="2D2D8A"/>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2D2D8A"/>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2D2D8A"/>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2D2D8A"/>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2D2D8A"/>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2D2D8A"/>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2D2D8A"/>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2D2D8A"/>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2D2D8A"/>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2D2D8A"/>
                      </a:solidFill>
                      <a:prstDash val="solid"/>
                      <a:round/>
                      <a:headEnd len="sm" w="sm" type="none"/>
                      <a:tailEnd len="sm" w="sm" type="none"/>
                    </a:lnB>
                  </a:tcPr>
                </a:tc>
                <a:tc>
                  <a:txBody>
                    <a:bodyPr/>
                    <a:lstStyle/>
                    <a:p>
                      <a:pPr indent="0" lvl="0" marL="0" marR="0" rtl="0" algn="l">
                        <a:spcBef>
                          <a:spcPts val="0"/>
                        </a:spcBef>
                        <a:spcAft>
                          <a:spcPts val="0"/>
                        </a:spcAft>
                        <a:buNone/>
                      </a:pPr>
                      <a:r>
                        <a:rPr b="1" i="0" lang="ja-JP" sz="1400" u="none" cap="none" strike="noStrike">
                          <a:solidFill>
                            <a:srgbClr val="000000"/>
                          </a:solidFill>
                          <a:latin typeface="Arial"/>
                          <a:ea typeface="Arial"/>
                          <a:cs typeface="Arial"/>
                          <a:sym typeface="Arial"/>
                        </a:rPr>
                        <a:t>　</a:t>
                      </a:r>
                      <a:endParaRPr/>
                    </a:p>
                  </a:txBody>
                  <a:tcPr marT="36000" marB="0" marR="72000" marL="72000" anchor="ctr">
                    <a:lnL cap="flat" cmpd="sng" w="9525">
                      <a:solidFill>
                        <a:srgbClr val="000000">
                          <a:alpha val="0"/>
                        </a:srgbClr>
                      </a:solidFill>
                      <a:prstDash val="solid"/>
                      <a:round/>
                      <a:headEnd len="sm" w="sm" type="none"/>
                      <a:tailEnd len="sm" w="sm" type="none"/>
                    </a:lnL>
                    <a:lnR cap="flat" cmpd="sng" w="28575">
                      <a:solidFill>
                        <a:srgbClr val="2D2D8A"/>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2D2D8A"/>
                      </a:solidFill>
                      <a:prstDash val="solid"/>
                      <a:round/>
                      <a:headEnd len="sm" w="sm" type="none"/>
                      <a:tailEnd len="sm" w="sm" type="none"/>
                    </a:lnB>
                  </a:tcPr>
                </a:tc>
              </a:tr>
            </a:tbl>
          </a:graphicData>
        </a:graphic>
      </p:graphicFrame>
      <p:sp>
        <p:nvSpPr>
          <p:cNvPr id="599" name="Google Shape;599;p21"/>
          <p:cNvSpPr txBox="1"/>
          <p:nvPr/>
        </p:nvSpPr>
        <p:spPr>
          <a:xfrm>
            <a:off x="1120587" y="2661950"/>
            <a:ext cx="1800000" cy="615553"/>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ja-JP" sz="2000" u="none" cap="none" strike="noStrike">
                <a:solidFill>
                  <a:srgbClr val="000000"/>
                </a:solidFill>
                <a:latin typeface="Arial"/>
                <a:ea typeface="Arial"/>
                <a:cs typeface="Arial"/>
                <a:sym typeface="Arial"/>
              </a:rPr>
              <a:t>枠組をつくり</a:t>
            </a:r>
            <a:endParaRPr b="1" i="0" sz="2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ja-JP" sz="1400" u="none" cap="none" strike="noStrike">
                <a:solidFill>
                  <a:srgbClr val="000000"/>
                </a:solidFill>
                <a:latin typeface="Arial"/>
                <a:ea typeface="Arial"/>
                <a:cs typeface="Arial"/>
                <a:sym typeface="Arial"/>
              </a:rPr>
              <a:t>（仙台防災枠組）</a:t>
            </a:r>
            <a:endParaRPr b="1" i="0" sz="1400" u="none" cap="none" strike="noStrike">
              <a:solidFill>
                <a:srgbClr val="000000"/>
              </a:solidFill>
              <a:latin typeface="Arial"/>
              <a:ea typeface="Arial"/>
              <a:cs typeface="Arial"/>
              <a:sym typeface="Arial"/>
            </a:endParaRPr>
          </a:p>
        </p:txBody>
      </p:sp>
      <p:sp>
        <p:nvSpPr>
          <p:cNvPr id="600" name="Google Shape;600;p21"/>
          <p:cNvSpPr/>
          <p:nvPr/>
        </p:nvSpPr>
        <p:spPr>
          <a:xfrm>
            <a:off x="3041596" y="2141813"/>
            <a:ext cx="3204000" cy="1080000"/>
          </a:xfrm>
          <a:prstGeom prst="roundRect">
            <a:avLst>
              <a:gd fmla="val 5989" name="adj"/>
            </a:avLst>
          </a:prstGeom>
          <a:solidFill>
            <a:srgbClr val="D7D7E1"/>
          </a:solidFill>
          <a:ln>
            <a:noFill/>
          </a:ln>
        </p:spPr>
        <p:txBody>
          <a:bodyPr anchorCtr="0" anchor="ctr" bIns="45700" lIns="36000" spcFirstLastPara="1" rIns="36000"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ja-JP" sz="1400" u="none" cap="none" strike="noStrike">
                <a:solidFill>
                  <a:srgbClr val="000000"/>
                </a:solidFill>
                <a:latin typeface="Arial"/>
                <a:ea typeface="Arial"/>
                <a:cs typeface="Arial"/>
                <a:sym typeface="Arial"/>
              </a:rPr>
              <a:t>4つの優先行動</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300"/>
              </a:spcBef>
              <a:spcAft>
                <a:spcPts val="0"/>
              </a:spcAft>
              <a:buClr>
                <a:srgbClr val="000000"/>
              </a:buClr>
              <a:buSzPts val="1200"/>
              <a:buFont typeface="Meiryo"/>
              <a:buNone/>
            </a:pPr>
            <a:r>
              <a:rPr b="0" i="0" lang="ja-JP" sz="1200" u="none" cap="none" strike="noStrike">
                <a:solidFill>
                  <a:srgbClr val="000000"/>
                </a:solidFill>
                <a:latin typeface="Meiryo"/>
                <a:ea typeface="Meiryo"/>
                <a:cs typeface="Meiryo"/>
                <a:sym typeface="Meiryo"/>
              </a:rPr>
              <a:t>・災害リスクの理解</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Meiryo"/>
              <a:buNone/>
            </a:pPr>
            <a:r>
              <a:rPr b="0" i="0" lang="ja-JP" sz="1200" u="none" cap="none" strike="noStrike">
                <a:solidFill>
                  <a:srgbClr val="000000"/>
                </a:solidFill>
                <a:latin typeface="Meiryo"/>
                <a:ea typeface="Meiryo"/>
                <a:cs typeface="Meiryo"/>
                <a:sym typeface="Meiryo"/>
              </a:rPr>
              <a:t>・災害リスクの管理</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Meiryo"/>
              <a:buNone/>
            </a:pPr>
            <a:r>
              <a:rPr b="0" i="0" lang="ja-JP" sz="1200" u="none" cap="none" strike="noStrike">
                <a:solidFill>
                  <a:srgbClr val="000000"/>
                </a:solidFill>
                <a:latin typeface="Meiryo"/>
                <a:ea typeface="Meiryo"/>
                <a:cs typeface="Meiryo"/>
                <a:sym typeface="Meiryo"/>
              </a:rPr>
              <a:t>・レジリエンス向上のための防災投資</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Meiryo"/>
              <a:buNone/>
            </a:pPr>
            <a:r>
              <a:rPr b="0" i="0" lang="ja-JP" sz="1200" u="none" cap="none" strike="noStrike">
                <a:solidFill>
                  <a:srgbClr val="000000"/>
                </a:solidFill>
                <a:latin typeface="Meiryo"/>
                <a:ea typeface="Meiryo"/>
                <a:cs typeface="Meiryo"/>
                <a:sym typeface="Meiryo"/>
              </a:rPr>
              <a:t>・ビルド・バック・ベター（より良い復興）</a:t>
            </a:r>
            <a:endParaRPr b="1" i="0" sz="1200" u="none" cap="none" strike="noStrike">
              <a:solidFill>
                <a:srgbClr val="000000"/>
              </a:solidFill>
              <a:latin typeface="Arial"/>
              <a:ea typeface="Arial"/>
              <a:cs typeface="Arial"/>
              <a:sym typeface="Arial"/>
            </a:endParaRPr>
          </a:p>
        </p:txBody>
      </p:sp>
      <p:sp>
        <p:nvSpPr>
          <p:cNvPr id="601" name="Google Shape;601;p21"/>
          <p:cNvSpPr/>
          <p:nvPr/>
        </p:nvSpPr>
        <p:spPr>
          <a:xfrm>
            <a:off x="6564442" y="2141813"/>
            <a:ext cx="3276000" cy="1655824"/>
          </a:xfrm>
          <a:prstGeom prst="roundRect">
            <a:avLst>
              <a:gd fmla="val 5989" name="adj"/>
            </a:avLst>
          </a:prstGeom>
          <a:solidFill>
            <a:srgbClr val="D7D7E1"/>
          </a:solidFill>
          <a:ln>
            <a:noFill/>
          </a:ln>
        </p:spPr>
        <p:txBody>
          <a:bodyPr anchorCtr="0" anchor="ctr" bIns="45700" lIns="36000" spcFirstLastPara="1" rIns="36000"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ja-JP" sz="1400" u="none" cap="none" strike="noStrike">
                <a:solidFill>
                  <a:srgbClr val="000000"/>
                </a:solidFill>
                <a:latin typeface="Arial"/>
                <a:ea typeface="Arial"/>
                <a:cs typeface="Arial"/>
                <a:sym typeface="Arial"/>
              </a:rPr>
              <a:t>7つのグローバル防災目標</a:t>
            </a:r>
            <a:endParaRPr/>
          </a:p>
          <a:p>
            <a:pPr indent="0" lvl="0" marL="0" marR="0" rtl="0" algn="l">
              <a:lnSpc>
                <a:spcPct val="100000"/>
              </a:lnSpc>
              <a:spcBef>
                <a:spcPts val="300"/>
              </a:spcBef>
              <a:spcAft>
                <a:spcPts val="0"/>
              </a:spcAft>
              <a:buClr>
                <a:srgbClr val="000000"/>
              </a:buClr>
              <a:buSzPts val="1200"/>
              <a:buFont typeface="Meiryo"/>
              <a:buNone/>
            </a:pPr>
            <a:r>
              <a:rPr b="0" i="0" lang="ja-JP" sz="1200" u="none" cap="none" strike="noStrike">
                <a:solidFill>
                  <a:srgbClr val="000000"/>
                </a:solidFill>
                <a:latin typeface="Meiryo"/>
                <a:ea typeface="Meiryo"/>
                <a:cs typeface="Meiryo"/>
                <a:sym typeface="Meiryo"/>
              </a:rPr>
              <a:t>・災害による死者数を大幅に削減</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Meiryo"/>
              <a:buNone/>
            </a:pPr>
            <a:r>
              <a:rPr b="0" i="0" lang="ja-JP" sz="1200" u="none" cap="none" strike="noStrike">
                <a:solidFill>
                  <a:srgbClr val="000000"/>
                </a:solidFill>
                <a:latin typeface="Meiryo"/>
                <a:ea typeface="Meiryo"/>
                <a:cs typeface="Meiryo"/>
                <a:sym typeface="Meiryo"/>
              </a:rPr>
              <a:t>・災害による被災者数を大幅に削減</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Meiryo"/>
              <a:buNone/>
            </a:pPr>
            <a:r>
              <a:rPr b="0" i="0" lang="ja-JP" sz="1200" u="none" cap="none" strike="noStrike">
                <a:solidFill>
                  <a:srgbClr val="000000"/>
                </a:solidFill>
                <a:latin typeface="Meiryo"/>
                <a:ea typeface="Meiryo"/>
                <a:cs typeface="Meiryo"/>
                <a:sym typeface="Meiryo"/>
              </a:rPr>
              <a:t>・災害による経済的損失を大幅に削減</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Meiryo"/>
              <a:buNone/>
            </a:pPr>
            <a:r>
              <a:rPr b="0" i="0" lang="ja-JP" sz="1200" u="none" cap="none" strike="noStrike">
                <a:solidFill>
                  <a:srgbClr val="000000"/>
                </a:solidFill>
                <a:latin typeface="Meiryo"/>
                <a:ea typeface="Meiryo"/>
                <a:cs typeface="Meiryo"/>
                <a:sym typeface="Meiryo"/>
              </a:rPr>
              <a:t>・主要インフラ被害を大幅に削減</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Meiryo"/>
              <a:buNone/>
            </a:pPr>
            <a:r>
              <a:rPr b="0" i="0" lang="ja-JP" sz="1200" u="none" cap="none" strike="noStrike">
                <a:solidFill>
                  <a:srgbClr val="000000"/>
                </a:solidFill>
                <a:latin typeface="Meiryo"/>
                <a:ea typeface="Meiryo"/>
                <a:cs typeface="Meiryo"/>
                <a:sym typeface="Meiryo"/>
              </a:rPr>
              <a:t>・防災政策を有する国・自治体の数を増やす</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Meiryo"/>
              <a:buNone/>
            </a:pPr>
            <a:r>
              <a:rPr b="0" i="0" lang="ja-JP" sz="1200" u="none" cap="none" strike="noStrike">
                <a:solidFill>
                  <a:srgbClr val="000000"/>
                </a:solidFill>
                <a:latin typeface="Meiryo"/>
                <a:ea typeface="Meiryo"/>
                <a:cs typeface="Meiryo"/>
                <a:sym typeface="Meiryo"/>
              </a:rPr>
              <a:t>・国際防災支援の強化</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Meiryo"/>
              <a:buNone/>
            </a:pPr>
            <a:r>
              <a:rPr b="0" i="0" lang="ja-JP" sz="1200" u="none" cap="none" strike="noStrike">
                <a:solidFill>
                  <a:srgbClr val="000000"/>
                </a:solidFill>
                <a:latin typeface="Meiryo"/>
                <a:ea typeface="Meiryo"/>
                <a:cs typeface="Meiryo"/>
                <a:sym typeface="Meiryo"/>
              </a:rPr>
              <a:t>・早期警報システムの拡充</a:t>
            </a:r>
            <a:endParaRPr b="1" i="0" sz="1200" u="none" cap="none" strike="noStrike">
              <a:solidFill>
                <a:srgbClr val="000000"/>
              </a:solidFill>
              <a:latin typeface="Arial"/>
              <a:ea typeface="Arial"/>
              <a:cs typeface="Arial"/>
              <a:sym typeface="Arial"/>
            </a:endParaRPr>
          </a:p>
        </p:txBody>
      </p:sp>
      <p:sp>
        <p:nvSpPr>
          <p:cNvPr id="602" name="Google Shape;602;p21"/>
          <p:cNvSpPr txBox="1"/>
          <p:nvPr/>
        </p:nvSpPr>
        <p:spPr>
          <a:xfrm>
            <a:off x="845614" y="326565"/>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EA157A"/>
              </a:buClr>
              <a:buSzPts val="2400"/>
              <a:buFont typeface="Arial"/>
              <a:buNone/>
            </a:pPr>
            <a:r>
              <a:rPr b="1" i="0" lang="ja-JP" sz="2400" u="none" cap="none" strike="noStrike">
                <a:solidFill>
                  <a:srgbClr val="EA157A"/>
                </a:solidFill>
                <a:latin typeface="Arial"/>
                <a:ea typeface="Arial"/>
                <a:cs typeface="Arial"/>
                <a:sym typeface="Arial"/>
              </a:rPr>
              <a:t>「健康日本21」の枠組み</a:t>
            </a:r>
            <a:r>
              <a:rPr b="1" i="0" lang="ja-JP" sz="2400" u="none" cap="none" strike="noStrike">
                <a:solidFill>
                  <a:srgbClr val="000000"/>
                </a:solidFill>
                <a:latin typeface="Arial"/>
                <a:ea typeface="Arial"/>
                <a:cs typeface="Arial"/>
                <a:sym typeface="Arial"/>
              </a:rPr>
              <a:t>を事前防災に取り入れる</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22"/>
          <p:cNvSpPr txBox="1"/>
          <p:nvPr/>
        </p:nvSpPr>
        <p:spPr>
          <a:xfrm>
            <a:off x="845614" y="102116"/>
            <a:ext cx="10500772" cy="97853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2400"/>
              <a:buFont typeface="Arial"/>
              <a:buNone/>
            </a:pPr>
            <a:r>
              <a:rPr b="1" i="0" lang="ja-JP" sz="2400" u="none" cap="none" strike="noStrike">
                <a:solidFill>
                  <a:srgbClr val="000000"/>
                </a:solidFill>
                <a:latin typeface="Arial"/>
                <a:ea typeface="Arial"/>
                <a:cs typeface="Arial"/>
                <a:sym typeface="Arial"/>
              </a:rPr>
              <a:t>一人ひとりがとるべき４つの重点課題の数値目標（案）</a:t>
            </a:r>
            <a:endParaRPr b="1" i="0" sz="2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500"/>
              <a:buFont typeface="Arial"/>
              <a:buNone/>
            </a:pPr>
            <a:r>
              <a:t/>
            </a:r>
            <a:endParaRPr b="1" i="0" sz="5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400"/>
              <a:buFont typeface="Arial"/>
              <a:buNone/>
            </a:pPr>
            <a:r>
              <a:rPr b="1" i="0" lang="ja-JP" sz="1400" u="none" cap="none" strike="noStrike">
                <a:solidFill>
                  <a:srgbClr val="000000"/>
                </a:solidFill>
                <a:latin typeface="Arial"/>
                <a:ea typeface="Arial"/>
                <a:cs typeface="Arial"/>
                <a:sym typeface="Arial"/>
              </a:rPr>
              <a:t>「家屋の耐震化」「家具・家電転倒防止」「感震ブレーカーの設置」「迅速自主的避難」に向けたポピュレーションアプローチ</a:t>
            </a:r>
            <a:endParaRPr/>
          </a:p>
        </p:txBody>
      </p:sp>
      <p:graphicFrame>
        <p:nvGraphicFramePr>
          <p:cNvPr id="609" name="Google Shape;609;p22"/>
          <p:cNvGraphicFramePr/>
          <p:nvPr/>
        </p:nvGraphicFramePr>
        <p:xfrm>
          <a:off x="340487" y="1177584"/>
          <a:ext cx="3000000" cy="3000000"/>
        </p:xfrm>
        <a:graphic>
          <a:graphicData uri="http://schemas.openxmlformats.org/drawingml/2006/table">
            <a:tbl>
              <a:tblPr bandRow="1" firstRow="1">
                <a:noFill/>
                <a:tableStyleId>{99599E35-1349-4AE4-82BA-E0595F323346}</a:tableStyleId>
              </a:tblPr>
              <a:tblGrid>
                <a:gridCol w="783025"/>
                <a:gridCol w="2664000"/>
                <a:gridCol w="2448000"/>
                <a:gridCol w="2988000"/>
                <a:gridCol w="2628000"/>
              </a:tblGrid>
              <a:tr h="251425">
                <a:tc>
                  <a:txBody>
                    <a:bodyPr/>
                    <a:lstStyle/>
                    <a:p>
                      <a:pPr indent="0" lvl="0" marL="0" marR="0" rtl="0" algn="ctr">
                        <a:spcBef>
                          <a:spcPts val="0"/>
                        </a:spcBef>
                        <a:spcAft>
                          <a:spcPts val="0"/>
                        </a:spcAft>
                        <a:buNone/>
                      </a:pPr>
                      <a:r>
                        <a:t/>
                      </a:r>
                      <a:endParaRPr sz="1200" u="none" cap="none" strike="noStrike">
                        <a:latin typeface="Arial"/>
                        <a:ea typeface="Arial"/>
                        <a:cs typeface="Arial"/>
                        <a:sym typeface="Arial"/>
                      </a:endParaRPr>
                    </a:p>
                  </a:txBody>
                  <a:tcPr marT="45725" marB="45725" marR="91450" marL="91450" anchor="b">
                    <a:lnT cap="flat" cmpd="sng" w="19050">
                      <a:solidFill>
                        <a:srgbClr val="7F7F7F"/>
                      </a:solidFill>
                      <a:prstDash val="solid"/>
                      <a:round/>
                      <a:headEnd len="sm" w="sm" type="none"/>
                      <a:tailEnd len="sm" w="sm" type="none"/>
                    </a:lnT>
                    <a:lnB cap="flat" cmpd="sng" w="19050">
                      <a:solidFill>
                        <a:srgbClr val="7F7F7F"/>
                      </a:solidFill>
                      <a:prstDash val="solid"/>
                      <a:round/>
                      <a:headEnd len="sm" w="sm" type="none"/>
                      <a:tailEnd len="sm" w="sm" type="none"/>
                    </a:lnB>
                  </a:tcPr>
                </a:tc>
                <a:tc>
                  <a:txBody>
                    <a:bodyPr/>
                    <a:lstStyle/>
                    <a:p>
                      <a:pPr indent="0" lvl="0" marL="0" marR="0" rtl="0" algn="ctr">
                        <a:spcBef>
                          <a:spcPts val="0"/>
                        </a:spcBef>
                        <a:spcAft>
                          <a:spcPts val="0"/>
                        </a:spcAft>
                        <a:buNone/>
                      </a:pPr>
                      <a:r>
                        <a:rPr lang="ja-JP" sz="1200" u="none" cap="none" strike="noStrike">
                          <a:solidFill>
                            <a:schemeClr val="dk1"/>
                          </a:solidFill>
                          <a:latin typeface="Arial"/>
                          <a:ea typeface="Arial"/>
                          <a:cs typeface="Arial"/>
                          <a:sym typeface="Arial"/>
                        </a:rPr>
                        <a:t>家屋の耐震化</a:t>
                      </a:r>
                      <a:endParaRPr/>
                    </a:p>
                  </a:txBody>
                  <a:tcPr marT="36000" marB="0" marR="91450" marL="91450" anchor="ctr">
                    <a:lnT cap="flat" cmpd="sng" w="19050">
                      <a:solidFill>
                        <a:srgbClr val="7F7F7F"/>
                      </a:solidFill>
                      <a:prstDash val="solid"/>
                      <a:round/>
                      <a:headEnd len="sm" w="sm" type="none"/>
                      <a:tailEnd len="sm" w="sm" type="none"/>
                    </a:lnT>
                    <a:lnB cap="flat" cmpd="sng" w="19050">
                      <a:solidFill>
                        <a:srgbClr val="7F7F7F"/>
                      </a:solidFill>
                      <a:prstDash val="solid"/>
                      <a:round/>
                      <a:headEnd len="sm" w="sm" type="none"/>
                      <a:tailEnd len="sm" w="sm" type="none"/>
                    </a:lnB>
                  </a:tcPr>
                </a:tc>
                <a:tc>
                  <a:txBody>
                    <a:bodyPr/>
                    <a:lstStyle/>
                    <a:p>
                      <a:pPr indent="0" lvl="0" marL="0" marR="0" rtl="0" algn="ctr">
                        <a:spcBef>
                          <a:spcPts val="0"/>
                        </a:spcBef>
                        <a:spcAft>
                          <a:spcPts val="0"/>
                        </a:spcAft>
                        <a:buNone/>
                      </a:pPr>
                      <a:r>
                        <a:rPr lang="ja-JP" sz="1200" u="none" cap="none" strike="noStrike">
                          <a:solidFill>
                            <a:schemeClr val="dk1"/>
                          </a:solidFill>
                          <a:latin typeface="Arial"/>
                          <a:ea typeface="Arial"/>
                          <a:cs typeface="Arial"/>
                          <a:sym typeface="Arial"/>
                        </a:rPr>
                        <a:t>家具・家電転倒防止</a:t>
                      </a:r>
                      <a:endParaRPr/>
                    </a:p>
                  </a:txBody>
                  <a:tcPr marT="36000" marB="0" marR="91450" marL="91450" anchor="ctr">
                    <a:lnT cap="flat" cmpd="sng" w="19050">
                      <a:solidFill>
                        <a:srgbClr val="7F7F7F"/>
                      </a:solidFill>
                      <a:prstDash val="solid"/>
                      <a:round/>
                      <a:headEnd len="sm" w="sm" type="none"/>
                      <a:tailEnd len="sm" w="sm" type="none"/>
                    </a:lnT>
                    <a:lnB cap="flat" cmpd="sng" w="19050">
                      <a:solidFill>
                        <a:srgbClr val="7F7F7F"/>
                      </a:solidFill>
                      <a:prstDash val="solid"/>
                      <a:round/>
                      <a:headEnd len="sm" w="sm" type="none"/>
                      <a:tailEnd len="sm" w="sm" type="none"/>
                    </a:lnB>
                  </a:tcPr>
                </a:tc>
                <a:tc>
                  <a:txBody>
                    <a:bodyPr/>
                    <a:lstStyle/>
                    <a:p>
                      <a:pPr indent="0" lvl="0" marL="0" marR="0" rtl="0" algn="ctr">
                        <a:spcBef>
                          <a:spcPts val="0"/>
                        </a:spcBef>
                        <a:spcAft>
                          <a:spcPts val="0"/>
                        </a:spcAft>
                        <a:buNone/>
                      </a:pPr>
                      <a:r>
                        <a:rPr lang="ja-JP" sz="1200" u="none" cap="none" strike="noStrike">
                          <a:solidFill>
                            <a:schemeClr val="dk1"/>
                          </a:solidFill>
                          <a:latin typeface="Arial"/>
                          <a:ea typeface="Arial"/>
                          <a:cs typeface="Arial"/>
                          <a:sym typeface="Arial"/>
                        </a:rPr>
                        <a:t>感震ブレーカーの設置</a:t>
                      </a:r>
                      <a:endParaRPr/>
                    </a:p>
                  </a:txBody>
                  <a:tcPr marT="36000" marB="0" marR="91450" marL="91450" anchor="ctr">
                    <a:lnT cap="flat" cmpd="sng" w="19050">
                      <a:solidFill>
                        <a:srgbClr val="7F7F7F"/>
                      </a:solidFill>
                      <a:prstDash val="solid"/>
                      <a:round/>
                      <a:headEnd len="sm" w="sm" type="none"/>
                      <a:tailEnd len="sm" w="sm" type="none"/>
                    </a:lnT>
                    <a:lnB cap="flat" cmpd="sng" w="19050">
                      <a:solidFill>
                        <a:srgbClr val="7F7F7F"/>
                      </a:solidFill>
                      <a:prstDash val="solid"/>
                      <a:round/>
                      <a:headEnd len="sm" w="sm" type="none"/>
                      <a:tailEnd len="sm" w="sm" type="none"/>
                    </a:lnB>
                  </a:tcPr>
                </a:tc>
                <a:tc>
                  <a:txBody>
                    <a:bodyPr/>
                    <a:lstStyle/>
                    <a:p>
                      <a:pPr indent="0" lvl="0" marL="0" marR="0" rtl="0" algn="ctr">
                        <a:spcBef>
                          <a:spcPts val="0"/>
                        </a:spcBef>
                        <a:spcAft>
                          <a:spcPts val="0"/>
                        </a:spcAft>
                        <a:buNone/>
                      </a:pPr>
                      <a:r>
                        <a:rPr lang="ja-JP" sz="1200" u="none" cap="none" strike="noStrike">
                          <a:solidFill>
                            <a:schemeClr val="dk1"/>
                          </a:solidFill>
                          <a:latin typeface="Arial"/>
                          <a:ea typeface="Arial"/>
                          <a:cs typeface="Arial"/>
                          <a:sym typeface="Arial"/>
                        </a:rPr>
                        <a:t>自主的迅速避難</a:t>
                      </a:r>
                      <a:endParaRPr/>
                    </a:p>
                  </a:txBody>
                  <a:tcPr marT="36000" marB="0" marR="91450" marL="91450" anchor="ctr">
                    <a:lnT cap="flat" cmpd="sng" w="19050">
                      <a:solidFill>
                        <a:srgbClr val="7F7F7F"/>
                      </a:solidFill>
                      <a:prstDash val="solid"/>
                      <a:round/>
                      <a:headEnd len="sm" w="sm" type="none"/>
                      <a:tailEnd len="sm" w="sm" type="none"/>
                    </a:lnT>
                    <a:lnB cap="flat" cmpd="sng" w="19050">
                      <a:solidFill>
                        <a:srgbClr val="7F7F7F"/>
                      </a:solidFill>
                      <a:prstDash val="solid"/>
                      <a:round/>
                      <a:headEnd len="sm" w="sm" type="none"/>
                      <a:tailEnd len="sm" w="sm" type="none"/>
                    </a:lnB>
                  </a:tcPr>
                </a:tc>
              </a:tr>
              <a:tr h="1296000">
                <a:tc>
                  <a:txBody>
                    <a:bodyPr/>
                    <a:lstStyle/>
                    <a:p>
                      <a:pPr indent="0" lvl="0" marL="0" marR="0" rtl="0" algn="l">
                        <a:spcBef>
                          <a:spcPts val="0"/>
                        </a:spcBef>
                        <a:spcAft>
                          <a:spcPts val="0"/>
                        </a:spcAft>
                        <a:buNone/>
                      </a:pPr>
                      <a:r>
                        <a:rPr lang="ja-JP" sz="1100" u="none" cap="none" strike="noStrike">
                          <a:latin typeface="Arial"/>
                          <a:ea typeface="Arial"/>
                          <a:cs typeface="Arial"/>
                          <a:sym typeface="Arial"/>
                        </a:rPr>
                        <a:t>現在の</a:t>
                      </a:r>
                      <a:endParaRPr sz="1100">
                        <a:latin typeface="Arial"/>
                        <a:ea typeface="Arial"/>
                        <a:cs typeface="Arial"/>
                        <a:sym typeface="Arial"/>
                      </a:endParaRPr>
                    </a:p>
                    <a:p>
                      <a:pPr indent="0" lvl="0" marL="0" marR="0" rtl="0" algn="l">
                        <a:spcBef>
                          <a:spcPts val="0"/>
                        </a:spcBef>
                        <a:spcAft>
                          <a:spcPts val="0"/>
                        </a:spcAft>
                        <a:buNone/>
                      </a:pPr>
                      <a:r>
                        <a:rPr lang="ja-JP" sz="1100">
                          <a:latin typeface="Arial"/>
                          <a:ea typeface="Arial"/>
                          <a:cs typeface="Arial"/>
                          <a:sym typeface="Arial"/>
                        </a:rPr>
                        <a:t>目標値</a:t>
                      </a:r>
                      <a:endParaRPr/>
                    </a:p>
                  </a:txBody>
                  <a:tcPr marT="45725" marB="45725" marR="91450" marL="91450" anchor="ctr">
                    <a:lnT cap="flat" cmpd="sng" w="19050">
                      <a:solidFill>
                        <a:srgbClr val="7F7F7F"/>
                      </a:solidFill>
                      <a:prstDash val="solid"/>
                      <a:round/>
                      <a:headEnd len="sm" w="sm" type="none"/>
                      <a:tailEnd len="sm" w="sm" type="none"/>
                    </a:lnT>
                    <a:solidFill>
                      <a:srgbClr val="E8E8EE"/>
                    </a:solidFill>
                  </a:tcPr>
                </a:tc>
                <a:tc>
                  <a:txBody>
                    <a:bodyPr/>
                    <a:lstStyle/>
                    <a:p>
                      <a:pPr indent="0" lvl="0" marL="0" marR="0" rtl="0" algn="l">
                        <a:spcBef>
                          <a:spcPts val="0"/>
                        </a:spcBef>
                        <a:spcAft>
                          <a:spcPts val="0"/>
                        </a:spcAft>
                        <a:buNone/>
                      </a:pPr>
                      <a:r>
                        <a:rPr b="1" lang="ja-JP" sz="1100">
                          <a:solidFill>
                            <a:schemeClr val="dk1"/>
                          </a:solidFill>
                          <a:latin typeface="Arial"/>
                          <a:ea typeface="Arial"/>
                          <a:cs typeface="Arial"/>
                          <a:sym typeface="Arial"/>
                        </a:rPr>
                        <a:t>南海トラフ地震防災対策推進地域</a:t>
                      </a:r>
                      <a:r>
                        <a:rPr lang="ja-JP" sz="900">
                          <a:solidFill>
                            <a:schemeClr val="dk1"/>
                          </a:solidFill>
                          <a:latin typeface="Arial"/>
                          <a:ea typeface="Arial"/>
                          <a:cs typeface="Arial"/>
                          <a:sym typeface="Arial"/>
                        </a:rPr>
                        <a:t>（市町村（15,000人未満を除く））</a:t>
                      </a:r>
                      <a:r>
                        <a:rPr lang="ja-JP" sz="1100">
                          <a:solidFill>
                            <a:schemeClr val="dk1"/>
                          </a:solidFill>
                          <a:latin typeface="Arial"/>
                          <a:ea typeface="Arial"/>
                          <a:cs typeface="Arial"/>
                          <a:sym typeface="Arial"/>
                        </a:rPr>
                        <a:t>での耐震性が不十分な住宅をR17年までに</a:t>
                      </a:r>
                      <a:r>
                        <a:rPr b="1" lang="ja-JP" sz="1100" u="sng">
                          <a:solidFill>
                            <a:srgbClr val="1010D6"/>
                          </a:solidFill>
                          <a:latin typeface="Arial"/>
                          <a:ea typeface="Arial"/>
                          <a:cs typeface="Arial"/>
                          <a:sym typeface="Arial"/>
                        </a:rPr>
                        <a:t>おおむね解消</a:t>
                      </a:r>
                      <a:endParaRPr b="1" sz="1100" u="sng">
                        <a:solidFill>
                          <a:srgbClr val="1010D6"/>
                        </a:solidFill>
                        <a:latin typeface="Arial"/>
                        <a:ea typeface="Arial"/>
                        <a:cs typeface="Arial"/>
                        <a:sym typeface="Arial"/>
                      </a:endParaRPr>
                    </a:p>
                    <a:p>
                      <a:pPr indent="0" lvl="0" marL="0" marR="0" rtl="0" algn="l">
                        <a:spcBef>
                          <a:spcPts val="0"/>
                        </a:spcBef>
                        <a:spcAft>
                          <a:spcPts val="0"/>
                        </a:spcAft>
                        <a:buNone/>
                      </a:pPr>
                      <a:br>
                        <a:rPr b="1" lang="ja-JP" sz="200" u="sng">
                          <a:solidFill>
                            <a:schemeClr val="dk1"/>
                          </a:solidFill>
                          <a:latin typeface="Arial"/>
                          <a:ea typeface="Arial"/>
                          <a:cs typeface="Arial"/>
                          <a:sym typeface="Arial"/>
                        </a:rPr>
                      </a:br>
                      <a:r>
                        <a:rPr lang="ja-JP" sz="900">
                          <a:solidFill>
                            <a:schemeClr val="dk1"/>
                          </a:solidFill>
                          <a:latin typeface="Arial"/>
                          <a:ea typeface="Arial"/>
                          <a:cs typeface="Arial"/>
                          <a:sym typeface="Arial"/>
                        </a:rPr>
                        <a:t>（R7年7月中央防災会議・南海トラフ地震防災対策推進基本計画）</a:t>
                      </a:r>
                      <a:endParaRPr sz="1100">
                        <a:solidFill>
                          <a:schemeClr val="dk1"/>
                        </a:solidFill>
                        <a:latin typeface="Arial"/>
                        <a:ea typeface="Arial"/>
                        <a:cs typeface="Arial"/>
                        <a:sym typeface="Arial"/>
                      </a:endParaRPr>
                    </a:p>
                  </a:txBody>
                  <a:tcPr marT="45725" marB="45725" marR="91450" marL="91450" anchor="ctr">
                    <a:lnT cap="flat" cmpd="sng" w="19050">
                      <a:solidFill>
                        <a:srgbClr val="7F7F7F"/>
                      </a:solidFill>
                      <a:prstDash val="solid"/>
                      <a:round/>
                      <a:headEnd len="sm" w="sm" type="none"/>
                      <a:tailEnd len="sm" w="sm" type="none"/>
                    </a:lnT>
                    <a:solidFill>
                      <a:srgbClr val="E8E8EE"/>
                    </a:solidFill>
                  </a:tcPr>
                </a:tc>
                <a:tc>
                  <a:txBody>
                    <a:bodyPr/>
                    <a:lstStyle/>
                    <a:p>
                      <a:pPr indent="0" lvl="0" marL="0" marR="0" rtl="0" algn="l">
                        <a:spcBef>
                          <a:spcPts val="0"/>
                        </a:spcBef>
                        <a:spcAft>
                          <a:spcPts val="0"/>
                        </a:spcAft>
                        <a:buNone/>
                      </a:pPr>
                      <a:r>
                        <a:rPr b="1" lang="ja-JP" sz="1100">
                          <a:solidFill>
                            <a:schemeClr val="dk1"/>
                          </a:solidFill>
                          <a:latin typeface="Arial"/>
                          <a:ea typeface="Arial"/>
                          <a:cs typeface="Arial"/>
                          <a:sym typeface="Arial"/>
                        </a:rPr>
                        <a:t>全国</a:t>
                      </a:r>
                      <a:r>
                        <a:rPr lang="ja-JP" sz="1100">
                          <a:solidFill>
                            <a:schemeClr val="dk1"/>
                          </a:solidFill>
                          <a:latin typeface="Arial"/>
                          <a:ea typeface="Arial"/>
                          <a:cs typeface="Arial"/>
                          <a:sym typeface="Arial"/>
                        </a:rPr>
                        <a:t>での家具の固定率をR17年までに</a:t>
                      </a:r>
                      <a:r>
                        <a:rPr b="1" lang="ja-JP" sz="1100" u="sng">
                          <a:solidFill>
                            <a:srgbClr val="1010D6"/>
                          </a:solidFill>
                          <a:latin typeface="Arial"/>
                          <a:ea typeface="Arial"/>
                          <a:cs typeface="Arial"/>
                          <a:sym typeface="Arial"/>
                        </a:rPr>
                        <a:t>60%</a:t>
                      </a:r>
                      <a:endParaRPr/>
                    </a:p>
                    <a:p>
                      <a:pPr indent="0" lvl="0" marL="0" marR="0" rtl="0" algn="l">
                        <a:spcBef>
                          <a:spcPts val="0"/>
                        </a:spcBef>
                        <a:spcAft>
                          <a:spcPts val="0"/>
                        </a:spcAft>
                        <a:buNone/>
                      </a:pPr>
                      <a:br>
                        <a:rPr b="1" lang="ja-JP" sz="200" u="sng">
                          <a:solidFill>
                            <a:schemeClr val="dk1"/>
                          </a:solidFill>
                          <a:latin typeface="Arial"/>
                          <a:ea typeface="Arial"/>
                          <a:cs typeface="Arial"/>
                          <a:sym typeface="Arial"/>
                        </a:rPr>
                      </a:br>
                      <a:r>
                        <a:rPr lang="ja-JP" sz="900">
                          <a:solidFill>
                            <a:schemeClr val="dk1"/>
                          </a:solidFill>
                          <a:latin typeface="Arial"/>
                          <a:ea typeface="Arial"/>
                          <a:cs typeface="Arial"/>
                          <a:sym typeface="Arial"/>
                        </a:rPr>
                        <a:t>（R7年7月中央防災会議・南海トラフ地震防災対策推進基本計画）</a:t>
                      </a:r>
                      <a:endParaRPr sz="1050">
                        <a:solidFill>
                          <a:schemeClr val="dk1"/>
                        </a:solidFill>
                        <a:latin typeface="Arial"/>
                        <a:ea typeface="Arial"/>
                        <a:cs typeface="Arial"/>
                        <a:sym typeface="Arial"/>
                      </a:endParaRPr>
                    </a:p>
                  </a:txBody>
                  <a:tcPr marT="45725" marB="45725" marR="91450" marL="91450" anchor="ctr">
                    <a:lnT cap="flat" cmpd="sng" w="19050">
                      <a:solidFill>
                        <a:srgbClr val="7F7F7F"/>
                      </a:solidFill>
                      <a:prstDash val="solid"/>
                      <a:round/>
                      <a:headEnd len="sm" w="sm" type="none"/>
                      <a:tailEnd len="sm" w="sm" type="none"/>
                    </a:lnT>
                    <a:solidFill>
                      <a:srgbClr val="E8E8EE"/>
                    </a:solidFill>
                  </a:tcPr>
                </a:tc>
                <a:tc>
                  <a:txBody>
                    <a:bodyPr/>
                    <a:lstStyle/>
                    <a:p>
                      <a:pPr indent="0" lvl="0" marL="0" marR="0" rtl="0" algn="l">
                        <a:spcBef>
                          <a:spcPts val="0"/>
                        </a:spcBef>
                        <a:spcAft>
                          <a:spcPts val="0"/>
                        </a:spcAft>
                        <a:buNone/>
                      </a:pPr>
                      <a:r>
                        <a:rPr b="1" lang="ja-JP" sz="1050">
                          <a:solidFill>
                            <a:schemeClr val="dk1"/>
                          </a:solidFill>
                          <a:latin typeface="Arial"/>
                          <a:ea typeface="Arial"/>
                          <a:cs typeface="Arial"/>
                          <a:sym typeface="Arial"/>
                        </a:rPr>
                        <a:t>著しく危険な密集市街地の未解消地区を有する地方公共団体</a:t>
                      </a:r>
                      <a:r>
                        <a:rPr lang="ja-JP" sz="1050">
                          <a:solidFill>
                            <a:schemeClr val="dk1"/>
                          </a:solidFill>
                          <a:latin typeface="Arial"/>
                          <a:ea typeface="Arial"/>
                          <a:cs typeface="Arial"/>
                          <a:sym typeface="Arial"/>
                        </a:rPr>
                        <a:t>のうち、感震ブレーカーの設置に係る計画で定めた目標をハード対策と一体的に達成した</a:t>
                      </a:r>
                      <a:r>
                        <a:rPr b="1" lang="ja-JP" sz="1050">
                          <a:solidFill>
                            <a:srgbClr val="1010D6"/>
                          </a:solidFill>
                          <a:latin typeface="Arial"/>
                          <a:ea typeface="Arial"/>
                          <a:cs typeface="Arial"/>
                          <a:sym typeface="Arial"/>
                        </a:rPr>
                        <a:t>「</a:t>
                      </a:r>
                      <a:r>
                        <a:rPr b="1" lang="ja-JP" sz="1050" u="sng">
                          <a:solidFill>
                            <a:srgbClr val="1010D6"/>
                          </a:solidFill>
                          <a:latin typeface="Arial"/>
                          <a:ea typeface="Arial"/>
                          <a:cs typeface="Arial"/>
                          <a:sym typeface="Arial"/>
                        </a:rPr>
                        <a:t>地方公共団体」の割合をR12年度までに100%</a:t>
                      </a:r>
                      <a:endParaRPr/>
                    </a:p>
                    <a:p>
                      <a:pPr indent="0" lvl="0" marL="0" marR="0" rtl="0" algn="l">
                        <a:spcBef>
                          <a:spcPts val="0"/>
                        </a:spcBef>
                        <a:spcAft>
                          <a:spcPts val="0"/>
                        </a:spcAft>
                        <a:buNone/>
                      </a:pPr>
                      <a:r>
                        <a:t/>
                      </a:r>
                      <a:endParaRPr b="1" sz="200" u="sng">
                        <a:solidFill>
                          <a:schemeClr val="dk1"/>
                        </a:solidFill>
                        <a:latin typeface="Arial"/>
                        <a:ea typeface="Arial"/>
                        <a:cs typeface="Arial"/>
                        <a:sym typeface="Arial"/>
                      </a:endParaRPr>
                    </a:p>
                    <a:p>
                      <a:pPr indent="0" lvl="0" marL="0" marR="0" rtl="0" algn="l">
                        <a:spcBef>
                          <a:spcPts val="0"/>
                        </a:spcBef>
                        <a:spcAft>
                          <a:spcPts val="0"/>
                        </a:spcAft>
                        <a:buNone/>
                      </a:pPr>
                      <a:r>
                        <a:rPr lang="ja-JP" sz="900">
                          <a:solidFill>
                            <a:schemeClr val="dk1"/>
                          </a:solidFill>
                          <a:latin typeface="Arial"/>
                          <a:ea typeface="Arial"/>
                          <a:cs typeface="Arial"/>
                          <a:sym typeface="Arial"/>
                        </a:rPr>
                        <a:t>（R7年7月中央防災会議・南海トラフ地震防災対策推進基本計画）</a:t>
                      </a:r>
                      <a:endParaRPr sz="1100">
                        <a:solidFill>
                          <a:schemeClr val="dk1"/>
                        </a:solidFill>
                        <a:latin typeface="Arial"/>
                        <a:ea typeface="Arial"/>
                        <a:cs typeface="Arial"/>
                        <a:sym typeface="Arial"/>
                      </a:endParaRPr>
                    </a:p>
                  </a:txBody>
                  <a:tcPr marT="45725" marB="45725" marR="91450" marL="91450" anchor="ctr">
                    <a:lnT cap="flat" cmpd="sng" w="19050">
                      <a:solidFill>
                        <a:srgbClr val="7F7F7F"/>
                      </a:solidFill>
                      <a:prstDash val="solid"/>
                      <a:round/>
                      <a:headEnd len="sm" w="sm" type="none"/>
                      <a:tailEnd len="sm" w="sm" type="none"/>
                    </a:lnT>
                    <a:solidFill>
                      <a:srgbClr val="E8E8EE"/>
                    </a:solidFill>
                  </a:tcPr>
                </a:tc>
                <a:tc>
                  <a:txBody>
                    <a:bodyPr/>
                    <a:lstStyle/>
                    <a:p>
                      <a:pPr indent="0" lvl="0" marL="0" marR="0" rtl="0" algn="ctr">
                        <a:spcBef>
                          <a:spcPts val="0"/>
                        </a:spcBef>
                        <a:spcAft>
                          <a:spcPts val="0"/>
                        </a:spcAft>
                        <a:buNone/>
                      </a:pPr>
                      <a:r>
                        <a:rPr lang="ja-JP" sz="1100">
                          <a:solidFill>
                            <a:schemeClr val="dk1"/>
                          </a:solidFill>
                          <a:latin typeface="Arial"/>
                          <a:ea typeface="Arial"/>
                          <a:cs typeface="Arial"/>
                          <a:sym typeface="Arial"/>
                        </a:rPr>
                        <a:t>なし</a:t>
                      </a:r>
                      <a:endParaRPr sz="1100">
                        <a:solidFill>
                          <a:schemeClr val="dk1"/>
                        </a:solidFill>
                        <a:latin typeface="Arial"/>
                        <a:ea typeface="Arial"/>
                        <a:cs typeface="Arial"/>
                        <a:sym typeface="Arial"/>
                      </a:endParaRPr>
                    </a:p>
                  </a:txBody>
                  <a:tcPr marT="45725" marB="45725" marR="91450" marL="91450" anchor="ctr">
                    <a:lnT cap="flat" cmpd="sng" w="19050">
                      <a:solidFill>
                        <a:srgbClr val="7F7F7F"/>
                      </a:solidFill>
                      <a:prstDash val="solid"/>
                      <a:round/>
                      <a:headEnd len="sm" w="sm" type="none"/>
                      <a:tailEnd len="sm" w="sm" type="none"/>
                    </a:lnT>
                    <a:solidFill>
                      <a:srgbClr val="E8E8EE"/>
                    </a:solidFill>
                  </a:tcPr>
                </a:tc>
              </a:tr>
              <a:tr h="2592000">
                <a:tc>
                  <a:txBody>
                    <a:bodyPr/>
                    <a:lstStyle/>
                    <a:p>
                      <a:pPr indent="0" lvl="0" marL="0" marR="0" rtl="0" algn="l">
                        <a:spcBef>
                          <a:spcPts val="0"/>
                        </a:spcBef>
                        <a:spcAft>
                          <a:spcPts val="0"/>
                        </a:spcAft>
                        <a:buNone/>
                      </a:pPr>
                      <a:r>
                        <a:rPr lang="ja-JP" sz="1100">
                          <a:latin typeface="Arial"/>
                          <a:ea typeface="Arial"/>
                          <a:cs typeface="Arial"/>
                          <a:sym typeface="Arial"/>
                        </a:rPr>
                        <a:t>現状値</a:t>
                      </a:r>
                      <a:endParaRPr/>
                    </a:p>
                  </a:txBody>
                  <a:tcPr marT="45725" marB="45725" marR="91450" marL="91450" anchor="ctr"/>
                </a:tc>
                <a:tc>
                  <a:txBody>
                    <a:bodyPr/>
                    <a:lstStyle/>
                    <a:p>
                      <a:pPr indent="0" lvl="0" marL="0" marR="0" rtl="0" algn="l">
                        <a:spcBef>
                          <a:spcPts val="0"/>
                        </a:spcBef>
                        <a:spcAft>
                          <a:spcPts val="0"/>
                        </a:spcAft>
                        <a:buNone/>
                      </a:pPr>
                      <a:r>
                        <a:rPr lang="ja-JP" sz="1100">
                          <a:solidFill>
                            <a:schemeClr val="dk1"/>
                          </a:solidFill>
                          <a:latin typeface="Arial"/>
                          <a:ea typeface="Arial"/>
                          <a:cs typeface="Arial"/>
                          <a:sym typeface="Arial"/>
                        </a:rPr>
                        <a:t>R5年の住宅の</a:t>
                      </a:r>
                      <a:r>
                        <a:rPr b="1" lang="ja-JP" sz="1100">
                          <a:solidFill>
                            <a:schemeClr val="dk1"/>
                          </a:solidFill>
                          <a:latin typeface="Arial"/>
                          <a:ea typeface="Arial"/>
                          <a:cs typeface="Arial"/>
                          <a:sym typeface="Arial"/>
                        </a:rPr>
                        <a:t>耐震化率（全国）</a:t>
                      </a:r>
                      <a:r>
                        <a:rPr b="1" lang="ja-JP" sz="1100" u="sng">
                          <a:solidFill>
                            <a:srgbClr val="1010D6"/>
                          </a:solidFill>
                          <a:latin typeface="Arial"/>
                          <a:ea typeface="Arial"/>
                          <a:cs typeface="Arial"/>
                          <a:sym typeface="Arial"/>
                        </a:rPr>
                        <a:t>約90％</a:t>
                      </a:r>
                      <a:endParaRPr b="1" sz="1100" u="sng">
                        <a:solidFill>
                          <a:srgbClr val="1010D6"/>
                        </a:solidFill>
                        <a:latin typeface="Arial"/>
                        <a:ea typeface="Arial"/>
                        <a:cs typeface="Arial"/>
                        <a:sym typeface="Arial"/>
                      </a:endParaRPr>
                    </a:p>
                    <a:p>
                      <a:pPr indent="0" lvl="0" marL="0" marR="0" rtl="0" algn="l">
                        <a:spcBef>
                          <a:spcPts val="0"/>
                        </a:spcBef>
                        <a:spcAft>
                          <a:spcPts val="0"/>
                        </a:spcAft>
                        <a:buNone/>
                      </a:pPr>
                      <a:r>
                        <a:t/>
                      </a:r>
                      <a:endParaRPr b="1" sz="200" u="sng">
                        <a:solidFill>
                          <a:schemeClr val="dk1"/>
                        </a:solidFill>
                        <a:latin typeface="Arial"/>
                        <a:ea typeface="Arial"/>
                        <a:cs typeface="Arial"/>
                        <a:sym typeface="Arial"/>
                      </a:endParaRPr>
                    </a:p>
                    <a:p>
                      <a:pPr indent="0" lvl="0" marL="0" marR="0" rtl="0" algn="l">
                        <a:spcBef>
                          <a:spcPts val="0"/>
                        </a:spcBef>
                        <a:spcAft>
                          <a:spcPts val="0"/>
                        </a:spcAft>
                        <a:buNone/>
                      </a:pPr>
                      <a:r>
                        <a:rPr lang="ja-JP" sz="900">
                          <a:solidFill>
                            <a:schemeClr val="dk1"/>
                          </a:solidFill>
                          <a:latin typeface="Arial"/>
                          <a:ea typeface="Arial"/>
                          <a:cs typeface="Arial"/>
                          <a:sym typeface="Arial"/>
                        </a:rPr>
                        <a:t>（国土交通省（総務省「住宅・土地統計調査」をもとに推計））</a:t>
                      </a:r>
                      <a:endParaRPr sz="1000">
                        <a:solidFill>
                          <a:schemeClr val="dk1"/>
                        </a:solidFill>
                        <a:latin typeface="Arial"/>
                        <a:ea typeface="Arial"/>
                        <a:cs typeface="Arial"/>
                        <a:sym typeface="Arial"/>
                      </a:endParaRPr>
                    </a:p>
                  </a:txBody>
                  <a:tcPr marT="45725" marB="45725" marR="91450" marL="91450" anchor="ctr"/>
                </a:tc>
                <a:tc>
                  <a:txBody>
                    <a:bodyPr/>
                    <a:lstStyle/>
                    <a:p>
                      <a:pPr indent="0" lvl="0" marL="0" marR="0" rtl="0" algn="l">
                        <a:spcBef>
                          <a:spcPts val="0"/>
                        </a:spcBef>
                        <a:spcAft>
                          <a:spcPts val="0"/>
                        </a:spcAft>
                        <a:buNone/>
                      </a:pPr>
                      <a:r>
                        <a:rPr lang="ja-JP" sz="1100">
                          <a:solidFill>
                            <a:schemeClr val="dk1"/>
                          </a:solidFill>
                          <a:latin typeface="Arial"/>
                          <a:ea typeface="Arial"/>
                          <a:cs typeface="Arial"/>
                          <a:sym typeface="Arial"/>
                        </a:rPr>
                        <a:t>R4年の</a:t>
                      </a:r>
                      <a:r>
                        <a:rPr b="1" lang="ja-JP" sz="1100">
                          <a:solidFill>
                            <a:schemeClr val="dk1"/>
                          </a:solidFill>
                          <a:latin typeface="Arial"/>
                          <a:ea typeface="Arial"/>
                          <a:cs typeface="Arial"/>
                          <a:sym typeface="Arial"/>
                        </a:rPr>
                        <a:t>家具・家電固定率（全国）</a:t>
                      </a:r>
                      <a:r>
                        <a:rPr b="1" lang="ja-JP" sz="1100" u="sng">
                          <a:solidFill>
                            <a:srgbClr val="1010D6"/>
                          </a:solidFill>
                          <a:latin typeface="Arial"/>
                          <a:ea typeface="Arial"/>
                          <a:cs typeface="Arial"/>
                          <a:sym typeface="Arial"/>
                        </a:rPr>
                        <a:t>35.9%</a:t>
                      </a:r>
                      <a:endParaRPr/>
                    </a:p>
                    <a:p>
                      <a:pPr indent="0" lvl="0" marL="0" marR="0" rtl="0" algn="l">
                        <a:spcBef>
                          <a:spcPts val="0"/>
                        </a:spcBef>
                        <a:spcAft>
                          <a:spcPts val="0"/>
                        </a:spcAft>
                        <a:buNone/>
                      </a:pPr>
                      <a:r>
                        <a:t/>
                      </a:r>
                      <a:endParaRPr sz="200">
                        <a:solidFill>
                          <a:schemeClr val="dk1"/>
                        </a:solidFill>
                        <a:latin typeface="Arial"/>
                        <a:ea typeface="Arial"/>
                        <a:cs typeface="Arial"/>
                        <a:sym typeface="Arial"/>
                      </a:endParaRPr>
                    </a:p>
                    <a:p>
                      <a:pPr indent="0" lvl="0" marL="0" marR="0" rtl="0" algn="l">
                        <a:spcBef>
                          <a:spcPts val="0"/>
                        </a:spcBef>
                        <a:spcAft>
                          <a:spcPts val="0"/>
                        </a:spcAft>
                        <a:buNone/>
                      </a:pPr>
                      <a:r>
                        <a:rPr lang="ja-JP" sz="900">
                          <a:solidFill>
                            <a:schemeClr val="dk1"/>
                          </a:solidFill>
                          <a:latin typeface="Arial"/>
                          <a:ea typeface="Arial"/>
                          <a:cs typeface="Arial"/>
                          <a:sym typeface="Arial"/>
                        </a:rPr>
                        <a:t>（R4年内閣府「防災に関する世論調査」）</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050"/>
                        <a:buFont typeface="Arial"/>
                        <a:buNone/>
                      </a:pPr>
                      <a:r>
                        <a:rPr b="1" lang="ja-JP" sz="1050">
                          <a:solidFill>
                            <a:schemeClr val="dk1"/>
                          </a:solidFill>
                          <a:latin typeface="Arial"/>
                          <a:ea typeface="Arial"/>
                          <a:cs typeface="Arial"/>
                          <a:sym typeface="Arial"/>
                        </a:rPr>
                        <a:t>首都圏の「危険密集地域」</a:t>
                      </a:r>
                      <a:r>
                        <a:rPr lang="ja-JP" sz="1050">
                          <a:solidFill>
                            <a:schemeClr val="dk1"/>
                          </a:solidFill>
                          <a:latin typeface="Arial"/>
                          <a:ea typeface="Arial"/>
                          <a:cs typeface="Arial"/>
                          <a:sym typeface="Arial"/>
                        </a:rPr>
                        <a:t>のうち戸建て住宅に居住する世帯の</a:t>
                      </a:r>
                      <a:r>
                        <a:rPr b="1" lang="ja-JP" sz="1050" u="sng">
                          <a:solidFill>
                            <a:srgbClr val="1010D6"/>
                          </a:solidFill>
                          <a:latin typeface="Arial"/>
                          <a:ea typeface="Arial"/>
                          <a:cs typeface="Arial"/>
                          <a:sym typeface="Arial"/>
                        </a:rPr>
                        <a:t>30.5%</a:t>
                      </a:r>
                      <a:endParaRPr/>
                    </a:p>
                    <a:p>
                      <a:pPr indent="0" lvl="0" marL="0" marR="0" rtl="0" algn="l">
                        <a:lnSpc>
                          <a:spcPct val="100000"/>
                        </a:lnSpc>
                        <a:spcBef>
                          <a:spcPts val="0"/>
                        </a:spcBef>
                        <a:spcAft>
                          <a:spcPts val="0"/>
                        </a:spcAft>
                        <a:buClr>
                          <a:schemeClr val="dk1"/>
                        </a:buClr>
                        <a:buSzPts val="200"/>
                        <a:buFont typeface="Calibri"/>
                        <a:buNone/>
                      </a:pPr>
                      <a:r>
                        <a:t/>
                      </a:r>
                      <a:endParaRPr sz="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900"/>
                        <a:buFont typeface="Arial"/>
                        <a:buNone/>
                      </a:pPr>
                      <a:r>
                        <a:rPr lang="ja-JP" sz="900">
                          <a:solidFill>
                            <a:schemeClr val="dk1"/>
                          </a:solidFill>
                          <a:latin typeface="Arial"/>
                          <a:ea typeface="Arial"/>
                          <a:cs typeface="Arial"/>
                          <a:sym typeface="Arial"/>
                        </a:rPr>
                        <a:t>（R6年内閣府「首都圏の住宅における感震ブレーカーの普及状況に関する調査」）</a:t>
                      </a:r>
                      <a:endParaRPr sz="9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600"/>
                        <a:buFont typeface="Calibri"/>
                        <a:buNone/>
                      </a:pPr>
                      <a:r>
                        <a:t/>
                      </a:r>
                      <a:endParaRPr sz="6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050"/>
                        <a:buFont typeface="Arial"/>
                        <a:buNone/>
                      </a:pPr>
                      <a:r>
                        <a:rPr b="1" lang="ja-JP" sz="1050">
                          <a:solidFill>
                            <a:schemeClr val="dk1"/>
                          </a:solidFill>
                          <a:latin typeface="Arial"/>
                          <a:ea typeface="Arial"/>
                          <a:cs typeface="Arial"/>
                          <a:sym typeface="Arial"/>
                        </a:rPr>
                        <a:t>南海トラフ地震防災対策推進地域の指定市町村</a:t>
                      </a:r>
                      <a:r>
                        <a:rPr lang="ja-JP" sz="1050">
                          <a:solidFill>
                            <a:schemeClr val="dk1"/>
                          </a:solidFill>
                          <a:latin typeface="Arial"/>
                          <a:ea typeface="Arial"/>
                          <a:cs typeface="Arial"/>
                          <a:sym typeface="Arial"/>
                        </a:rPr>
                        <a:t>で、かつ「地震時等に著しく危険な密集市街地」に居住する世帯の</a:t>
                      </a:r>
                      <a:r>
                        <a:rPr b="1" lang="ja-JP" sz="1050" u="sng">
                          <a:solidFill>
                            <a:srgbClr val="1010D6"/>
                          </a:solidFill>
                          <a:latin typeface="Arial"/>
                          <a:ea typeface="Arial"/>
                          <a:cs typeface="Arial"/>
                          <a:sym typeface="Arial"/>
                        </a:rPr>
                        <a:t>15%</a:t>
                      </a:r>
                      <a:endParaRPr/>
                    </a:p>
                    <a:p>
                      <a:pPr indent="0" lvl="0" marL="0" marR="0" rtl="0" algn="l">
                        <a:lnSpc>
                          <a:spcPct val="100000"/>
                        </a:lnSpc>
                        <a:spcBef>
                          <a:spcPts val="0"/>
                        </a:spcBef>
                        <a:spcAft>
                          <a:spcPts val="0"/>
                        </a:spcAft>
                        <a:buClr>
                          <a:schemeClr val="dk1"/>
                        </a:buClr>
                        <a:buSzPts val="200"/>
                        <a:buFont typeface="Calibri"/>
                        <a:buNone/>
                      </a:pPr>
                      <a:r>
                        <a:t/>
                      </a:r>
                      <a:endParaRPr b="1" sz="200" u="sng">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900"/>
                        <a:buFont typeface="Arial"/>
                        <a:buNone/>
                      </a:pPr>
                      <a:r>
                        <a:rPr lang="ja-JP" sz="900">
                          <a:solidFill>
                            <a:schemeClr val="dk1"/>
                          </a:solidFill>
                          <a:latin typeface="Arial"/>
                          <a:ea typeface="Arial"/>
                          <a:cs typeface="Arial"/>
                          <a:sym typeface="Arial"/>
                        </a:rPr>
                        <a:t>（H30年内閣府「感震ブレーカーに関する意識と普及状況に関する調査」）</a:t>
                      </a:r>
                      <a:endParaRPr sz="9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00"/>
                        <a:buFont typeface="Calibri"/>
                        <a:buNone/>
                      </a:pPr>
                      <a:r>
                        <a:t/>
                      </a:r>
                      <a:endParaRPr sz="8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050"/>
                        <a:buFont typeface="Arial"/>
                        <a:buNone/>
                      </a:pPr>
                      <a:r>
                        <a:rPr lang="ja-JP" sz="1050">
                          <a:solidFill>
                            <a:schemeClr val="dk1"/>
                          </a:solidFill>
                          <a:latin typeface="Arial"/>
                          <a:ea typeface="Arial"/>
                          <a:cs typeface="Arial"/>
                          <a:sym typeface="Arial"/>
                        </a:rPr>
                        <a:t>R5年の</a:t>
                      </a:r>
                      <a:r>
                        <a:rPr b="1" lang="ja-JP" sz="1050">
                          <a:solidFill>
                            <a:schemeClr val="dk1"/>
                          </a:solidFill>
                          <a:latin typeface="Arial"/>
                          <a:ea typeface="Arial"/>
                          <a:cs typeface="Arial"/>
                          <a:sym typeface="Arial"/>
                        </a:rPr>
                        <a:t>感震ブレーカー設置率</a:t>
                      </a:r>
                      <a:r>
                        <a:rPr lang="ja-JP" sz="1050">
                          <a:solidFill>
                            <a:schemeClr val="dk1"/>
                          </a:solidFill>
                          <a:latin typeface="Arial"/>
                          <a:ea typeface="Arial"/>
                          <a:cs typeface="Arial"/>
                          <a:sym typeface="Arial"/>
                        </a:rPr>
                        <a:t> </a:t>
                      </a:r>
                      <a:r>
                        <a:rPr b="1" lang="ja-JP" sz="1050" u="sng">
                          <a:solidFill>
                            <a:srgbClr val="1010D6"/>
                          </a:solidFill>
                          <a:latin typeface="Arial"/>
                          <a:ea typeface="Arial"/>
                          <a:cs typeface="Arial"/>
                          <a:sym typeface="Arial"/>
                        </a:rPr>
                        <a:t>約8.5%</a:t>
                      </a:r>
                      <a:r>
                        <a:rPr lang="ja-JP" sz="1050">
                          <a:solidFill>
                            <a:schemeClr val="dk1"/>
                          </a:solidFill>
                          <a:latin typeface="Arial"/>
                          <a:ea typeface="Arial"/>
                          <a:cs typeface="Arial"/>
                          <a:sym typeface="Arial"/>
                        </a:rPr>
                        <a:t>（</a:t>
                      </a:r>
                      <a:r>
                        <a:rPr lang="ja-JP" sz="900">
                          <a:solidFill>
                            <a:schemeClr val="dk1"/>
                          </a:solidFill>
                          <a:latin typeface="Arial"/>
                          <a:ea typeface="Arial"/>
                          <a:cs typeface="Arial"/>
                          <a:sym typeface="Arial"/>
                        </a:rPr>
                        <a:t>R7年3月中央防災会議・南海トラフ巨大地震最大クラス地震における被害想定について【定量的な被害量】）</a:t>
                      </a:r>
                      <a:endParaRPr sz="9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600"/>
                        <a:buFont typeface="Calibri"/>
                        <a:buNone/>
                      </a:pPr>
                      <a:r>
                        <a:t/>
                      </a:r>
                      <a:endParaRPr sz="6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050"/>
                        <a:buFont typeface="Arial"/>
                        <a:buNone/>
                      </a:pPr>
                      <a:r>
                        <a:rPr lang="ja-JP" sz="1050">
                          <a:solidFill>
                            <a:schemeClr val="dk1"/>
                          </a:solidFill>
                          <a:latin typeface="Arial"/>
                          <a:ea typeface="Arial"/>
                          <a:cs typeface="Arial"/>
                          <a:sym typeface="Arial"/>
                        </a:rPr>
                        <a:t>R4年の</a:t>
                      </a:r>
                      <a:r>
                        <a:rPr b="1" lang="ja-JP" sz="1050">
                          <a:solidFill>
                            <a:schemeClr val="dk1"/>
                          </a:solidFill>
                          <a:latin typeface="Arial"/>
                          <a:ea typeface="Arial"/>
                          <a:cs typeface="Arial"/>
                          <a:sym typeface="Arial"/>
                        </a:rPr>
                        <a:t>感震ブレーカー設置率（全国）</a:t>
                      </a:r>
                      <a:r>
                        <a:rPr b="1" lang="ja-JP" sz="1050" u="sng">
                          <a:solidFill>
                            <a:srgbClr val="1010D6"/>
                          </a:solidFill>
                          <a:latin typeface="Arial"/>
                          <a:ea typeface="Arial"/>
                          <a:cs typeface="Arial"/>
                          <a:sym typeface="Arial"/>
                        </a:rPr>
                        <a:t>5.2%</a:t>
                      </a:r>
                      <a:r>
                        <a:rPr lang="ja-JP" sz="900">
                          <a:solidFill>
                            <a:schemeClr val="dk1"/>
                          </a:solidFill>
                          <a:latin typeface="Arial"/>
                          <a:ea typeface="Arial"/>
                          <a:cs typeface="Arial"/>
                          <a:sym typeface="Arial"/>
                        </a:rPr>
                        <a:t>（R4年内閣府「防災に関する世論調査」）</a:t>
                      </a:r>
                      <a:endParaRPr sz="1050">
                        <a:solidFill>
                          <a:schemeClr val="dk1"/>
                        </a:solidFill>
                        <a:latin typeface="Arial"/>
                        <a:ea typeface="Arial"/>
                        <a:cs typeface="Arial"/>
                        <a:sym typeface="Arial"/>
                      </a:endParaRPr>
                    </a:p>
                  </a:txBody>
                  <a:tcPr marT="45725" marB="45725" marR="91450" marL="91450" anchor="ctr"/>
                </a:tc>
                <a:tc>
                  <a:txBody>
                    <a:bodyPr/>
                    <a:lstStyle/>
                    <a:p>
                      <a:pPr indent="0" lvl="0" marL="0" marR="0" rtl="0" algn="l">
                        <a:spcBef>
                          <a:spcPts val="0"/>
                        </a:spcBef>
                        <a:spcAft>
                          <a:spcPts val="0"/>
                        </a:spcAft>
                        <a:buNone/>
                      </a:pPr>
                      <a:r>
                        <a:rPr lang="ja-JP" sz="1050">
                          <a:solidFill>
                            <a:schemeClr val="dk1"/>
                          </a:solidFill>
                          <a:latin typeface="Arial"/>
                          <a:ea typeface="Arial"/>
                          <a:cs typeface="Arial"/>
                          <a:sym typeface="Arial"/>
                        </a:rPr>
                        <a:t>避難勧告等の発令にかかわらず、</a:t>
                      </a:r>
                      <a:r>
                        <a:rPr b="1" lang="ja-JP" sz="1050">
                          <a:solidFill>
                            <a:schemeClr val="dk1"/>
                          </a:solidFill>
                          <a:latin typeface="Arial"/>
                          <a:ea typeface="Arial"/>
                          <a:cs typeface="Arial"/>
                          <a:sym typeface="Arial"/>
                        </a:rPr>
                        <a:t>自分で避難を判断する</a:t>
                      </a:r>
                      <a:r>
                        <a:rPr lang="ja-JP" sz="1050">
                          <a:solidFill>
                            <a:schemeClr val="dk1"/>
                          </a:solidFill>
                          <a:latin typeface="Arial"/>
                          <a:ea typeface="Arial"/>
                          <a:cs typeface="Arial"/>
                          <a:sym typeface="Arial"/>
                        </a:rPr>
                        <a:t> </a:t>
                      </a:r>
                      <a:r>
                        <a:rPr b="1" lang="ja-JP" sz="1050" u="sng">
                          <a:solidFill>
                            <a:srgbClr val="1010D6"/>
                          </a:solidFill>
                          <a:latin typeface="Arial"/>
                          <a:ea typeface="Arial"/>
                          <a:cs typeface="Arial"/>
                          <a:sym typeface="Arial"/>
                        </a:rPr>
                        <a:t>20.0%</a:t>
                      </a:r>
                      <a:endParaRPr/>
                    </a:p>
                    <a:p>
                      <a:pPr indent="0" lvl="0" marL="0" marR="0" rtl="0" algn="l">
                        <a:spcBef>
                          <a:spcPts val="0"/>
                        </a:spcBef>
                        <a:spcAft>
                          <a:spcPts val="0"/>
                        </a:spcAft>
                        <a:buNone/>
                      </a:pPr>
                      <a:r>
                        <a:t/>
                      </a:r>
                      <a:endParaRPr b="1" sz="200" u="sng">
                        <a:solidFill>
                          <a:schemeClr val="dk1"/>
                        </a:solidFill>
                        <a:latin typeface="Arial"/>
                        <a:ea typeface="Arial"/>
                        <a:cs typeface="Arial"/>
                        <a:sym typeface="Arial"/>
                      </a:endParaRPr>
                    </a:p>
                    <a:p>
                      <a:pPr indent="0" lvl="0" marL="0" marR="0" rtl="0" algn="l">
                        <a:spcBef>
                          <a:spcPts val="0"/>
                        </a:spcBef>
                        <a:spcAft>
                          <a:spcPts val="0"/>
                        </a:spcAft>
                        <a:buNone/>
                      </a:pPr>
                      <a:r>
                        <a:rPr lang="ja-JP" sz="900">
                          <a:solidFill>
                            <a:schemeClr val="dk1"/>
                          </a:solidFill>
                          <a:latin typeface="Arial"/>
                          <a:ea typeface="Arial"/>
                          <a:cs typeface="Arial"/>
                          <a:sym typeface="Arial"/>
                        </a:rPr>
                        <a:t>（避難に関する特別世論調査、 H22年内閣府政府広報室）</a:t>
                      </a:r>
                      <a:endParaRPr sz="900">
                        <a:solidFill>
                          <a:schemeClr val="dk1"/>
                        </a:solidFill>
                        <a:latin typeface="Arial"/>
                        <a:ea typeface="Arial"/>
                        <a:cs typeface="Arial"/>
                        <a:sym typeface="Arial"/>
                      </a:endParaRPr>
                    </a:p>
                    <a:p>
                      <a:pPr indent="0" lvl="0" marL="0" marR="0" rtl="0" algn="l">
                        <a:spcBef>
                          <a:spcPts val="0"/>
                        </a:spcBef>
                        <a:spcAft>
                          <a:spcPts val="0"/>
                        </a:spcAft>
                        <a:buNone/>
                      </a:pPr>
                      <a:r>
                        <a:t/>
                      </a:r>
                      <a:endParaRPr sz="600">
                        <a:solidFill>
                          <a:schemeClr val="dk1"/>
                        </a:solidFill>
                        <a:latin typeface="Arial"/>
                        <a:ea typeface="Arial"/>
                        <a:cs typeface="Arial"/>
                        <a:sym typeface="Arial"/>
                      </a:endParaRPr>
                    </a:p>
                    <a:p>
                      <a:pPr indent="0" lvl="0" marL="0" marR="0" rtl="0" algn="l">
                        <a:spcBef>
                          <a:spcPts val="0"/>
                        </a:spcBef>
                        <a:spcAft>
                          <a:spcPts val="0"/>
                        </a:spcAft>
                        <a:buNone/>
                      </a:pPr>
                      <a:r>
                        <a:rPr lang="ja-JP" sz="1050">
                          <a:solidFill>
                            <a:schemeClr val="dk1"/>
                          </a:solidFill>
                          <a:latin typeface="Arial"/>
                          <a:ea typeface="Arial"/>
                          <a:cs typeface="Arial"/>
                          <a:sym typeface="Arial"/>
                        </a:rPr>
                        <a:t>H24年熊本県広域大水害を受けて翌年の豪雨で実施された</a:t>
                      </a:r>
                      <a:r>
                        <a:rPr b="1" lang="ja-JP" sz="1050">
                          <a:solidFill>
                            <a:schemeClr val="dk1"/>
                          </a:solidFill>
                          <a:latin typeface="Arial"/>
                          <a:ea typeface="Arial"/>
                          <a:cs typeface="Arial"/>
                          <a:sym typeface="Arial"/>
                        </a:rPr>
                        <a:t>「予防的避難」で実際に避難した割合 </a:t>
                      </a:r>
                      <a:r>
                        <a:rPr b="1" lang="ja-JP" sz="1050" u="sng">
                          <a:solidFill>
                            <a:srgbClr val="1010D6"/>
                          </a:solidFill>
                          <a:latin typeface="Arial"/>
                          <a:ea typeface="Arial"/>
                          <a:cs typeface="Arial"/>
                          <a:sym typeface="Arial"/>
                        </a:rPr>
                        <a:t>31％</a:t>
                      </a:r>
                      <a:r>
                        <a:rPr lang="ja-JP" sz="1050">
                          <a:solidFill>
                            <a:schemeClr val="dk1"/>
                          </a:solidFill>
                          <a:latin typeface="Arial"/>
                          <a:ea typeface="Arial"/>
                          <a:cs typeface="Arial"/>
                          <a:sym typeface="Arial"/>
                        </a:rPr>
                        <a:t> </a:t>
                      </a:r>
                      <a:endParaRPr sz="1050">
                        <a:solidFill>
                          <a:schemeClr val="dk1"/>
                        </a:solidFill>
                        <a:latin typeface="Arial"/>
                        <a:ea typeface="Arial"/>
                        <a:cs typeface="Arial"/>
                        <a:sym typeface="Arial"/>
                      </a:endParaRPr>
                    </a:p>
                    <a:p>
                      <a:pPr indent="0" lvl="0" marL="0" marR="0" rtl="0" algn="l">
                        <a:spcBef>
                          <a:spcPts val="0"/>
                        </a:spcBef>
                        <a:spcAft>
                          <a:spcPts val="0"/>
                        </a:spcAft>
                        <a:buNone/>
                      </a:pPr>
                      <a:r>
                        <a:t/>
                      </a:r>
                      <a:endParaRPr sz="200">
                        <a:solidFill>
                          <a:schemeClr val="dk1"/>
                        </a:solidFill>
                        <a:latin typeface="Arial"/>
                        <a:ea typeface="Arial"/>
                        <a:cs typeface="Arial"/>
                        <a:sym typeface="Arial"/>
                      </a:endParaRPr>
                    </a:p>
                    <a:p>
                      <a:pPr indent="0" lvl="0" marL="0" marR="0" rtl="0" algn="l">
                        <a:spcBef>
                          <a:spcPts val="0"/>
                        </a:spcBef>
                        <a:spcAft>
                          <a:spcPts val="0"/>
                        </a:spcAft>
                        <a:buNone/>
                      </a:pPr>
                      <a:r>
                        <a:rPr lang="ja-JP" sz="900">
                          <a:solidFill>
                            <a:schemeClr val="dk1"/>
                          </a:solidFill>
                          <a:latin typeface="Arial"/>
                          <a:ea typeface="Arial"/>
                          <a:cs typeface="Arial"/>
                          <a:sym typeface="Arial"/>
                        </a:rPr>
                        <a:t>（星出ら. 予防的避難の課題と展望. 土木学会）</a:t>
                      </a:r>
                      <a:endParaRPr sz="900">
                        <a:solidFill>
                          <a:schemeClr val="dk1"/>
                        </a:solidFill>
                        <a:latin typeface="Arial"/>
                        <a:ea typeface="Arial"/>
                        <a:cs typeface="Arial"/>
                        <a:sym typeface="Arial"/>
                      </a:endParaRPr>
                    </a:p>
                    <a:p>
                      <a:pPr indent="0" lvl="0" marL="0" marR="0" rtl="0" algn="l">
                        <a:spcBef>
                          <a:spcPts val="0"/>
                        </a:spcBef>
                        <a:spcAft>
                          <a:spcPts val="0"/>
                        </a:spcAft>
                        <a:buNone/>
                      </a:pPr>
                      <a:r>
                        <a:t/>
                      </a:r>
                      <a:endParaRPr sz="600">
                        <a:solidFill>
                          <a:schemeClr val="dk1"/>
                        </a:solidFill>
                        <a:latin typeface="Arial"/>
                        <a:ea typeface="Arial"/>
                        <a:cs typeface="Arial"/>
                        <a:sym typeface="Arial"/>
                      </a:endParaRPr>
                    </a:p>
                    <a:p>
                      <a:pPr indent="0" lvl="0" marL="0" marR="0" rtl="0" algn="l">
                        <a:spcBef>
                          <a:spcPts val="0"/>
                        </a:spcBef>
                        <a:spcAft>
                          <a:spcPts val="0"/>
                        </a:spcAft>
                        <a:buNone/>
                      </a:pPr>
                      <a:r>
                        <a:rPr b="1" lang="ja-JP" sz="1050">
                          <a:solidFill>
                            <a:schemeClr val="dk1"/>
                          </a:solidFill>
                          <a:latin typeface="Arial"/>
                          <a:ea typeface="Arial"/>
                          <a:cs typeface="Arial"/>
                          <a:sym typeface="Arial"/>
                        </a:rPr>
                        <a:t>外国人</a:t>
                      </a:r>
                      <a:r>
                        <a:rPr lang="ja-JP" sz="1050">
                          <a:solidFill>
                            <a:schemeClr val="dk1"/>
                          </a:solidFill>
                          <a:latin typeface="Arial"/>
                          <a:ea typeface="Arial"/>
                          <a:cs typeface="Arial"/>
                          <a:sym typeface="Arial"/>
                        </a:rPr>
                        <a:t>を対象とした防災知識の普及に取り組んでいる</a:t>
                      </a:r>
                      <a:r>
                        <a:rPr b="1" lang="ja-JP" sz="1050" u="none">
                          <a:solidFill>
                            <a:schemeClr val="dk1"/>
                          </a:solidFill>
                          <a:latin typeface="Arial"/>
                          <a:ea typeface="Arial"/>
                          <a:cs typeface="Arial"/>
                          <a:sym typeface="Arial"/>
                        </a:rPr>
                        <a:t>基礎自治体</a:t>
                      </a:r>
                      <a:r>
                        <a:rPr lang="ja-JP" sz="1050">
                          <a:solidFill>
                            <a:schemeClr val="dk1"/>
                          </a:solidFill>
                          <a:latin typeface="Arial"/>
                          <a:ea typeface="Arial"/>
                          <a:cs typeface="Arial"/>
                          <a:sym typeface="Arial"/>
                        </a:rPr>
                        <a:t> </a:t>
                      </a:r>
                      <a:r>
                        <a:rPr b="1" lang="ja-JP" sz="1050" u="sng">
                          <a:solidFill>
                            <a:srgbClr val="1010D6"/>
                          </a:solidFill>
                          <a:latin typeface="Arial"/>
                          <a:ea typeface="Arial"/>
                          <a:cs typeface="Arial"/>
                          <a:sym typeface="Arial"/>
                        </a:rPr>
                        <a:t>69.9%</a:t>
                      </a:r>
                      <a:endParaRPr/>
                    </a:p>
                    <a:p>
                      <a:pPr indent="0" lvl="0" marL="0" marR="0" rtl="0" algn="l">
                        <a:spcBef>
                          <a:spcPts val="0"/>
                        </a:spcBef>
                        <a:spcAft>
                          <a:spcPts val="0"/>
                        </a:spcAft>
                        <a:buNone/>
                      </a:pPr>
                      <a:r>
                        <a:t/>
                      </a:r>
                      <a:endParaRPr b="1" sz="200" u="sng">
                        <a:solidFill>
                          <a:schemeClr val="accent5"/>
                        </a:solidFill>
                        <a:latin typeface="Arial"/>
                        <a:ea typeface="Arial"/>
                        <a:cs typeface="Arial"/>
                        <a:sym typeface="Arial"/>
                      </a:endParaRPr>
                    </a:p>
                    <a:p>
                      <a:pPr indent="0" lvl="0" marL="0" marR="0" rtl="0" algn="l">
                        <a:spcBef>
                          <a:spcPts val="0"/>
                        </a:spcBef>
                        <a:spcAft>
                          <a:spcPts val="0"/>
                        </a:spcAft>
                        <a:buNone/>
                      </a:pPr>
                      <a:r>
                        <a:rPr lang="ja-JP" sz="900">
                          <a:solidFill>
                            <a:schemeClr val="dk1"/>
                          </a:solidFill>
                          <a:latin typeface="Arial"/>
                          <a:ea typeface="Arial"/>
                          <a:cs typeface="Arial"/>
                          <a:sym typeface="Arial"/>
                        </a:rPr>
                        <a:t>（H28年消防防災科学センター）</a:t>
                      </a:r>
                      <a:endParaRPr sz="1000">
                        <a:solidFill>
                          <a:schemeClr val="dk1"/>
                        </a:solidFill>
                        <a:latin typeface="Arial"/>
                        <a:ea typeface="Arial"/>
                        <a:cs typeface="Arial"/>
                        <a:sym typeface="Arial"/>
                      </a:endParaRPr>
                    </a:p>
                  </a:txBody>
                  <a:tcPr marT="45725" marB="45725" marR="91450" marL="91450" anchor="ctr"/>
                </a:tc>
              </a:tr>
              <a:tr h="432000">
                <a:tc>
                  <a:txBody>
                    <a:bodyPr/>
                    <a:lstStyle/>
                    <a:p>
                      <a:pPr indent="0" lvl="0" marL="0" marR="0" rtl="0" algn="l">
                        <a:spcBef>
                          <a:spcPts val="0"/>
                        </a:spcBef>
                        <a:spcAft>
                          <a:spcPts val="0"/>
                        </a:spcAft>
                        <a:buNone/>
                      </a:pPr>
                      <a:r>
                        <a:rPr lang="ja-JP" sz="1100">
                          <a:latin typeface="Arial"/>
                          <a:ea typeface="Arial"/>
                          <a:cs typeface="Arial"/>
                          <a:sym typeface="Arial"/>
                        </a:rPr>
                        <a:t>将来的な</a:t>
                      </a:r>
                      <a:endParaRPr sz="1100">
                        <a:latin typeface="Arial"/>
                        <a:ea typeface="Arial"/>
                        <a:cs typeface="Arial"/>
                        <a:sym typeface="Arial"/>
                      </a:endParaRPr>
                    </a:p>
                    <a:p>
                      <a:pPr indent="0" lvl="0" marL="0" marR="0" rtl="0" algn="l">
                        <a:spcBef>
                          <a:spcPts val="0"/>
                        </a:spcBef>
                        <a:spcAft>
                          <a:spcPts val="0"/>
                        </a:spcAft>
                        <a:buNone/>
                      </a:pPr>
                      <a:r>
                        <a:rPr lang="ja-JP" sz="1100">
                          <a:latin typeface="Arial"/>
                          <a:ea typeface="Arial"/>
                          <a:cs typeface="Arial"/>
                          <a:sym typeface="Arial"/>
                        </a:rPr>
                        <a:t>数値目標</a:t>
                      </a:r>
                      <a:endParaRPr/>
                    </a:p>
                  </a:txBody>
                  <a:tcPr marT="45725" marB="45725" marR="91450" marL="91450" anchor="ctr">
                    <a:solidFill>
                      <a:srgbClr val="E8E8EE"/>
                    </a:solidFill>
                  </a:tcPr>
                </a:tc>
                <a:tc>
                  <a:txBody>
                    <a:bodyPr/>
                    <a:lstStyle/>
                    <a:p>
                      <a:pPr indent="0" lvl="0" marL="0" marR="0" rtl="0" algn="ctr">
                        <a:spcBef>
                          <a:spcPts val="0"/>
                        </a:spcBef>
                        <a:spcAft>
                          <a:spcPts val="0"/>
                        </a:spcAft>
                        <a:buNone/>
                      </a:pPr>
                      <a:r>
                        <a:rPr b="1" lang="ja-JP" sz="1300">
                          <a:solidFill>
                            <a:schemeClr val="dk1"/>
                          </a:solidFill>
                          <a:latin typeface="Arial"/>
                          <a:ea typeface="Arial"/>
                          <a:cs typeface="Arial"/>
                          <a:sym typeface="Arial"/>
                        </a:rPr>
                        <a:t>100％</a:t>
                      </a:r>
                      <a:endParaRPr/>
                    </a:p>
                  </a:txBody>
                  <a:tcPr marT="45725" marB="45725" marR="91450" marL="91450" anchor="ctr">
                    <a:solidFill>
                      <a:srgbClr val="E8E8EE"/>
                    </a:solidFill>
                  </a:tcPr>
                </a:tc>
                <a:tc>
                  <a:txBody>
                    <a:bodyPr/>
                    <a:lstStyle/>
                    <a:p>
                      <a:pPr indent="0" lvl="0" marL="0" marR="0" rtl="0" algn="ctr">
                        <a:spcBef>
                          <a:spcPts val="0"/>
                        </a:spcBef>
                        <a:spcAft>
                          <a:spcPts val="0"/>
                        </a:spcAft>
                        <a:buNone/>
                      </a:pPr>
                      <a:r>
                        <a:rPr b="1" lang="ja-JP" sz="1300">
                          <a:solidFill>
                            <a:schemeClr val="dk1"/>
                          </a:solidFill>
                          <a:latin typeface="Arial"/>
                          <a:ea typeface="Arial"/>
                          <a:cs typeface="Arial"/>
                          <a:sym typeface="Arial"/>
                        </a:rPr>
                        <a:t>100％</a:t>
                      </a:r>
                      <a:endParaRPr/>
                    </a:p>
                  </a:txBody>
                  <a:tcPr marT="45725" marB="45725" marR="91450" marL="91450" anchor="ctr">
                    <a:solidFill>
                      <a:srgbClr val="E8E8EE"/>
                    </a:solidFill>
                  </a:tcPr>
                </a:tc>
                <a:tc>
                  <a:txBody>
                    <a:bodyPr/>
                    <a:lstStyle/>
                    <a:p>
                      <a:pPr indent="0" lvl="0" marL="0" marR="0" rtl="0" algn="ctr">
                        <a:spcBef>
                          <a:spcPts val="0"/>
                        </a:spcBef>
                        <a:spcAft>
                          <a:spcPts val="0"/>
                        </a:spcAft>
                        <a:buNone/>
                      </a:pPr>
                      <a:r>
                        <a:rPr b="1" lang="ja-JP" sz="1300">
                          <a:solidFill>
                            <a:schemeClr val="dk1"/>
                          </a:solidFill>
                          <a:latin typeface="Arial"/>
                          <a:ea typeface="Arial"/>
                          <a:cs typeface="Arial"/>
                          <a:sym typeface="Arial"/>
                        </a:rPr>
                        <a:t>100％</a:t>
                      </a:r>
                      <a:endParaRPr/>
                    </a:p>
                  </a:txBody>
                  <a:tcPr marT="45725" marB="45725" marR="91450" marL="91450" anchor="ctr">
                    <a:solidFill>
                      <a:srgbClr val="E8E8EE"/>
                    </a:solidFill>
                  </a:tcPr>
                </a:tc>
                <a:tc>
                  <a:txBody>
                    <a:bodyPr/>
                    <a:lstStyle/>
                    <a:p>
                      <a:pPr indent="0" lvl="0" marL="0" marR="0" rtl="0" algn="ctr">
                        <a:spcBef>
                          <a:spcPts val="0"/>
                        </a:spcBef>
                        <a:spcAft>
                          <a:spcPts val="0"/>
                        </a:spcAft>
                        <a:buNone/>
                      </a:pPr>
                      <a:r>
                        <a:rPr b="1" lang="ja-JP" sz="1300">
                          <a:solidFill>
                            <a:schemeClr val="dk1"/>
                          </a:solidFill>
                          <a:latin typeface="Arial"/>
                          <a:ea typeface="Arial"/>
                          <a:cs typeface="Arial"/>
                          <a:sym typeface="Arial"/>
                        </a:rPr>
                        <a:t>100％</a:t>
                      </a:r>
                      <a:endParaRPr/>
                    </a:p>
                  </a:txBody>
                  <a:tcPr marT="45725" marB="45725" marR="91450" marL="91450" anchor="ctr">
                    <a:solidFill>
                      <a:srgbClr val="E8E8EE"/>
                    </a:solidFill>
                  </a:tcPr>
                </a:tc>
              </a:tr>
              <a:tr h="828000">
                <a:tc>
                  <a:txBody>
                    <a:bodyPr/>
                    <a:lstStyle/>
                    <a:p>
                      <a:pPr indent="0" lvl="0" marL="0" marR="0" rtl="0" algn="l">
                        <a:spcBef>
                          <a:spcPts val="0"/>
                        </a:spcBef>
                        <a:spcAft>
                          <a:spcPts val="0"/>
                        </a:spcAft>
                        <a:buNone/>
                      </a:pPr>
                      <a:r>
                        <a:rPr lang="ja-JP" sz="1100">
                          <a:latin typeface="Arial"/>
                          <a:ea typeface="Arial"/>
                          <a:cs typeface="Arial"/>
                          <a:sym typeface="Arial"/>
                        </a:rPr>
                        <a:t>その他の</a:t>
                      </a:r>
                      <a:endParaRPr sz="1100">
                        <a:latin typeface="Arial"/>
                        <a:ea typeface="Arial"/>
                        <a:cs typeface="Arial"/>
                        <a:sym typeface="Arial"/>
                      </a:endParaRPr>
                    </a:p>
                    <a:p>
                      <a:pPr indent="0" lvl="0" marL="0" marR="0" rtl="0" algn="l">
                        <a:spcBef>
                          <a:spcPts val="0"/>
                        </a:spcBef>
                        <a:spcAft>
                          <a:spcPts val="0"/>
                        </a:spcAft>
                        <a:buNone/>
                      </a:pPr>
                      <a:r>
                        <a:rPr lang="ja-JP" sz="1100">
                          <a:latin typeface="Arial"/>
                          <a:ea typeface="Arial"/>
                          <a:cs typeface="Arial"/>
                          <a:sym typeface="Arial"/>
                        </a:rPr>
                        <a:t>目標</a:t>
                      </a:r>
                      <a:endParaRPr/>
                    </a:p>
                  </a:txBody>
                  <a:tcPr marT="45725" marB="45725" marR="91450" marL="91450" anchor="ctr">
                    <a:lnB cap="flat" cmpd="sng" w="19050">
                      <a:solidFill>
                        <a:srgbClr val="7F7F7F"/>
                      </a:solidFill>
                      <a:prstDash val="solid"/>
                      <a:round/>
                      <a:headEnd len="sm" w="sm" type="none"/>
                      <a:tailEnd len="sm" w="sm" type="none"/>
                    </a:lnB>
                  </a:tcPr>
                </a:tc>
                <a:tc>
                  <a:txBody>
                    <a:bodyPr/>
                    <a:lstStyle/>
                    <a:p>
                      <a:pPr indent="-108000" lvl="0" marL="108000" marR="0" rtl="0" algn="l">
                        <a:spcBef>
                          <a:spcPts val="0"/>
                        </a:spcBef>
                        <a:spcAft>
                          <a:spcPts val="0"/>
                        </a:spcAft>
                        <a:buClr>
                          <a:schemeClr val="dk1"/>
                        </a:buClr>
                        <a:buSzPts val="1050"/>
                        <a:buFont typeface="Arial"/>
                        <a:buChar char="•"/>
                      </a:pPr>
                      <a:r>
                        <a:rPr b="1" lang="ja-JP" sz="1050">
                          <a:solidFill>
                            <a:schemeClr val="dk1"/>
                          </a:solidFill>
                          <a:latin typeface="Arial"/>
                          <a:ea typeface="Arial"/>
                          <a:cs typeface="Arial"/>
                          <a:sym typeface="Arial"/>
                        </a:rPr>
                        <a:t>高齢者世帯・生活困窮世帯住宅</a:t>
                      </a:r>
                      <a:r>
                        <a:rPr lang="ja-JP" sz="1050">
                          <a:solidFill>
                            <a:schemeClr val="dk1"/>
                          </a:solidFill>
                          <a:latin typeface="Arial"/>
                          <a:ea typeface="Arial"/>
                          <a:cs typeface="Arial"/>
                          <a:sym typeface="Arial"/>
                        </a:rPr>
                        <a:t>の耐震化の促進</a:t>
                      </a:r>
                      <a:endParaRPr sz="1050">
                        <a:solidFill>
                          <a:schemeClr val="dk1"/>
                        </a:solidFill>
                        <a:latin typeface="Arial"/>
                        <a:ea typeface="Arial"/>
                        <a:cs typeface="Arial"/>
                        <a:sym typeface="Arial"/>
                      </a:endParaRPr>
                    </a:p>
                    <a:p>
                      <a:pPr indent="-108000" lvl="0" marL="108000" marR="0" rtl="0" algn="l">
                        <a:spcBef>
                          <a:spcPts val="0"/>
                        </a:spcBef>
                        <a:spcAft>
                          <a:spcPts val="0"/>
                        </a:spcAft>
                        <a:buNone/>
                      </a:pPr>
                      <a:r>
                        <a:t/>
                      </a:r>
                      <a:endParaRPr sz="200">
                        <a:solidFill>
                          <a:schemeClr val="dk1"/>
                        </a:solidFill>
                        <a:latin typeface="Arial"/>
                        <a:ea typeface="Arial"/>
                        <a:cs typeface="Arial"/>
                        <a:sym typeface="Arial"/>
                      </a:endParaRPr>
                    </a:p>
                    <a:p>
                      <a:pPr indent="-108000" lvl="0" marL="108000" marR="0" rtl="0" algn="l">
                        <a:spcBef>
                          <a:spcPts val="0"/>
                        </a:spcBef>
                        <a:spcAft>
                          <a:spcPts val="0"/>
                        </a:spcAft>
                        <a:buClr>
                          <a:schemeClr val="dk1"/>
                        </a:buClr>
                        <a:buSzPts val="1050"/>
                        <a:buFont typeface="Arial"/>
                        <a:buChar char="•"/>
                      </a:pPr>
                      <a:r>
                        <a:rPr b="1" lang="ja-JP" sz="1050">
                          <a:solidFill>
                            <a:schemeClr val="dk1"/>
                          </a:solidFill>
                          <a:latin typeface="Arial"/>
                          <a:ea typeface="Arial"/>
                          <a:cs typeface="Arial"/>
                          <a:sym typeface="Arial"/>
                        </a:rPr>
                        <a:t>住宅耐震化の市町村格差</a:t>
                      </a:r>
                      <a:r>
                        <a:rPr lang="ja-JP" sz="1050">
                          <a:solidFill>
                            <a:schemeClr val="dk1"/>
                          </a:solidFill>
                          <a:latin typeface="Arial"/>
                          <a:ea typeface="Arial"/>
                          <a:cs typeface="Arial"/>
                          <a:sym typeface="Arial"/>
                        </a:rPr>
                        <a:t>の解消</a:t>
                      </a:r>
                      <a:endParaRPr/>
                    </a:p>
                  </a:txBody>
                  <a:tcPr marT="45725" marB="45725" marR="91450" marL="91450" anchor="ctr">
                    <a:lnB cap="flat" cmpd="sng" w="19050">
                      <a:solidFill>
                        <a:srgbClr val="7F7F7F"/>
                      </a:solidFill>
                      <a:prstDash val="solid"/>
                      <a:round/>
                      <a:headEnd len="sm" w="sm" type="none"/>
                      <a:tailEnd len="sm" w="sm" type="none"/>
                    </a:lnB>
                  </a:tcPr>
                </a:tc>
                <a:tc>
                  <a:txBody>
                    <a:bodyPr/>
                    <a:lstStyle/>
                    <a:p>
                      <a:pPr indent="-108000" lvl="0" marL="108000" marR="0" rtl="0" algn="l">
                        <a:spcBef>
                          <a:spcPts val="0"/>
                        </a:spcBef>
                        <a:spcAft>
                          <a:spcPts val="0"/>
                        </a:spcAft>
                        <a:buClr>
                          <a:schemeClr val="dk1"/>
                        </a:buClr>
                        <a:buSzPts val="1050"/>
                        <a:buFont typeface="Arial"/>
                        <a:buChar char="•"/>
                      </a:pPr>
                      <a:r>
                        <a:rPr b="1" lang="ja-JP" sz="1050">
                          <a:solidFill>
                            <a:schemeClr val="dk1"/>
                          </a:solidFill>
                          <a:latin typeface="Arial"/>
                          <a:ea typeface="Arial"/>
                          <a:cs typeface="Arial"/>
                          <a:sym typeface="Arial"/>
                        </a:rPr>
                        <a:t>高齢者世帯・乳幼児のいる世帯・生活困窮世帯</a:t>
                      </a:r>
                      <a:r>
                        <a:rPr lang="ja-JP" sz="1050">
                          <a:solidFill>
                            <a:schemeClr val="dk1"/>
                          </a:solidFill>
                          <a:latin typeface="Arial"/>
                          <a:ea typeface="Arial"/>
                          <a:cs typeface="Arial"/>
                          <a:sym typeface="Arial"/>
                        </a:rPr>
                        <a:t>での家具固定化の促進</a:t>
                      </a:r>
                      <a:endParaRPr/>
                    </a:p>
                  </a:txBody>
                  <a:tcPr marT="45725" marB="45725" marR="91450" marL="91450" anchor="ctr">
                    <a:lnB cap="flat" cmpd="sng" w="19050">
                      <a:solidFill>
                        <a:srgbClr val="7F7F7F"/>
                      </a:solidFill>
                      <a:prstDash val="solid"/>
                      <a:round/>
                      <a:headEnd len="sm" w="sm" type="none"/>
                      <a:tailEnd len="sm" w="sm" type="none"/>
                    </a:lnB>
                  </a:tcPr>
                </a:tc>
                <a:tc>
                  <a:txBody>
                    <a:bodyPr/>
                    <a:lstStyle/>
                    <a:p>
                      <a:pPr indent="-108000" lvl="0" marL="108000" marR="0" rtl="0" algn="l">
                        <a:spcBef>
                          <a:spcPts val="0"/>
                        </a:spcBef>
                        <a:spcAft>
                          <a:spcPts val="0"/>
                        </a:spcAft>
                        <a:buClr>
                          <a:schemeClr val="dk1"/>
                        </a:buClr>
                        <a:buSzPts val="1050"/>
                        <a:buFont typeface="Arial"/>
                        <a:buChar char="•"/>
                      </a:pPr>
                      <a:r>
                        <a:rPr lang="ja-JP" sz="1050">
                          <a:solidFill>
                            <a:schemeClr val="dk1"/>
                          </a:solidFill>
                          <a:latin typeface="Arial"/>
                          <a:ea typeface="Arial"/>
                          <a:cs typeface="Arial"/>
                          <a:sym typeface="Arial"/>
                        </a:rPr>
                        <a:t>感震ブレーカーの</a:t>
                      </a:r>
                      <a:r>
                        <a:rPr b="1" lang="ja-JP" sz="1050">
                          <a:solidFill>
                            <a:schemeClr val="dk1"/>
                          </a:solidFill>
                          <a:latin typeface="Arial"/>
                          <a:ea typeface="Arial"/>
                          <a:cs typeface="Arial"/>
                          <a:sym typeface="Arial"/>
                        </a:rPr>
                        <a:t>認知度の向上</a:t>
                      </a:r>
                      <a:endParaRPr b="1" sz="1050">
                        <a:solidFill>
                          <a:schemeClr val="dk1"/>
                        </a:solidFill>
                        <a:latin typeface="Arial"/>
                        <a:ea typeface="Arial"/>
                        <a:cs typeface="Arial"/>
                        <a:sym typeface="Arial"/>
                      </a:endParaRPr>
                    </a:p>
                    <a:p>
                      <a:pPr indent="-158750" lvl="0" marL="171450" marR="0" rtl="0" algn="l">
                        <a:spcBef>
                          <a:spcPts val="0"/>
                        </a:spcBef>
                        <a:spcAft>
                          <a:spcPts val="0"/>
                        </a:spcAft>
                        <a:buClr>
                          <a:schemeClr val="dk1"/>
                        </a:buClr>
                        <a:buSzPts val="200"/>
                        <a:buFont typeface="Arial"/>
                        <a:buNone/>
                      </a:pPr>
                      <a:r>
                        <a:t/>
                      </a:r>
                      <a:endParaRPr sz="200">
                        <a:solidFill>
                          <a:schemeClr val="dk1"/>
                        </a:solidFill>
                        <a:latin typeface="Arial"/>
                        <a:ea typeface="Arial"/>
                        <a:cs typeface="Arial"/>
                        <a:sym typeface="Arial"/>
                      </a:endParaRPr>
                    </a:p>
                    <a:p>
                      <a:pPr indent="-108000" lvl="0" marL="108000" marR="0" rtl="0" algn="l">
                        <a:spcBef>
                          <a:spcPts val="0"/>
                        </a:spcBef>
                        <a:spcAft>
                          <a:spcPts val="0"/>
                        </a:spcAft>
                        <a:buClr>
                          <a:schemeClr val="dk1"/>
                        </a:buClr>
                        <a:buSzPts val="1050"/>
                        <a:buFont typeface="Arial"/>
                        <a:buChar char="•"/>
                      </a:pPr>
                      <a:r>
                        <a:rPr lang="ja-JP" sz="1050">
                          <a:solidFill>
                            <a:schemeClr val="dk1"/>
                          </a:solidFill>
                          <a:latin typeface="Arial"/>
                          <a:ea typeface="Arial"/>
                          <a:cs typeface="Arial"/>
                          <a:sym typeface="Arial"/>
                        </a:rPr>
                        <a:t>感震ブレーカー設置費補助を行う自治体の一層の増加</a:t>
                      </a:r>
                      <a:endParaRPr sz="1050">
                        <a:solidFill>
                          <a:schemeClr val="dk1"/>
                        </a:solidFill>
                        <a:latin typeface="Arial"/>
                        <a:ea typeface="Arial"/>
                        <a:cs typeface="Arial"/>
                        <a:sym typeface="Arial"/>
                      </a:endParaRPr>
                    </a:p>
                    <a:p>
                      <a:pPr indent="-158750" lvl="0" marL="171450" marR="0" rtl="0" algn="l">
                        <a:spcBef>
                          <a:spcPts val="0"/>
                        </a:spcBef>
                        <a:spcAft>
                          <a:spcPts val="0"/>
                        </a:spcAft>
                        <a:buClr>
                          <a:schemeClr val="dk1"/>
                        </a:buClr>
                        <a:buSzPts val="200"/>
                        <a:buFont typeface="Arial"/>
                        <a:buNone/>
                      </a:pPr>
                      <a:r>
                        <a:t/>
                      </a:r>
                      <a:endParaRPr sz="200">
                        <a:solidFill>
                          <a:schemeClr val="dk1"/>
                        </a:solidFill>
                        <a:latin typeface="Arial"/>
                        <a:ea typeface="Arial"/>
                        <a:cs typeface="Arial"/>
                        <a:sym typeface="Arial"/>
                      </a:endParaRPr>
                    </a:p>
                    <a:p>
                      <a:pPr indent="-108000" lvl="0" marL="108000" marR="0" rtl="0" algn="l">
                        <a:spcBef>
                          <a:spcPts val="0"/>
                        </a:spcBef>
                        <a:spcAft>
                          <a:spcPts val="0"/>
                        </a:spcAft>
                        <a:buClr>
                          <a:schemeClr val="dk1"/>
                        </a:buClr>
                        <a:buSzPts val="1050"/>
                        <a:buFont typeface="Arial"/>
                        <a:buChar char="•"/>
                      </a:pPr>
                      <a:r>
                        <a:rPr b="1" lang="ja-JP" sz="1050">
                          <a:solidFill>
                            <a:schemeClr val="dk1"/>
                          </a:solidFill>
                          <a:latin typeface="Arial"/>
                          <a:ea typeface="Arial"/>
                          <a:cs typeface="Arial"/>
                          <a:sym typeface="Arial"/>
                        </a:rPr>
                        <a:t>生活困窮世帯での</a:t>
                      </a:r>
                      <a:r>
                        <a:rPr lang="ja-JP" sz="1050">
                          <a:solidFill>
                            <a:schemeClr val="dk1"/>
                          </a:solidFill>
                          <a:latin typeface="Arial"/>
                          <a:ea typeface="Arial"/>
                          <a:cs typeface="Arial"/>
                          <a:sym typeface="Arial"/>
                        </a:rPr>
                        <a:t>感震ブレーカー設置の促進</a:t>
                      </a:r>
                      <a:endParaRPr/>
                    </a:p>
                  </a:txBody>
                  <a:tcPr marT="45725" marB="45725" marR="91450" marL="91450" anchor="ctr">
                    <a:lnB cap="flat" cmpd="sng" w="19050">
                      <a:solidFill>
                        <a:srgbClr val="7F7F7F"/>
                      </a:solidFill>
                      <a:prstDash val="solid"/>
                      <a:round/>
                      <a:headEnd len="sm" w="sm" type="none"/>
                      <a:tailEnd len="sm" w="sm" type="none"/>
                    </a:lnB>
                  </a:tcPr>
                </a:tc>
                <a:tc>
                  <a:txBody>
                    <a:bodyPr/>
                    <a:lstStyle/>
                    <a:p>
                      <a:pPr indent="-108000" lvl="0" marL="108000" marR="0" rtl="0" algn="l">
                        <a:spcBef>
                          <a:spcPts val="0"/>
                        </a:spcBef>
                        <a:spcAft>
                          <a:spcPts val="0"/>
                        </a:spcAft>
                        <a:buClr>
                          <a:schemeClr val="dk1"/>
                        </a:buClr>
                        <a:buSzPts val="1050"/>
                        <a:buFont typeface="Arial"/>
                        <a:buChar char="•"/>
                      </a:pPr>
                      <a:r>
                        <a:rPr lang="ja-JP" sz="1050">
                          <a:solidFill>
                            <a:schemeClr val="dk1"/>
                          </a:solidFill>
                          <a:latin typeface="Arial"/>
                          <a:ea typeface="Arial"/>
                          <a:cs typeface="Arial"/>
                          <a:sym typeface="Arial"/>
                        </a:rPr>
                        <a:t>要支援者の迅速避難が可能な支援体制構築の一層の進展</a:t>
                      </a:r>
                      <a:r>
                        <a:rPr b="1" lang="ja-JP" sz="1050">
                          <a:solidFill>
                            <a:schemeClr val="dk1"/>
                          </a:solidFill>
                          <a:latin typeface="Arial"/>
                          <a:ea typeface="Arial"/>
                          <a:cs typeface="Arial"/>
                          <a:sym typeface="Arial"/>
                        </a:rPr>
                        <a:t>（個別避難計画の作成率のさらなる上昇）</a:t>
                      </a:r>
                      <a:endParaRPr b="1" sz="1050">
                        <a:solidFill>
                          <a:schemeClr val="dk1"/>
                        </a:solidFill>
                        <a:latin typeface="Arial"/>
                        <a:ea typeface="Arial"/>
                        <a:cs typeface="Arial"/>
                        <a:sym typeface="Arial"/>
                      </a:endParaRPr>
                    </a:p>
                    <a:p>
                      <a:pPr indent="-158750" lvl="0" marL="171450" marR="0" rtl="0" algn="l">
                        <a:spcBef>
                          <a:spcPts val="0"/>
                        </a:spcBef>
                        <a:spcAft>
                          <a:spcPts val="0"/>
                        </a:spcAft>
                        <a:buClr>
                          <a:schemeClr val="dk1"/>
                        </a:buClr>
                        <a:buSzPts val="200"/>
                        <a:buFont typeface="Arial"/>
                        <a:buNone/>
                      </a:pPr>
                      <a:r>
                        <a:t/>
                      </a:r>
                      <a:endParaRPr b="1" sz="200">
                        <a:solidFill>
                          <a:schemeClr val="dk1"/>
                        </a:solidFill>
                        <a:latin typeface="Arial"/>
                        <a:ea typeface="Arial"/>
                        <a:cs typeface="Arial"/>
                        <a:sym typeface="Arial"/>
                      </a:endParaRPr>
                    </a:p>
                    <a:p>
                      <a:pPr indent="-108000" lvl="0" marL="108000" marR="0" rtl="0" algn="l">
                        <a:spcBef>
                          <a:spcPts val="0"/>
                        </a:spcBef>
                        <a:spcAft>
                          <a:spcPts val="0"/>
                        </a:spcAft>
                        <a:buClr>
                          <a:schemeClr val="dk1"/>
                        </a:buClr>
                        <a:buSzPts val="1050"/>
                        <a:buFont typeface="Arial"/>
                        <a:buChar char="•"/>
                      </a:pPr>
                      <a:r>
                        <a:rPr lang="ja-JP" sz="1050">
                          <a:solidFill>
                            <a:schemeClr val="dk1"/>
                          </a:solidFill>
                          <a:latin typeface="Arial"/>
                          <a:ea typeface="Arial"/>
                          <a:cs typeface="Arial"/>
                          <a:sym typeface="Arial"/>
                        </a:rPr>
                        <a:t>防災訓練への参加率の上昇</a:t>
                      </a:r>
                      <a:endParaRPr/>
                    </a:p>
                  </a:txBody>
                  <a:tcPr marT="45725" marB="45725" marR="91450" marL="91450" anchor="ctr">
                    <a:lnB cap="flat" cmpd="sng" w="19050">
                      <a:solidFill>
                        <a:srgbClr val="7F7F7F"/>
                      </a:solidFill>
                      <a:prstDash val="solid"/>
                      <a:round/>
                      <a:headEnd len="sm" w="sm" type="none"/>
                      <a:tailEnd len="sm" w="sm" type="none"/>
                    </a:lnB>
                  </a:tcPr>
                </a:tc>
              </a:tr>
            </a:tbl>
          </a:graphicData>
        </a:graphic>
      </p:graphicFrame>
      <p:sp>
        <p:nvSpPr>
          <p:cNvPr id="610" name="Google Shape;610;p22"/>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23"/>
          <p:cNvSpPr txBox="1"/>
          <p:nvPr/>
        </p:nvSpPr>
        <p:spPr>
          <a:xfrm>
            <a:off x="598443" y="1181410"/>
            <a:ext cx="5497557" cy="1046440"/>
          </a:xfrm>
          <a:prstGeom prst="rect">
            <a:avLst/>
          </a:prstGeom>
          <a:solidFill>
            <a:schemeClr val="lt1"/>
          </a:solidFill>
          <a:ln>
            <a:noFill/>
          </a:ln>
        </p:spPr>
        <p:txBody>
          <a:bodyPr anchorCtr="0" anchor="t" bIns="45700" lIns="91425" spcFirstLastPara="1" rIns="91425" wrap="square" tIns="45700">
            <a:noAutofit/>
          </a:bodyPr>
          <a:lstStyle/>
          <a:p>
            <a:pPr indent="-260350" lvl="0" marL="285750" marR="0" rtl="0" algn="l">
              <a:lnSpc>
                <a:spcPct val="100000"/>
              </a:lnSpc>
              <a:spcBef>
                <a:spcPts val="0"/>
              </a:spcBef>
              <a:spcAft>
                <a:spcPts val="0"/>
              </a:spcAft>
              <a:buClr>
                <a:schemeClr val="dk1"/>
              </a:buClr>
              <a:buSzPts val="400"/>
              <a:buFont typeface="Arial"/>
              <a:buNone/>
            </a:pPr>
            <a:r>
              <a:t/>
            </a:r>
            <a:endParaRPr b="1" i="0" sz="400" u="none" cap="none" strike="noStrike">
              <a:solidFill>
                <a:srgbClr val="4472C4"/>
              </a:solidFill>
              <a:latin typeface="Arial"/>
              <a:ea typeface="Arial"/>
              <a:cs typeface="Arial"/>
              <a:sym typeface="Arial"/>
            </a:endParaRPr>
          </a:p>
          <a:p>
            <a:pPr indent="-180000" lvl="0" marL="180000" marR="0" rtl="0" algn="l">
              <a:lnSpc>
                <a:spcPct val="100000"/>
              </a:lnSpc>
              <a:spcBef>
                <a:spcPts val="0"/>
              </a:spcBef>
              <a:spcAft>
                <a:spcPts val="0"/>
              </a:spcAft>
              <a:buClr>
                <a:srgbClr val="B94B70"/>
              </a:buClr>
              <a:buSzPts val="1050"/>
              <a:buFont typeface="Arial"/>
              <a:buChar char="•"/>
            </a:pPr>
            <a:r>
              <a:rPr b="1" i="0" lang="ja-JP" sz="1050" u="none" cap="none" strike="noStrike">
                <a:solidFill>
                  <a:srgbClr val="B94B70"/>
                </a:solidFill>
                <a:latin typeface="Arial"/>
                <a:ea typeface="Arial"/>
                <a:cs typeface="Arial"/>
                <a:sym typeface="Arial"/>
              </a:rPr>
              <a:t>災害対策基本法</a:t>
            </a:r>
            <a:r>
              <a:rPr b="0" i="0" lang="ja-JP" sz="1050" u="none" cap="none" strike="noStrike">
                <a:solidFill>
                  <a:srgbClr val="000000"/>
                </a:solidFill>
                <a:latin typeface="Arial"/>
                <a:ea typeface="Arial"/>
                <a:cs typeface="Arial"/>
                <a:sym typeface="Arial"/>
              </a:rPr>
              <a:t>の改正→「</a:t>
            </a:r>
            <a:r>
              <a:rPr b="1" i="0" lang="ja-JP" sz="1050" u="sng" cap="none" strike="noStrike">
                <a:solidFill>
                  <a:srgbClr val="000000"/>
                </a:solidFill>
                <a:latin typeface="Arial"/>
                <a:ea typeface="Arial"/>
                <a:cs typeface="Arial"/>
                <a:sym typeface="Arial"/>
              </a:rPr>
              <a:t>国民の責務</a:t>
            </a:r>
            <a:r>
              <a:rPr b="0" i="0" lang="ja-JP" sz="1050" u="none" cap="none" strike="noStrike">
                <a:solidFill>
                  <a:srgbClr val="000000"/>
                </a:solidFill>
                <a:latin typeface="Arial"/>
                <a:ea typeface="Arial"/>
                <a:cs typeface="Arial"/>
                <a:sym typeface="Arial"/>
              </a:rPr>
              <a:t>として、生活必需物資の備蓄等に加え</a:t>
            </a:r>
            <a:r>
              <a:rPr b="1" i="0" lang="ja-JP" sz="1050" u="none" cap="none" strike="noStrike">
                <a:solidFill>
                  <a:srgbClr val="000000"/>
                </a:solidFill>
                <a:latin typeface="Arial"/>
                <a:ea typeface="Arial"/>
                <a:cs typeface="Arial"/>
                <a:sym typeface="Arial"/>
              </a:rPr>
              <a:t>『家屋の耐震化、家具・家電転倒防止、感震ブレーカーの設置』」を追加</a:t>
            </a:r>
            <a:endParaRPr b="1" i="0" sz="1050" u="none" cap="none" strike="noStrike">
              <a:solidFill>
                <a:srgbClr val="000000"/>
              </a:solidFill>
              <a:latin typeface="Arial"/>
              <a:ea typeface="Arial"/>
              <a:cs typeface="Arial"/>
              <a:sym typeface="Arial"/>
            </a:endParaRPr>
          </a:p>
          <a:p>
            <a:pPr indent="-234950" lvl="0" marL="285750" marR="0" rtl="0" algn="l">
              <a:lnSpc>
                <a:spcPct val="100000"/>
              </a:lnSpc>
              <a:spcBef>
                <a:spcPts val="0"/>
              </a:spcBef>
              <a:spcAft>
                <a:spcPts val="0"/>
              </a:spcAft>
              <a:buClr>
                <a:schemeClr val="dk1"/>
              </a:buClr>
              <a:buSzPts val="800"/>
              <a:buFont typeface="Arial"/>
              <a:buNone/>
            </a:pPr>
            <a:r>
              <a:t/>
            </a:r>
            <a:endParaRPr b="0" i="0" sz="800" u="none" cap="none" strike="noStrike">
              <a:solidFill>
                <a:srgbClr val="000000"/>
              </a:solidFill>
              <a:latin typeface="Arial"/>
              <a:ea typeface="Arial"/>
              <a:cs typeface="Arial"/>
              <a:sym typeface="Arial"/>
            </a:endParaRPr>
          </a:p>
          <a:p>
            <a:pPr indent="-247650" lvl="0" marL="285750" marR="0" rtl="0" algn="l">
              <a:lnSpc>
                <a:spcPct val="100000"/>
              </a:lnSpc>
              <a:spcBef>
                <a:spcPts val="0"/>
              </a:spcBef>
              <a:spcAft>
                <a:spcPts val="0"/>
              </a:spcAft>
              <a:buClr>
                <a:schemeClr val="dk1"/>
              </a:buClr>
              <a:buSzPts val="600"/>
              <a:buFont typeface="Arial"/>
              <a:buNone/>
            </a:pPr>
            <a:r>
              <a:t/>
            </a:r>
            <a:endParaRPr b="0" i="0" sz="6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4472C4"/>
              </a:buClr>
              <a:buSzPts val="1050"/>
              <a:buFont typeface="Arial"/>
              <a:buChar char="•"/>
            </a:pPr>
            <a:r>
              <a:rPr b="1" i="0" lang="ja-JP" sz="1050" u="none" cap="none" strike="noStrike">
                <a:solidFill>
                  <a:srgbClr val="4472C4"/>
                </a:solidFill>
                <a:latin typeface="Arial"/>
                <a:ea typeface="Arial"/>
                <a:cs typeface="Arial"/>
                <a:sym typeface="Arial"/>
              </a:rPr>
              <a:t>防災基本計画</a:t>
            </a:r>
            <a:r>
              <a:rPr b="0" i="0" lang="ja-JP" sz="1050" u="none" cap="none" strike="noStrike">
                <a:solidFill>
                  <a:srgbClr val="000000"/>
                </a:solidFill>
                <a:latin typeface="Arial"/>
                <a:ea typeface="Arial"/>
                <a:cs typeface="Arial"/>
                <a:sym typeface="Arial"/>
              </a:rPr>
              <a:t>への「</a:t>
            </a:r>
            <a:r>
              <a:rPr b="1" i="0" lang="ja-JP" sz="1050" u="sng" cap="none" strike="noStrike">
                <a:solidFill>
                  <a:srgbClr val="000000"/>
                </a:solidFill>
                <a:latin typeface="Arial"/>
                <a:ea typeface="Arial"/>
                <a:cs typeface="Arial"/>
                <a:sym typeface="Arial"/>
              </a:rPr>
              <a:t>直接死亡を大幅に削減するための国民の責務</a:t>
            </a:r>
            <a:r>
              <a:rPr b="0" i="0" lang="ja-JP" sz="900" u="none" cap="none" strike="noStrike">
                <a:solidFill>
                  <a:srgbClr val="000000"/>
                </a:solidFill>
                <a:latin typeface="Arial"/>
                <a:ea typeface="Arial"/>
                <a:cs typeface="Arial"/>
                <a:sym typeface="Arial"/>
              </a:rPr>
              <a:t>（耐震化、家具・家電転倒防止、感震ブレーカー、迅速避難）</a:t>
            </a:r>
            <a:r>
              <a:rPr b="0" i="0" lang="ja-JP" sz="1050" u="none" cap="none" strike="noStrike">
                <a:solidFill>
                  <a:srgbClr val="000000"/>
                </a:solidFill>
                <a:latin typeface="Arial"/>
                <a:ea typeface="Arial"/>
                <a:cs typeface="Arial"/>
                <a:sym typeface="Arial"/>
              </a:rPr>
              <a:t>」を追加</a:t>
            </a:r>
            <a:endParaRPr b="0" i="0" sz="1500" u="none" cap="none" strike="noStrike">
              <a:solidFill>
                <a:srgbClr val="000000"/>
              </a:solidFill>
              <a:highlight>
                <a:srgbClr val="FFFF00"/>
              </a:highlight>
              <a:latin typeface="Arial"/>
              <a:ea typeface="Arial"/>
              <a:cs typeface="Arial"/>
              <a:sym typeface="Arial"/>
            </a:endParaRPr>
          </a:p>
        </p:txBody>
      </p:sp>
      <p:grpSp>
        <p:nvGrpSpPr>
          <p:cNvPr id="617" name="Google Shape;617;p23"/>
          <p:cNvGrpSpPr/>
          <p:nvPr/>
        </p:nvGrpSpPr>
        <p:grpSpPr>
          <a:xfrm>
            <a:off x="6264817" y="834016"/>
            <a:ext cx="1440000" cy="287119"/>
            <a:chOff x="643335" y="1453906"/>
            <a:chExt cx="2709463" cy="320239"/>
          </a:xfrm>
        </p:grpSpPr>
        <p:sp>
          <p:nvSpPr>
            <p:cNvPr id="618" name="Google Shape;618;p23"/>
            <p:cNvSpPr/>
            <p:nvPr/>
          </p:nvSpPr>
          <p:spPr>
            <a:xfrm>
              <a:off x="643335" y="1453906"/>
              <a:ext cx="2709463" cy="276999"/>
            </a:xfrm>
            <a:prstGeom prst="rect">
              <a:avLst/>
            </a:prstGeom>
            <a:solidFill>
              <a:schemeClr val="accent1"/>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19" name="Google Shape;619;p23"/>
            <p:cNvSpPr txBox="1"/>
            <p:nvPr/>
          </p:nvSpPr>
          <p:spPr>
            <a:xfrm>
              <a:off x="677204" y="1465193"/>
              <a:ext cx="1858795" cy="30895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200"/>
                <a:buFont typeface="Arial"/>
                <a:buNone/>
              </a:pPr>
              <a:r>
                <a:rPr b="1" i="0" lang="ja-JP" sz="1200" u="none" cap="none" strike="noStrike">
                  <a:solidFill>
                    <a:srgbClr val="FFFFFF"/>
                  </a:solidFill>
                  <a:latin typeface="Arial"/>
                  <a:ea typeface="Arial"/>
                  <a:cs typeface="Arial"/>
                  <a:sym typeface="Arial"/>
                </a:rPr>
                <a:t>地方自治体</a:t>
              </a:r>
              <a:endParaRPr/>
            </a:p>
          </p:txBody>
        </p:sp>
      </p:grpSp>
      <p:sp>
        <p:nvSpPr>
          <p:cNvPr id="620" name="Google Shape;620;p23"/>
          <p:cNvSpPr/>
          <p:nvPr/>
        </p:nvSpPr>
        <p:spPr>
          <a:xfrm>
            <a:off x="6264817" y="840025"/>
            <a:ext cx="5769140" cy="5940000"/>
          </a:xfrm>
          <a:prstGeom prst="roundRect">
            <a:avLst>
              <a:gd fmla="val 0" name="adj"/>
            </a:avLst>
          </a:prstGeom>
          <a:noFill/>
          <a:ln cap="flat" cmpd="sng" w="9525">
            <a:solidFill>
              <a:schemeClr val="accent1"/>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grpSp>
        <p:nvGrpSpPr>
          <p:cNvPr id="621" name="Google Shape;621;p23"/>
          <p:cNvGrpSpPr/>
          <p:nvPr/>
        </p:nvGrpSpPr>
        <p:grpSpPr>
          <a:xfrm>
            <a:off x="400089" y="829871"/>
            <a:ext cx="1440000" cy="288003"/>
            <a:chOff x="643335" y="1453900"/>
            <a:chExt cx="2709463" cy="320245"/>
          </a:xfrm>
        </p:grpSpPr>
        <p:sp>
          <p:nvSpPr>
            <p:cNvPr id="622" name="Google Shape;622;p23"/>
            <p:cNvSpPr/>
            <p:nvPr/>
          </p:nvSpPr>
          <p:spPr>
            <a:xfrm>
              <a:off x="643335" y="1453900"/>
              <a:ext cx="2709463" cy="276999"/>
            </a:xfrm>
            <a:prstGeom prst="rect">
              <a:avLst/>
            </a:prstGeom>
            <a:solidFill>
              <a:schemeClr val="accent1"/>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23" name="Google Shape;623;p23"/>
            <p:cNvSpPr txBox="1"/>
            <p:nvPr/>
          </p:nvSpPr>
          <p:spPr>
            <a:xfrm>
              <a:off x="677204" y="1465193"/>
              <a:ext cx="1858795" cy="30895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200"/>
                <a:buFont typeface="Arial"/>
                <a:buNone/>
              </a:pPr>
              <a:r>
                <a:rPr b="1" i="0" lang="ja-JP" sz="1200" u="none" cap="none" strike="noStrike">
                  <a:solidFill>
                    <a:srgbClr val="FFFFFF"/>
                  </a:solidFill>
                  <a:latin typeface="Arial"/>
                  <a:ea typeface="Arial"/>
                  <a:cs typeface="Arial"/>
                  <a:sym typeface="Arial"/>
                </a:rPr>
                <a:t>国</a:t>
              </a:r>
              <a:endParaRPr/>
            </a:p>
          </p:txBody>
        </p:sp>
      </p:grpSp>
      <p:sp>
        <p:nvSpPr>
          <p:cNvPr id="624" name="Google Shape;624;p23"/>
          <p:cNvSpPr txBox="1"/>
          <p:nvPr/>
        </p:nvSpPr>
        <p:spPr>
          <a:xfrm>
            <a:off x="6316272" y="1245979"/>
            <a:ext cx="5497557" cy="92333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alibri"/>
              <a:buNone/>
            </a:pPr>
            <a:r>
              <a:t/>
            </a:r>
            <a:endParaRPr b="1" i="0" sz="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Calibri"/>
              <a:buNone/>
            </a:pPr>
            <a:r>
              <a:t/>
            </a:r>
            <a:endParaRPr b="1"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
              <a:buFont typeface="Calibri"/>
              <a:buNone/>
            </a:pPr>
            <a:r>
              <a:t/>
            </a:r>
            <a:endParaRPr b="1" i="0" sz="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
              <a:buFont typeface="Calibri"/>
              <a:buNone/>
            </a:pPr>
            <a:r>
              <a:t/>
            </a:r>
            <a:endParaRPr b="1" i="0" sz="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
              <a:buFont typeface="Calibri"/>
              <a:buNone/>
            </a:pPr>
            <a:r>
              <a:t/>
            </a:r>
            <a:endParaRPr b="1" i="0" sz="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
              <a:buFont typeface="Calibri"/>
              <a:buNone/>
            </a:pPr>
            <a:r>
              <a:t/>
            </a:r>
            <a:endParaRPr b="1" i="0" sz="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
              <a:buFont typeface="Calibri"/>
              <a:buNone/>
            </a:pPr>
            <a:r>
              <a:t/>
            </a:r>
            <a:endParaRPr b="1" i="0" sz="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700"/>
              <a:buFont typeface="Calibri"/>
              <a:buNone/>
            </a:pPr>
            <a:r>
              <a:t/>
            </a:r>
            <a:endParaRPr b="0" i="0" sz="7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4472C4"/>
              </a:buClr>
              <a:buSzPts val="1050"/>
              <a:buFont typeface="Arial"/>
              <a:buChar char="•"/>
            </a:pPr>
            <a:r>
              <a:rPr b="1" i="0" lang="ja-JP" sz="1050" u="none" cap="none" strike="noStrike">
                <a:solidFill>
                  <a:srgbClr val="4472C4"/>
                </a:solidFill>
                <a:latin typeface="Arial"/>
                <a:ea typeface="Arial"/>
                <a:cs typeface="Arial"/>
                <a:sym typeface="Arial"/>
              </a:rPr>
              <a:t>地域防災計画</a:t>
            </a:r>
            <a:r>
              <a:rPr b="0" i="0" lang="ja-JP" sz="1050" u="none" cap="none" strike="noStrike">
                <a:solidFill>
                  <a:srgbClr val="000000"/>
                </a:solidFill>
                <a:latin typeface="Arial"/>
                <a:ea typeface="Arial"/>
                <a:cs typeface="Arial"/>
                <a:sym typeface="Arial"/>
              </a:rPr>
              <a:t>への「</a:t>
            </a:r>
            <a:r>
              <a:rPr b="1" i="0" lang="ja-JP" sz="1050" u="sng" cap="none" strike="noStrike">
                <a:solidFill>
                  <a:srgbClr val="000000"/>
                </a:solidFill>
                <a:latin typeface="Arial"/>
                <a:ea typeface="Arial"/>
                <a:cs typeface="Arial"/>
                <a:sym typeface="Arial"/>
              </a:rPr>
              <a:t>直接死亡を大幅に削減するための住民の責務</a:t>
            </a:r>
            <a:r>
              <a:rPr b="0" i="0" lang="ja-JP" sz="900" u="none" cap="none" strike="noStrike">
                <a:solidFill>
                  <a:srgbClr val="000000"/>
                </a:solidFill>
                <a:latin typeface="Arial"/>
                <a:ea typeface="Arial"/>
                <a:cs typeface="Arial"/>
                <a:sym typeface="Arial"/>
              </a:rPr>
              <a:t>（耐震化、家具・家電転倒防止、感震ブレーカー、迅速避難）</a:t>
            </a:r>
            <a:r>
              <a:rPr b="0" i="0" lang="ja-JP" sz="1100" u="none" cap="none" strike="noStrike">
                <a:solidFill>
                  <a:srgbClr val="000000"/>
                </a:solidFill>
                <a:latin typeface="Arial"/>
                <a:ea typeface="Arial"/>
                <a:cs typeface="Arial"/>
                <a:sym typeface="Arial"/>
              </a:rPr>
              <a:t>」</a:t>
            </a:r>
            <a:r>
              <a:rPr b="0" i="0" lang="ja-JP" sz="1050" u="none" cap="none" strike="noStrike">
                <a:solidFill>
                  <a:srgbClr val="000000"/>
                </a:solidFill>
                <a:latin typeface="Arial"/>
                <a:ea typeface="Arial"/>
                <a:cs typeface="Arial"/>
                <a:sym typeface="Arial"/>
              </a:rPr>
              <a:t>を追加</a:t>
            </a:r>
            <a:endParaRPr b="0" i="0" sz="1100" u="none" cap="none" strike="noStrike">
              <a:solidFill>
                <a:srgbClr val="000000"/>
              </a:solidFill>
              <a:latin typeface="Arial"/>
              <a:ea typeface="Arial"/>
              <a:cs typeface="Arial"/>
              <a:sym typeface="Arial"/>
            </a:endParaRPr>
          </a:p>
        </p:txBody>
      </p:sp>
      <p:sp>
        <p:nvSpPr>
          <p:cNvPr id="625" name="Google Shape;625;p23"/>
          <p:cNvSpPr txBox="1"/>
          <p:nvPr/>
        </p:nvSpPr>
        <p:spPr>
          <a:xfrm>
            <a:off x="10042348" y="1211546"/>
            <a:ext cx="1912085"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「法的整備」と「計画の整備」</a:t>
            </a:r>
            <a:endParaRPr b="0" i="0" sz="900" u="none" cap="none" strike="noStrike">
              <a:solidFill>
                <a:srgbClr val="44546A"/>
              </a:solidFill>
              <a:latin typeface="Arial"/>
              <a:ea typeface="Arial"/>
              <a:cs typeface="Arial"/>
              <a:sym typeface="Arial"/>
            </a:endParaRPr>
          </a:p>
        </p:txBody>
      </p:sp>
      <p:sp>
        <p:nvSpPr>
          <p:cNvPr id="626" name="Google Shape;626;p23"/>
          <p:cNvSpPr/>
          <p:nvPr/>
        </p:nvSpPr>
        <p:spPr>
          <a:xfrm>
            <a:off x="570219" y="1138644"/>
            <a:ext cx="11288766" cy="1080000"/>
          </a:xfrm>
          <a:prstGeom prst="roundRect">
            <a:avLst>
              <a:gd fmla="val 7143" name="adj"/>
            </a:avLst>
          </a:prstGeom>
          <a:noFill/>
          <a:ln cap="flat" cmpd="sng" w="19050">
            <a:solidFill>
              <a:srgbClr val="8296B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cxnSp>
        <p:nvCxnSpPr>
          <p:cNvPr id="627" name="Google Shape;627;p23"/>
          <p:cNvCxnSpPr/>
          <p:nvPr/>
        </p:nvCxnSpPr>
        <p:spPr>
          <a:xfrm>
            <a:off x="1591730" y="1604672"/>
            <a:ext cx="0" cy="208265"/>
          </a:xfrm>
          <a:prstGeom prst="straightConnector1">
            <a:avLst/>
          </a:prstGeom>
          <a:noFill/>
          <a:ln cap="flat" cmpd="sng" w="38100">
            <a:solidFill>
              <a:schemeClr val="accent5"/>
            </a:solidFill>
            <a:prstDash val="solid"/>
            <a:miter lim="800000"/>
            <a:headEnd len="sm" w="sm" type="none"/>
            <a:tailEnd len="med" w="med" type="triangle"/>
          </a:ln>
        </p:spPr>
      </p:cxnSp>
      <p:sp>
        <p:nvSpPr>
          <p:cNvPr id="628" name="Google Shape;628;p23"/>
          <p:cNvSpPr/>
          <p:nvPr/>
        </p:nvSpPr>
        <p:spPr>
          <a:xfrm>
            <a:off x="400229" y="845668"/>
            <a:ext cx="5769140" cy="5940000"/>
          </a:xfrm>
          <a:prstGeom prst="roundRect">
            <a:avLst>
              <a:gd fmla="val 0" name="adj"/>
            </a:avLst>
          </a:prstGeom>
          <a:noFill/>
          <a:ln cap="flat" cmpd="sng" w="9525">
            <a:solidFill>
              <a:schemeClr val="accent1"/>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29" name="Google Shape;629;p23"/>
          <p:cNvSpPr txBox="1"/>
          <p:nvPr/>
        </p:nvSpPr>
        <p:spPr>
          <a:xfrm>
            <a:off x="609734" y="2268737"/>
            <a:ext cx="11142133" cy="1785104"/>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alibri"/>
              <a:buNone/>
            </a:pPr>
            <a:r>
              <a:t/>
            </a:r>
            <a:endParaRPr b="0" i="0" sz="4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耐震診断に基づいた</a:t>
            </a:r>
            <a:r>
              <a:rPr b="1" i="0" lang="ja-JP" sz="1050" u="none" cap="none" strike="noStrike">
                <a:solidFill>
                  <a:srgbClr val="000000"/>
                </a:solidFill>
                <a:latin typeface="Arial"/>
                <a:ea typeface="Arial"/>
                <a:cs typeface="Arial"/>
                <a:sym typeface="Arial"/>
              </a:rPr>
              <a:t>家屋の耐震化費用の</a:t>
            </a:r>
            <a:r>
              <a:rPr b="1" i="0" lang="ja-JP" sz="1050" u="none" cap="none" strike="noStrike">
                <a:solidFill>
                  <a:srgbClr val="548135"/>
                </a:solidFill>
                <a:latin typeface="Arial"/>
                <a:ea typeface="Arial"/>
                <a:cs typeface="Arial"/>
                <a:sym typeface="Arial"/>
              </a:rPr>
              <a:t>全額補助制度</a:t>
            </a:r>
            <a:r>
              <a:rPr b="0" i="0" lang="ja-JP" sz="1050" u="none" cap="none" strike="noStrike">
                <a:solidFill>
                  <a:srgbClr val="000000"/>
                </a:solidFill>
                <a:latin typeface="Arial"/>
                <a:ea typeface="Arial"/>
                <a:cs typeface="Arial"/>
                <a:sym typeface="Arial"/>
              </a:rPr>
              <a:t> および </a:t>
            </a:r>
            <a:r>
              <a:rPr b="1" i="0" lang="ja-JP" sz="1050" u="none" cap="none" strike="noStrike">
                <a:solidFill>
                  <a:srgbClr val="000000"/>
                </a:solidFill>
                <a:latin typeface="Arial"/>
                <a:ea typeface="Arial"/>
                <a:cs typeface="Arial"/>
                <a:sym typeface="Arial"/>
              </a:rPr>
              <a:t>耐震化を実施した家屋所有者の</a:t>
            </a:r>
            <a:r>
              <a:rPr b="1" i="0" lang="ja-JP" sz="1050" u="none" cap="none" strike="noStrike">
                <a:solidFill>
                  <a:srgbClr val="548135"/>
                </a:solidFill>
                <a:latin typeface="Arial"/>
                <a:ea typeface="Arial"/>
                <a:cs typeface="Arial"/>
                <a:sym typeface="Arial"/>
              </a:rPr>
              <a:t>固定資産税減免等</a:t>
            </a:r>
            <a:r>
              <a:rPr b="1" i="0" lang="ja-JP" sz="1050" u="none" cap="none" strike="noStrike">
                <a:solidFill>
                  <a:srgbClr val="000000"/>
                </a:solidFill>
                <a:latin typeface="Arial"/>
                <a:ea typeface="Arial"/>
                <a:cs typeface="Arial"/>
                <a:sym typeface="Arial"/>
              </a:rPr>
              <a:t>のインセンティブ強化</a:t>
            </a:r>
            <a:r>
              <a:rPr b="0" i="0" lang="ja-JP" sz="1050" u="none" cap="none" strike="noStrike">
                <a:solidFill>
                  <a:srgbClr val="000000"/>
                </a:solidFill>
                <a:latin typeface="Arial"/>
                <a:ea typeface="Arial"/>
                <a:cs typeface="Arial"/>
                <a:sym typeface="Arial"/>
              </a:rPr>
              <a:t>*</a:t>
            </a:r>
            <a:r>
              <a:rPr b="0" baseline="30000" i="0" lang="ja-JP" sz="1050" u="none" cap="none" strike="noStrike">
                <a:solidFill>
                  <a:srgbClr val="000000"/>
                </a:solidFill>
                <a:latin typeface="Arial"/>
                <a:ea typeface="Arial"/>
                <a:cs typeface="Arial"/>
                <a:sym typeface="Arial"/>
              </a:rPr>
              <a:t>1</a:t>
            </a:r>
            <a:endParaRPr b="0" baseline="3000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00"/>
              <a:buFont typeface="Calibri"/>
              <a:buNone/>
            </a:pPr>
            <a:r>
              <a:t/>
            </a:r>
            <a:endParaRPr b="0" i="0" sz="3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専門家による</a:t>
            </a:r>
            <a:r>
              <a:rPr b="1" i="0" lang="ja-JP" sz="1050" u="none" cap="none" strike="noStrike">
                <a:solidFill>
                  <a:srgbClr val="000000"/>
                </a:solidFill>
                <a:latin typeface="Arial"/>
                <a:ea typeface="Arial"/>
                <a:cs typeface="Arial"/>
                <a:sym typeface="Arial"/>
              </a:rPr>
              <a:t>家具・家電転倒防止のための設置診断 </a:t>
            </a:r>
            <a:r>
              <a:rPr b="0" i="0" lang="ja-JP" sz="1050" u="none" cap="none" strike="noStrike">
                <a:solidFill>
                  <a:srgbClr val="000000"/>
                </a:solidFill>
                <a:latin typeface="Arial"/>
                <a:ea typeface="Arial"/>
                <a:cs typeface="Arial"/>
                <a:sym typeface="Arial"/>
              </a:rPr>
              <a:t>および </a:t>
            </a:r>
            <a:r>
              <a:rPr b="1" i="0" lang="ja-JP" sz="1050" u="none" cap="none" strike="noStrike">
                <a:solidFill>
                  <a:srgbClr val="000000"/>
                </a:solidFill>
                <a:latin typeface="Arial"/>
                <a:ea typeface="Arial"/>
                <a:cs typeface="Arial"/>
                <a:sym typeface="Arial"/>
              </a:rPr>
              <a:t>転倒防止策に係る費用の</a:t>
            </a:r>
            <a:r>
              <a:rPr b="1" i="0" lang="ja-JP" sz="1050" u="none" cap="none" strike="noStrike">
                <a:solidFill>
                  <a:srgbClr val="548135"/>
                </a:solidFill>
                <a:latin typeface="Arial"/>
                <a:ea typeface="Arial"/>
                <a:cs typeface="Arial"/>
                <a:sym typeface="Arial"/>
              </a:rPr>
              <a:t>補助制度の「全市町村」</a:t>
            </a:r>
            <a:r>
              <a:rPr b="1" i="0" lang="ja-JP" sz="1050" u="none" cap="none" strike="noStrike">
                <a:solidFill>
                  <a:srgbClr val="000000"/>
                </a:solidFill>
                <a:latin typeface="Arial"/>
                <a:ea typeface="Arial"/>
                <a:cs typeface="Arial"/>
                <a:sym typeface="Arial"/>
              </a:rPr>
              <a:t>での創設</a:t>
            </a:r>
            <a:r>
              <a:rPr b="0" i="0" lang="ja-JP" sz="1100" u="none" cap="none" strike="noStrike">
                <a:solidFill>
                  <a:srgbClr val="000000"/>
                </a:solidFill>
                <a:latin typeface="Arial"/>
                <a:ea typeface="Arial"/>
                <a:cs typeface="Arial"/>
                <a:sym typeface="Arial"/>
              </a:rPr>
              <a:t>*</a:t>
            </a:r>
            <a:r>
              <a:rPr b="0" baseline="30000" i="0" lang="ja-JP" sz="1100" u="none" cap="none" strike="noStrike">
                <a:solidFill>
                  <a:srgbClr val="000000"/>
                </a:solidFill>
                <a:latin typeface="Arial"/>
                <a:ea typeface="Arial"/>
                <a:cs typeface="Arial"/>
                <a:sym typeface="Arial"/>
              </a:rPr>
              <a:t>1</a:t>
            </a:r>
            <a:endParaRPr/>
          </a:p>
          <a:p>
            <a:pPr indent="-266700" lvl="0" marL="285750" marR="0" rtl="0" algn="l">
              <a:lnSpc>
                <a:spcPct val="100000"/>
              </a:lnSpc>
              <a:spcBef>
                <a:spcPts val="0"/>
              </a:spcBef>
              <a:spcAft>
                <a:spcPts val="0"/>
              </a:spcAft>
              <a:buClr>
                <a:schemeClr val="dk1"/>
              </a:buClr>
              <a:buSzPts val="300"/>
              <a:buFont typeface="Arial"/>
              <a:buNone/>
            </a:pPr>
            <a:r>
              <a:t/>
            </a:r>
            <a:endParaRPr b="0" i="0" sz="300" u="none" cap="none" strike="noStrike">
              <a:solidFill>
                <a:srgbClr val="000000"/>
              </a:solidFill>
              <a:latin typeface="Arial"/>
              <a:ea typeface="Arial"/>
              <a:cs typeface="Arial"/>
              <a:sym typeface="Arial"/>
            </a:endParaRPr>
          </a:p>
          <a:p>
            <a:pPr indent="-273050" lvl="0" marL="285750" marR="0" rtl="0" algn="l">
              <a:lnSpc>
                <a:spcPct val="100000"/>
              </a:lnSpc>
              <a:spcBef>
                <a:spcPts val="0"/>
              </a:spcBef>
              <a:spcAft>
                <a:spcPts val="0"/>
              </a:spcAft>
              <a:buClr>
                <a:schemeClr val="dk1"/>
              </a:buClr>
              <a:buSzPts val="200"/>
              <a:buFont typeface="Arial"/>
              <a:buNone/>
            </a:pPr>
            <a:r>
              <a:t/>
            </a:r>
            <a:endParaRPr b="0" i="0" sz="2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感震ブレーカー設置のための補助制度の</a:t>
            </a:r>
            <a:r>
              <a:rPr b="1" i="0" lang="ja-JP" sz="1050" u="none" cap="none" strike="noStrike">
                <a:solidFill>
                  <a:srgbClr val="548135"/>
                </a:solidFill>
                <a:latin typeface="Arial"/>
                <a:ea typeface="Arial"/>
                <a:cs typeface="Arial"/>
                <a:sym typeface="Arial"/>
              </a:rPr>
              <a:t>「全市町村」</a:t>
            </a:r>
            <a:r>
              <a:rPr b="1" i="0" lang="ja-JP" sz="1050" u="none" cap="none" strike="noStrike">
                <a:solidFill>
                  <a:srgbClr val="000000"/>
                </a:solidFill>
                <a:latin typeface="Arial"/>
                <a:ea typeface="Arial"/>
                <a:cs typeface="Arial"/>
                <a:sym typeface="Arial"/>
              </a:rPr>
              <a:t>での創設</a:t>
            </a:r>
            <a:r>
              <a:rPr b="0" i="0" lang="ja-JP" sz="1050" u="none" cap="none" strike="noStrike">
                <a:solidFill>
                  <a:srgbClr val="000000"/>
                </a:solidFill>
                <a:latin typeface="Arial"/>
                <a:ea typeface="Arial"/>
                <a:cs typeface="Arial"/>
                <a:sym typeface="Arial"/>
              </a:rPr>
              <a:t>*</a:t>
            </a:r>
            <a:r>
              <a:rPr b="0" baseline="30000" i="0" lang="ja-JP" sz="1050" u="none" cap="none" strike="noStrike">
                <a:solidFill>
                  <a:srgbClr val="000000"/>
                </a:solidFill>
                <a:latin typeface="Arial"/>
                <a:ea typeface="Arial"/>
                <a:cs typeface="Arial"/>
                <a:sym typeface="Arial"/>
              </a:rPr>
              <a:t>1</a:t>
            </a:r>
            <a:r>
              <a:rPr b="1" i="0" lang="ja-JP" sz="900" u="none" cap="none" strike="noStrike">
                <a:solidFill>
                  <a:srgbClr val="548135"/>
                </a:solidFill>
                <a:latin typeface="Arial"/>
                <a:ea typeface="Arial"/>
                <a:cs typeface="Arial"/>
                <a:sym typeface="Arial"/>
              </a:rPr>
              <a:t>  　</a:t>
            </a:r>
            <a:r>
              <a:rPr b="0" i="0" lang="ja-JP" sz="900" u="none" cap="none" strike="noStrike">
                <a:solidFill>
                  <a:srgbClr val="000000"/>
                </a:solidFill>
                <a:latin typeface="Arial"/>
                <a:ea typeface="Arial"/>
                <a:cs typeface="Arial"/>
                <a:sym typeface="Arial"/>
              </a:rPr>
              <a:t>（*1 高齢者・生活困窮世帯等の重点対象を設定）</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00"/>
              <a:buFont typeface="Calibri"/>
              <a:buNone/>
            </a:pPr>
            <a:r>
              <a:t/>
            </a:r>
            <a:endParaRPr b="0" i="0" sz="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548135"/>
              </a:buClr>
              <a:buSzPts val="1050"/>
              <a:buFont typeface="Arial"/>
              <a:buChar char="•"/>
            </a:pPr>
            <a:r>
              <a:rPr b="1" i="0" lang="ja-JP" sz="1050" u="none" cap="none" strike="noStrike">
                <a:solidFill>
                  <a:srgbClr val="548135"/>
                </a:solidFill>
                <a:latin typeface="Arial"/>
                <a:ea typeface="Arial"/>
                <a:cs typeface="Arial"/>
                <a:sym typeface="Arial"/>
              </a:rPr>
              <a:t>「健康マイレージ」</a:t>
            </a:r>
            <a:r>
              <a:rPr b="0" i="0" lang="ja-JP" sz="1050" u="none" cap="none" strike="noStrike">
                <a:solidFill>
                  <a:srgbClr val="000000"/>
                </a:solidFill>
                <a:latin typeface="Arial"/>
                <a:ea typeface="Arial"/>
                <a:cs typeface="Arial"/>
                <a:sym typeface="Arial"/>
              </a:rPr>
              <a:t>制度への</a:t>
            </a:r>
            <a:r>
              <a:rPr b="1" i="0" lang="ja-JP" sz="1050" u="none" cap="none" strike="noStrike">
                <a:solidFill>
                  <a:srgbClr val="000000"/>
                </a:solidFill>
                <a:latin typeface="Arial"/>
                <a:ea typeface="Arial"/>
                <a:cs typeface="Arial"/>
                <a:sym typeface="Arial"/>
              </a:rPr>
              <a:t>防災行動変容</a:t>
            </a:r>
            <a:r>
              <a:rPr b="0" i="0" lang="ja-JP" sz="900" u="none" cap="none" strike="noStrike">
                <a:solidFill>
                  <a:srgbClr val="000000"/>
                </a:solidFill>
                <a:latin typeface="Arial"/>
                <a:ea typeface="Arial"/>
                <a:cs typeface="Arial"/>
                <a:sym typeface="Arial"/>
              </a:rPr>
              <a:t>（家具・家電転倒防止、感震ブレーカーの設置、防災訓練への参加）</a:t>
            </a:r>
            <a:r>
              <a:rPr b="1" i="0" lang="ja-JP" sz="1050" u="none" cap="none" strike="noStrike">
                <a:solidFill>
                  <a:srgbClr val="548135"/>
                </a:solidFill>
                <a:latin typeface="Arial"/>
                <a:ea typeface="Arial"/>
                <a:cs typeface="Arial"/>
                <a:sym typeface="Arial"/>
              </a:rPr>
              <a:t>の追加 　</a:t>
            </a:r>
            <a:r>
              <a:rPr b="1" i="0" lang="ja-JP" sz="1050" u="none" cap="none" strike="noStrike">
                <a:solidFill>
                  <a:srgbClr val="000000"/>
                </a:solidFill>
                <a:latin typeface="Arial"/>
                <a:ea typeface="Arial"/>
                <a:cs typeface="Arial"/>
                <a:sym typeface="Arial"/>
              </a:rPr>
              <a:t>→</a:t>
            </a:r>
            <a:r>
              <a:rPr b="1" i="0" lang="ja-JP" sz="1050" u="none" cap="none" strike="noStrike">
                <a:solidFill>
                  <a:srgbClr val="548135"/>
                </a:solidFill>
                <a:latin typeface="Arial"/>
                <a:ea typeface="Arial"/>
                <a:cs typeface="Arial"/>
                <a:sym typeface="Arial"/>
              </a:rPr>
              <a:t> </a:t>
            </a:r>
            <a:r>
              <a:rPr b="1" i="0" lang="ja-JP" sz="1050" u="none" cap="none" strike="noStrike">
                <a:solidFill>
                  <a:srgbClr val="000000"/>
                </a:solidFill>
                <a:latin typeface="Arial"/>
                <a:ea typeface="Arial"/>
                <a:cs typeface="Arial"/>
                <a:sym typeface="Arial"/>
              </a:rPr>
              <a:t>ポイント還元</a:t>
            </a:r>
            <a:r>
              <a:rPr b="0" i="0" lang="ja-JP" sz="1050" u="none" cap="none" strike="noStrike">
                <a:solidFill>
                  <a:srgbClr val="000000"/>
                </a:solidFill>
                <a:latin typeface="Arial"/>
                <a:ea typeface="Arial"/>
                <a:cs typeface="Arial"/>
                <a:sym typeface="Arial"/>
              </a:rPr>
              <a:t>などのインセンティブ付与</a:t>
            </a:r>
            <a:endParaRPr b="0" i="0" sz="1050" u="none" cap="none" strike="noStrike">
              <a:solidFill>
                <a:srgbClr val="000000"/>
              </a:solidFill>
              <a:latin typeface="Arial"/>
              <a:ea typeface="Arial"/>
              <a:cs typeface="Arial"/>
              <a:sym typeface="Arial"/>
            </a:endParaRPr>
          </a:p>
          <a:p>
            <a:pPr indent="-266700" lvl="0" marL="285750" marR="0" rtl="0" algn="l">
              <a:lnSpc>
                <a:spcPct val="100000"/>
              </a:lnSpc>
              <a:spcBef>
                <a:spcPts val="0"/>
              </a:spcBef>
              <a:spcAft>
                <a:spcPts val="0"/>
              </a:spcAft>
              <a:buClr>
                <a:schemeClr val="dk1"/>
              </a:buClr>
              <a:buSzPts val="300"/>
              <a:buFont typeface="Arial"/>
              <a:buNone/>
            </a:pPr>
            <a:r>
              <a:t/>
            </a:r>
            <a:endParaRPr b="0" i="0" sz="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個別避難計画策定している住民</a:t>
            </a:r>
            <a:r>
              <a:rPr b="0" i="0" lang="ja-JP" sz="1050" u="none" cap="none" strike="noStrike">
                <a:solidFill>
                  <a:srgbClr val="000000"/>
                </a:solidFill>
                <a:latin typeface="Arial"/>
                <a:ea typeface="Arial"/>
                <a:cs typeface="Arial"/>
                <a:sym typeface="Arial"/>
              </a:rPr>
              <a:t>への</a:t>
            </a:r>
            <a:r>
              <a:rPr b="1" i="0" lang="ja-JP" sz="1050" u="none" cap="none" strike="noStrike">
                <a:solidFill>
                  <a:srgbClr val="548135"/>
                </a:solidFill>
                <a:latin typeface="Arial"/>
                <a:ea typeface="Arial"/>
                <a:cs typeface="Arial"/>
                <a:sym typeface="Arial"/>
              </a:rPr>
              <a:t>「防災アプリ」を活用した避難介助・避難確認システムの開発</a:t>
            </a:r>
            <a:r>
              <a:rPr b="0" i="0" lang="ja-JP" sz="1050" u="none" cap="none" strike="noStrike">
                <a:solidFill>
                  <a:srgbClr val="000000"/>
                </a:solidFill>
                <a:latin typeface="Arial"/>
                <a:ea typeface="Arial"/>
                <a:cs typeface="Arial"/>
                <a:sym typeface="Arial"/>
              </a:rPr>
              <a:t>への補助</a:t>
            </a:r>
            <a:endParaRPr b="0" i="0" sz="1050" u="none" cap="none" strike="noStrike">
              <a:solidFill>
                <a:srgbClr val="000000"/>
              </a:solidFill>
              <a:latin typeface="Arial"/>
              <a:ea typeface="Arial"/>
              <a:cs typeface="Arial"/>
              <a:sym typeface="Arial"/>
            </a:endParaRPr>
          </a:p>
          <a:p>
            <a:pPr indent="-152400" lvl="0" marL="171450" marR="0" rtl="0" algn="l">
              <a:lnSpc>
                <a:spcPct val="100000"/>
              </a:lnSpc>
              <a:spcBef>
                <a:spcPts val="0"/>
              </a:spcBef>
              <a:spcAft>
                <a:spcPts val="0"/>
              </a:spcAft>
              <a:buClr>
                <a:schemeClr val="dk1"/>
              </a:buClr>
              <a:buSzPts val="300"/>
              <a:buFont typeface="Arial"/>
              <a:buNone/>
            </a:pPr>
            <a:r>
              <a:t/>
            </a:r>
            <a:endParaRPr b="0" i="0" sz="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耐震診断や家具固定</a:t>
            </a:r>
            <a:r>
              <a:rPr b="0" i="0" lang="ja-JP" sz="1050" u="none" cap="none" strike="noStrike">
                <a:solidFill>
                  <a:srgbClr val="000000"/>
                </a:solidFill>
                <a:latin typeface="Arial"/>
                <a:ea typeface="Arial"/>
                <a:cs typeface="Arial"/>
                <a:sym typeface="Arial"/>
              </a:rPr>
              <a:t>による</a:t>
            </a:r>
            <a:r>
              <a:rPr b="1" i="0" lang="ja-JP" sz="1050" u="none" cap="none" strike="noStrike">
                <a:solidFill>
                  <a:srgbClr val="000000"/>
                </a:solidFill>
                <a:latin typeface="Arial"/>
                <a:ea typeface="Arial"/>
                <a:cs typeface="Arial"/>
                <a:sym typeface="Arial"/>
              </a:rPr>
              <a:t>マイナポイント等の付与制度</a:t>
            </a:r>
            <a:endParaRPr b="0" i="0" sz="900" u="none" cap="none" strike="noStrike">
              <a:solidFill>
                <a:srgbClr val="000000"/>
              </a:solidFill>
              <a:latin typeface="Arial"/>
              <a:ea typeface="Arial"/>
              <a:cs typeface="Arial"/>
              <a:sym typeface="Arial"/>
            </a:endParaRPr>
          </a:p>
          <a:p>
            <a:pPr indent="-104775" lvl="0" marL="171450" marR="0" rtl="0" algn="l">
              <a:lnSpc>
                <a:spcPct val="100000"/>
              </a:lnSpc>
              <a:spcBef>
                <a:spcPts val="0"/>
              </a:spcBef>
              <a:spcAft>
                <a:spcPts val="0"/>
              </a:spcAft>
              <a:buClr>
                <a:schemeClr val="dk1"/>
              </a:buClr>
              <a:buSzPts val="1050"/>
              <a:buFont typeface="Arial"/>
              <a:buNone/>
            </a:pPr>
            <a:r>
              <a:t/>
            </a:r>
            <a:endParaRPr b="0" i="0" sz="1050" u="none" cap="none" strike="noStrike">
              <a:solidFill>
                <a:srgbClr val="000000"/>
              </a:solidFill>
              <a:latin typeface="Arial"/>
              <a:ea typeface="Arial"/>
              <a:cs typeface="Arial"/>
              <a:sym typeface="Arial"/>
            </a:endParaRPr>
          </a:p>
          <a:p>
            <a:pPr indent="-273050" lvl="0" marL="285750" marR="0" rtl="0" algn="l">
              <a:lnSpc>
                <a:spcPct val="100000"/>
              </a:lnSpc>
              <a:spcBef>
                <a:spcPts val="0"/>
              </a:spcBef>
              <a:spcAft>
                <a:spcPts val="0"/>
              </a:spcAft>
              <a:buClr>
                <a:schemeClr val="dk1"/>
              </a:buClr>
              <a:buSzPts val="200"/>
              <a:buFont typeface="Arial"/>
              <a:buNone/>
            </a:pPr>
            <a:r>
              <a:t/>
            </a:r>
            <a:endParaRPr b="0" i="0" sz="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ja-JP" sz="1300" u="none" cap="none" strike="noStrike">
                <a:solidFill>
                  <a:srgbClr val="000000"/>
                </a:solidFill>
                <a:latin typeface="Arial"/>
                <a:ea typeface="Arial"/>
                <a:cs typeface="Arial"/>
                <a:sym typeface="Arial"/>
              </a:rPr>
              <a:t>　</a:t>
            </a:r>
            <a:r>
              <a:rPr b="0" i="0" lang="ja-JP"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p:txBody>
      </p:sp>
      <p:sp>
        <p:nvSpPr>
          <p:cNvPr id="630" name="Google Shape;630;p23"/>
          <p:cNvSpPr txBox="1"/>
          <p:nvPr/>
        </p:nvSpPr>
        <p:spPr>
          <a:xfrm>
            <a:off x="9896096" y="2361325"/>
            <a:ext cx="2058337"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「補助制度」と「インセンティブ」</a:t>
            </a:r>
            <a:endParaRPr b="0" i="0" sz="900" u="none" cap="none" strike="noStrike">
              <a:solidFill>
                <a:srgbClr val="44546A"/>
              </a:solidFill>
              <a:latin typeface="Arial"/>
              <a:ea typeface="Arial"/>
              <a:cs typeface="Arial"/>
              <a:sym typeface="Arial"/>
            </a:endParaRPr>
          </a:p>
        </p:txBody>
      </p:sp>
      <p:sp>
        <p:nvSpPr>
          <p:cNvPr id="631" name="Google Shape;631;p23"/>
          <p:cNvSpPr/>
          <p:nvPr/>
        </p:nvSpPr>
        <p:spPr>
          <a:xfrm>
            <a:off x="575862" y="2275533"/>
            <a:ext cx="11288766" cy="1548000"/>
          </a:xfrm>
          <a:prstGeom prst="roundRect">
            <a:avLst>
              <a:gd fmla="val 5196" name="adj"/>
            </a:avLst>
          </a:prstGeom>
          <a:noFill/>
          <a:ln cap="flat" cmpd="sng" w="19050">
            <a:solidFill>
              <a:srgbClr val="8296B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32" name="Google Shape;632;p23"/>
          <p:cNvSpPr/>
          <p:nvPr/>
        </p:nvSpPr>
        <p:spPr>
          <a:xfrm>
            <a:off x="778812" y="1212112"/>
            <a:ext cx="5220000" cy="432000"/>
          </a:xfrm>
          <a:prstGeom prst="rect">
            <a:avLst/>
          </a:prstGeom>
          <a:noFill/>
          <a:ln cap="flat" cmpd="sng" w="19050">
            <a:solidFill>
              <a:srgbClr val="B94B7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33" name="Google Shape;633;p23"/>
          <p:cNvSpPr txBox="1"/>
          <p:nvPr/>
        </p:nvSpPr>
        <p:spPr>
          <a:xfrm>
            <a:off x="623504" y="4288342"/>
            <a:ext cx="5497557" cy="523220"/>
          </a:xfrm>
          <a:prstGeom prst="rect">
            <a:avLst/>
          </a:prstGeom>
          <a:solidFill>
            <a:schemeClr val="lt1"/>
          </a:solidFill>
          <a:ln>
            <a:noFill/>
          </a:ln>
        </p:spPr>
        <p:txBody>
          <a:bodyPr anchorCtr="0" anchor="t" bIns="45700" lIns="91425" spcFirstLastPara="1" rIns="91425" wrap="square" tIns="45700">
            <a:noAutofit/>
          </a:bodyPr>
          <a:lstStyle/>
          <a:p>
            <a:pPr indent="-260350" lvl="0" marL="285750" marR="0" rtl="0" algn="l">
              <a:lnSpc>
                <a:spcPct val="100000"/>
              </a:lnSpc>
              <a:spcBef>
                <a:spcPts val="0"/>
              </a:spcBef>
              <a:spcAft>
                <a:spcPts val="0"/>
              </a:spcAft>
              <a:buClr>
                <a:schemeClr val="dk1"/>
              </a:buClr>
              <a:buSzPts val="400"/>
              <a:buFont typeface="Arial"/>
              <a:buNone/>
            </a:pPr>
            <a:r>
              <a:t/>
            </a:r>
            <a:endParaRPr b="1" i="0" sz="400" u="none" cap="none" strike="noStrike">
              <a:solidFill>
                <a:schemeClr val="dk1"/>
              </a:solidFill>
              <a:latin typeface="Arial"/>
              <a:ea typeface="Arial"/>
              <a:cs typeface="Arial"/>
              <a:sym typeface="Arial"/>
            </a:endParaRPr>
          </a:p>
          <a:p>
            <a:pPr indent="-180000" lvl="0" marL="180000" marR="0" rtl="0" algn="l">
              <a:lnSpc>
                <a:spcPct val="100000"/>
              </a:lnSpc>
              <a:spcBef>
                <a:spcPts val="0"/>
              </a:spcBef>
              <a:spcAft>
                <a:spcPts val="0"/>
              </a:spcAft>
              <a:buClr>
                <a:schemeClr val="dk1"/>
              </a:buClr>
              <a:buSzPts val="1050"/>
              <a:buFont typeface="Arial"/>
              <a:buChar char="•"/>
            </a:pPr>
            <a:r>
              <a:rPr b="1" i="0" lang="ja-JP" sz="1050" u="none" cap="none" strike="noStrike">
                <a:solidFill>
                  <a:schemeClr val="dk1"/>
                </a:solidFill>
                <a:latin typeface="Arial"/>
                <a:ea typeface="Arial"/>
                <a:cs typeface="Arial"/>
                <a:sym typeface="Arial"/>
              </a:rPr>
              <a:t>保健師助産師看護師法に</a:t>
            </a:r>
            <a:r>
              <a:rPr b="1" i="0" lang="ja-JP" sz="1050" u="none" cap="none" strike="noStrike">
                <a:solidFill>
                  <a:srgbClr val="EA157A"/>
                </a:solidFill>
                <a:latin typeface="Arial"/>
                <a:ea typeface="Arial"/>
                <a:cs typeface="Arial"/>
                <a:sym typeface="Arial"/>
              </a:rPr>
              <a:t>保健師の事前防災を業務</a:t>
            </a:r>
            <a:r>
              <a:rPr b="1" i="0" lang="ja-JP" sz="1050" u="none" cap="none" strike="noStrike">
                <a:solidFill>
                  <a:schemeClr val="dk1"/>
                </a:solidFill>
                <a:latin typeface="Arial"/>
                <a:ea typeface="Arial"/>
                <a:cs typeface="Arial"/>
                <a:sym typeface="Arial"/>
              </a:rPr>
              <a:t>として追加</a:t>
            </a:r>
            <a:endParaRPr b="1" i="0" sz="1050" u="none" cap="none" strike="noStrike">
              <a:solidFill>
                <a:schemeClr val="dk1"/>
              </a:solidFill>
              <a:latin typeface="Arial"/>
              <a:ea typeface="Arial"/>
              <a:cs typeface="Arial"/>
              <a:sym typeface="Arial"/>
            </a:endParaRPr>
          </a:p>
          <a:p>
            <a:pPr indent="-266700" lvl="0" marL="285750" marR="0" rtl="0" algn="l">
              <a:lnSpc>
                <a:spcPct val="100000"/>
              </a:lnSpc>
              <a:spcBef>
                <a:spcPts val="0"/>
              </a:spcBef>
              <a:spcAft>
                <a:spcPts val="0"/>
              </a:spcAft>
              <a:buClr>
                <a:schemeClr val="dk1"/>
              </a:buClr>
              <a:buSzPts val="300"/>
              <a:buFont typeface="Arial"/>
              <a:buNone/>
            </a:pPr>
            <a:r>
              <a:t/>
            </a:r>
            <a:endParaRPr b="0" i="0" sz="3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地域福祉法</a:t>
            </a:r>
            <a:r>
              <a:rPr b="0" i="0" lang="ja-JP" sz="1050" u="none" cap="none" strike="noStrike">
                <a:solidFill>
                  <a:srgbClr val="000000"/>
                </a:solidFill>
                <a:latin typeface="Arial"/>
                <a:ea typeface="Arial"/>
                <a:cs typeface="Arial"/>
                <a:sym typeface="Arial"/>
              </a:rPr>
              <a:t>の「地域福祉計画」「社会福祉協議会」の項に</a:t>
            </a:r>
            <a:r>
              <a:rPr b="1" i="0" lang="ja-JP" sz="1050" u="none" cap="none" strike="noStrike">
                <a:solidFill>
                  <a:srgbClr val="C55A11"/>
                </a:solidFill>
                <a:latin typeface="Arial"/>
                <a:ea typeface="Arial"/>
                <a:cs typeface="Arial"/>
                <a:sym typeface="Arial"/>
              </a:rPr>
              <a:t>事前防災教育</a:t>
            </a:r>
            <a:r>
              <a:rPr b="0" i="0" lang="ja-JP" sz="1050" u="none" cap="none" strike="noStrike">
                <a:solidFill>
                  <a:srgbClr val="000000"/>
                </a:solidFill>
                <a:latin typeface="Arial"/>
                <a:ea typeface="Arial"/>
                <a:cs typeface="Arial"/>
                <a:sym typeface="Arial"/>
              </a:rPr>
              <a:t>を追加</a:t>
            </a:r>
            <a:endParaRPr b="0" i="0" sz="1400" u="none" cap="none" strike="noStrike">
              <a:solidFill>
                <a:srgbClr val="000000"/>
              </a:solidFill>
              <a:latin typeface="Arial"/>
              <a:ea typeface="Arial"/>
              <a:cs typeface="Arial"/>
              <a:sym typeface="Arial"/>
            </a:endParaRPr>
          </a:p>
        </p:txBody>
      </p:sp>
      <p:sp>
        <p:nvSpPr>
          <p:cNvPr id="634" name="Google Shape;634;p23"/>
          <p:cNvSpPr/>
          <p:nvPr/>
        </p:nvSpPr>
        <p:spPr>
          <a:xfrm>
            <a:off x="588397" y="4253333"/>
            <a:ext cx="5503713" cy="1944000"/>
          </a:xfrm>
          <a:prstGeom prst="roundRect">
            <a:avLst>
              <a:gd fmla="val 2882" name="adj"/>
            </a:avLst>
          </a:prstGeom>
          <a:noFill/>
          <a:ln cap="flat" cmpd="sng" w="28575">
            <a:solidFill>
              <a:srgbClr val="EA157A"/>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35" name="Google Shape;635;p23"/>
          <p:cNvSpPr txBox="1"/>
          <p:nvPr/>
        </p:nvSpPr>
        <p:spPr>
          <a:xfrm>
            <a:off x="615377" y="3883365"/>
            <a:ext cx="11142133" cy="323165"/>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alibri"/>
              <a:buNone/>
            </a:pPr>
            <a:r>
              <a:t/>
            </a:r>
            <a:endParaRPr b="0" i="0" sz="4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「自宅耐震化状況」「家具・家電転倒防止」「感電ブレーカー設置補助事業」の</a:t>
            </a:r>
            <a:r>
              <a:rPr b="1" i="0" lang="ja-JP" sz="1050" u="none" cap="none" strike="noStrike">
                <a:solidFill>
                  <a:srgbClr val="222A35"/>
                </a:solidFill>
                <a:latin typeface="Arial"/>
                <a:ea typeface="Arial"/>
                <a:cs typeface="Arial"/>
                <a:sym typeface="Arial"/>
              </a:rPr>
              <a:t>見える化</a:t>
            </a:r>
            <a:r>
              <a:rPr b="0" i="0" lang="ja-JP" sz="1050" u="none" cap="none" strike="noStrike">
                <a:solidFill>
                  <a:srgbClr val="000000"/>
                </a:solidFill>
                <a:latin typeface="Arial"/>
                <a:ea typeface="Arial"/>
                <a:cs typeface="Arial"/>
                <a:sym typeface="Arial"/>
              </a:rPr>
              <a:t> および </a:t>
            </a:r>
            <a:r>
              <a:rPr b="1" i="0" lang="ja-JP" sz="1050" u="none" cap="none" strike="noStrike">
                <a:solidFill>
                  <a:srgbClr val="222A35"/>
                </a:solidFill>
                <a:latin typeface="Arial"/>
                <a:ea typeface="Arial"/>
                <a:cs typeface="Arial"/>
                <a:sym typeface="Arial"/>
              </a:rPr>
              <a:t>「サーベイランスシステムの構築」</a:t>
            </a:r>
            <a:endParaRPr b="1" i="0" sz="1050" u="none" cap="none" strike="noStrike">
              <a:solidFill>
                <a:srgbClr val="222A35"/>
              </a:solidFill>
              <a:latin typeface="Arial"/>
              <a:ea typeface="Arial"/>
              <a:cs typeface="Arial"/>
              <a:sym typeface="Arial"/>
            </a:endParaRPr>
          </a:p>
        </p:txBody>
      </p:sp>
      <p:sp>
        <p:nvSpPr>
          <p:cNvPr id="636" name="Google Shape;636;p23"/>
          <p:cNvSpPr txBox="1"/>
          <p:nvPr/>
        </p:nvSpPr>
        <p:spPr>
          <a:xfrm>
            <a:off x="9896096" y="3941725"/>
            <a:ext cx="1969888" cy="2308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「見える化・情報発信」</a:t>
            </a:r>
            <a:endParaRPr b="0" i="0" sz="900" u="none" cap="none" strike="noStrike">
              <a:solidFill>
                <a:srgbClr val="44546A"/>
              </a:solidFill>
              <a:latin typeface="Arial"/>
              <a:ea typeface="Arial"/>
              <a:cs typeface="Arial"/>
              <a:sym typeface="Arial"/>
            </a:endParaRPr>
          </a:p>
        </p:txBody>
      </p:sp>
      <p:sp>
        <p:nvSpPr>
          <p:cNvPr id="637" name="Google Shape;637;p23"/>
          <p:cNvSpPr/>
          <p:nvPr/>
        </p:nvSpPr>
        <p:spPr>
          <a:xfrm>
            <a:off x="581505" y="3877625"/>
            <a:ext cx="11288766" cy="324000"/>
          </a:xfrm>
          <a:prstGeom prst="roundRect">
            <a:avLst>
              <a:gd fmla="val 18044" name="adj"/>
            </a:avLst>
          </a:prstGeom>
          <a:noFill/>
          <a:ln cap="flat" cmpd="sng" w="19050">
            <a:solidFill>
              <a:srgbClr val="8296B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38" name="Google Shape;638;p23"/>
          <p:cNvSpPr txBox="1"/>
          <p:nvPr/>
        </p:nvSpPr>
        <p:spPr>
          <a:xfrm>
            <a:off x="6423522" y="4313026"/>
            <a:ext cx="5429819" cy="738664"/>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直接死亡を大幅に削減するための具体的方法を地域住民へ直接声がけする</a:t>
            </a:r>
            <a:r>
              <a:rPr b="1" i="0" lang="ja-JP" sz="1050" u="sng" cap="none" strike="noStrike">
                <a:solidFill>
                  <a:srgbClr val="EA157A"/>
                </a:solidFill>
                <a:latin typeface="Arial"/>
                <a:ea typeface="Arial"/>
                <a:cs typeface="Arial"/>
                <a:sym typeface="Arial"/>
              </a:rPr>
              <a:t>メッセンジャーとしての役割役</a:t>
            </a:r>
            <a:r>
              <a:rPr b="1" i="0" lang="ja-JP" sz="1050" u="none" cap="none" strike="noStrike">
                <a:solidFill>
                  <a:srgbClr val="EA157A"/>
                </a:solidFill>
                <a:latin typeface="Arial"/>
                <a:ea typeface="Arial"/>
                <a:cs typeface="Arial"/>
                <a:sym typeface="Arial"/>
              </a:rPr>
              <a:t>の養成</a:t>
            </a:r>
            <a:r>
              <a:rPr b="0" i="0" lang="ja-JP" sz="900" u="none" cap="none" strike="noStrike">
                <a:solidFill>
                  <a:srgbClr val="000000"/>
                </a:solidFill>
                <a:latin typeface="Arial"/>
                <a:ea typeface="Arial"/>
                <a:cs typeface="Arial"/>
                <a:sym typeface="Arial"/>
              </a:rPr>
              <a:t>（防災士、 </a:t>
            </a:r>
            <a:r>
              <a:rPr b="1" i="0" lang="ja-JP" sz="900" u="none" cap="none" strike="noStrike">
                <a:solidFill>
                  <a:srgbClr val="C55A11"/>
                </a:solidFill>
                <a:latin typeface="Arial"/>
                <a:ea typeface="Arial"/>
                <a:cs typeface="Arial"/>
                <a:sym typeface="Arial"/>
              </a:rPr>
              <a:t>民生委員</a:t>
            </a:r>
            <a:r>
              <a:rPr b="0" i="0" lang="ja-JP" sz="900" u="none" cap="none" strike="noStrike">
                <a:solidFill>
                  <a:srgbClr val="000000"/>
                </a:solidFill>
                <a:latin typeface="Arial"/>
                <a:ea typeface="Arial"/>
                <a:cs typeface="Arial"/>
                <a:sym typeface="Arial"/>
              </a:rPr>
              <a:t>、 地域包括支援センター、 </a:t>
            </a:r>
            <a:r>
              <a:rPr b="1" i="0" lang="ja-JP" sz="900" u="none" cap="none" strike="noStrike">
                <a:solidFill>
                  <a:srgbClr val="C55A11"/>
                </a:solidFill>
                <a:latin typeface="Arial"/>
                <a:ea typeface="Arial"/>
                <a:cs typeface="Arial"/>
                <a:sym typeface="Arial"/>
              </a:rPr>
              <a:t>社会福祉協議会</a:t>
            </a:r>
            <a:r>
              <a:rPr b="0" i="0" lang="ja-JP" sz="900" u="none" cap="none" strike="noStrike">
                <a:solidFill>
                  <a:srgbClr val="000000"/>
                </a:solidFill>
                <a:latin typeface="Arial"/>
                <a:ea typeface="Arial"/>
                <a:cs typeface="Arial"/>
                <a:sym typeface="Arial"/>
              </a:rPr>
              <a:t>、 </a:t>
            </a:r>
            <a:r>
              <a:rPr b="1" i="0" lang="ja-JP" sz="900" u="none" cap="none" strike="noStrike">
                <a:solidFill>
                  <a:srgbClr val="EA157A"/>
                </a:solidFill>
                <a:latin typeface="Arial"/>
                <a:ea typeface="Arial"/>
                <a:cs typeface="Arial"/>
                <a:sym typeface="Arial"/>
              </a:rPr>
              <a:t>保健師</a:t>
            </a:r>
            <a:r>
              <a:rPr b="1" i="0" lang="ja-JP" sz="900" u="none" cap="none" strike="noStrike">
                <a:solidFill>
                  <a:srgbClr val="C55A11"/>
                </a:solidFill>
                <a:latin typeface="Arial"/>
                <a:ea typeface="Arial"/>
                <a:cs typeface="Arial"/>
                <a:sym typeface="Arial"/>
              </a:rPr>
              <a:t> </a:t>
            </a:r>
            <a:r>
              <a:rPr b="0" i="0" lang="ja-JP" sz="900" u="none" cap="none" strike="noStrike">
                <a:solidFill>
                  <a:srgbClr val="000000"/>
                </a:solidFill>
                <a:latin typeface="Arial"/>
                <a:ea typeface="Arial"/>
                <a:cs typeface="Arial"/>
                <a:sym typeface="Arial"/>
              </a:rPr>
              <a:t>等）</a:t>
            </a:r>
            <a:endParaRPr b="0" i="0" sz="1200" u="none" cap="none" strike="noStrike">
              <a:solidFill>
                <a:srgbClr val="000000"/>
              </a:solidFill>
              <a:latin typeface="Arial"/>
              <a:ea typeface="Arial"/>
              <a:cs typeface="Arial"/>
              <a:sym typeface="Arial"/>
            </a:endParaRPr>
          </a:p>
        </p:txBody>
      </p:sp>
      <p:sp>
        <p:nvSpPr>
          <p:cNvPr id="639" name="Google Shape;639;p23"/>
          <p:cNvSpPr txBox="1"/>
          <p:nvPr/>
        </p:nvSpPr>
        <p:spPr>
          <a:xfrm>
            <a:off x="9666268" y="4288972"/>
            <a:ext cx="2282521"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「人材育成</a:t>
            </a:r>
            <a:r>
              <a:rPr b="1" i="0" lang="ja-JP" sz="800" u="none" cap="none" strike="noStrike">
                <a:solidFill>
                  <a:srgbClr val="44546A"/>
                </a:solidFill>
                <a:latin typeface="Arial"/>
                <a:ea typeface="Arial"/>
                <a:cs typeface="Arial"/>
                <a:sym typeface="Arial"/>
              </a:rPr>
              <a:t>（事前防災の担い手の拡大）</a:t>
            </a:r>
            <a:r>
              <a:rPr b="1" i="0" lang="ja-JP" sz="900" u="none" cap="none" strike="noStrike">
                <a:solidFill>
                  <a:srgbClr val="44546A"/>
                </a:solidFill>
                <a:latin typeface="Arial"/>
                <a:ea typeface="Arial"/>
                <a:cs typeface="Arial"/>
                <a:sym typeface="Arial"/>
              </a:rPr>
              <a:t>」</a:t>
            </a:r>
            <a:endParaRPr b="0" i="0" sz="900" u="none" cap="none" strike="noStrike">
              <a:solidFill>
                <a:srgbClr val="44546A"/>
              </a:solidFill>
              <a:latin typeface="Arial"/>
              <a:ea typeface="Arial"/>
              <a:cs typeface="Arial"/>
              <a:sym typeface="Arial"/>
            </a:endParaRPr>
          </a:p>
        </p:txBody>
      </p:sp>
      <p:sp>
        <p:nvSpPr>
          <p:cNvPr id="640" name="Google Shape;640;p23"/>
          <p:cNvSpPr txBox="1"/>
          <p:nvPr/>
        </p:nvSpPr>
        <p:spPr>
          <a:xfrm>
            <a:off x="6429165" y="5432545"/>
            <a:ext cx="5554109" cy="720000"/>
          </a:xfrm>
          <a:prstGeom prst="rect">
            <a:avLst/>
          </a:prstGeom>
          <a:solidFill>
            <a:schemeClr val="lt1"/>
          </a:solidFill>
          <a:ln>
            <a:noFill/>
          </a:ln>
        </p:spPr>
        <p:txBody>
          <a:bodyPr anchorCtr="0" anchor="t" bIns="45700" lIns="91425" spcFirstLastPara="1" rIns="91425" wrap="square" tIns="45700">
            <a:noAutofit/>
          </a:bodyPr>
          <a:lstStyle/>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義務教育</a:t>
            </a:r>
            <a:r>
              <a:rPr b="0" i="0" lang="ja-JP" sz="1050" u="none" cap="none" strike="noStrike">
                <a:solidFill>
                  <a:srgbClr val="000000"/>
                </a:solidFill>
                <a:latin typeface="Arial"/>
                <a:ea typeface="Arial"/>
                <a:cs typeface="Arial"/>
                <a:sym typeface="Arial"/>
              </a:rPr>
              <a:t>での災害直接死を防ぐ</a:t>
            </a:r>
            <a:r>
              <a:rPr b="1" i="0" lang="ja-JP" sz="1050" u="none" cap="none" strike="noStrike">
                <a:solidFill>
                  <a:srgbClr val="7030A0"/>
                </a:solidFill>
                <a:latin typeface="Arial"/>
                <a:ea typeface="Arial"/>
                <a:cs typeface="Arial"/>
                <a:sym typeface="Arial"/>
              </a:rPr>
              <a:t>防災行動の教育</a:t>
            </a:r>
            <a:r>
              <a:rPr b="0" i="0" lang="ja-JP" sz="1050" u="none" cap="none" strike="noStrike">
                <a:solidFill>
                  <a:srgbClr val="7030A0"/>
                </a:solidFill>
                <a:latin typeface="Arial"/>
                <a:ea typeface="Arial"/>
                <a:cs typeface="Arial"/>
                <a:sym typeface="Arial"/>
              </a:rPr>
              <a:t>、</a:t>
            </a:r>
            <a:r>
              <a:rPr b="1" i="0" lang="ja-JP" sz="1050" u="none" cap="none" strike="noStrike">
                <a:solidFill>
                  <a:srgbClr val="7030A0"/>
                </a:solidFill>
                <a:latin typeface="Arial"/>
                <a:ea typeface="Arial"/>
                <a:cs typeface="Arial"/>
                <a:sym typeface="Arial"/>
              </a:rPr>
              <a:t>「マイ・タイムライン」作成体験</a:t>
            </a:r>
            <a:endParaRPr b="1" i="0" sz="1050" u="none" cap="none" strike="noStrike">
              <a:solidFill>
                <a:srgbClr val="7030A0"/>
              </a:solidFill>
              <a:latin typeface="Arial"/>
              <a:ea typeface="Arial"/>
              <a:cs typeface="Arial"/>
              <a:sym typeface="Arial"/>
            </a:endParaRPr>
          </a:p>
          <a:p>
            <a:pPr indent="-152400" lvl="0" marL="171450" marR="0" rtl="0" algn="l">
              <a:lnSpc>
                <a:spcPct val="100000"/>
              </a:lnSpc>
              <a:spcBef>
                <a:spcPts val="0"/>
              </a:spcBef>
              <a:spcAft>
                <a:spcPts val="0"/>
              </a:spcAft>
              <a:buClr>
                <a:schemeClr val="dk1"/>
              </a:buClr>
              <a:buSzPts val="300"/>
              <a:buFont typeface="Arial"/>
              <a:buNone/>
            </a:pPr>
            <a:r>
              <a:t/>
            </a:r>
            <a:endParaRPr b="1" i="0" sz="300" u="none" cap="none" strike="noStrike">
              <a:solidFill>
                <a:srgbClr val="7030A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高齢者世帯・乳幼児がいる世帯向け</a:t>
            </a:r>
            <a:r>
              <a:rPr b="0" i="0" lang="ja-JP" sz="1050" u="none" cap="none" strike="noStrike">
                <a:solidFill>
                  <a:srgbClr val="000000"/>
                </a:solidFill>
                <a:latin typeface="Arial"/>
                <a:ea typeface="Arial"/>
                <a:cs typeface="Arial"/>
                <a:sym typeface="Arial"/>
              </a:rPr>
              <a:t>への「家具・家電転倒防止」等の</a:t>
            </a:r>
            <a:r>
              <a:rPr b="1" i="0" lang="ja-JP" sz="1050" u="none" cap="none" strike="noStrike">
                <a:solidFill>
                  <a:srgbClr val="7030A0"/>
                </a:solidFill>
                <a:latin typeface="Arial"/>
                <a:ea typeface="Arial"/>
                <a:cs typeface="Arial"/>
                <a:sym typeface="Arial"/>
              </a:rPr>
              <a:t>教育機会の確保</a:t>
            </a:r>
            <a:r>
              <a:rPr b="0" i="0" lang="ja-JP" sz="900" u="none" cap="none" strike="noStrike">
                <a:solidFill>
                  <a:srgbClr val="000000"/>
                </a:solidFill>
                <a:latin typeface="Arial"/>
                <a:ea typeface="Arial"/>
                <a:cs typeface="Arial"/>
                <a:sym typeface="Arial"/>
              </a:rPr>
              <a:t>（介護予防教室、新生児訪問、子どもの事故防止研修等）</a:t>
            </a:r>
            <a:endParaRPr b="0" i="0" sz="1200" u="none" cap="none" strike="noStrike">
              <a:solidFill>
                <a:srgbClr val="000000"/>
              </a:solidFill>
              <a:latin typeface="Arial"/>
              <a:ea typeface="Arial"/>
              <a:cs typeface="Arial"/>
              <a:sym typeface="Arial"/>
            </a:endParaRPr>
          </a:p>
        </p:txBody>
      </p:sp>
      <p:sp>
        <p:nvSpPr>
          <p:cNvPr id="641" name="Google Shape;641;p23"/>
          <p:cNvSpPr txBox="1"/>
          <p:nvPr/>
        </p:nvSpPr>
        <p:spPr>
          <a:xfrm>
            <a:off x="9934480" y="5211807"/>
            <a:ext cx="1969888" cy="2308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「教育・普及啓発」</a:t>
            </a:r>
            <a:endParaRPr b="0" i="0" sz="900" u="none" cap="none" strike="noStrike">
              <a:solidFill>
                <a:srgbClr val="44546A"/>
              </a:solidFill>
              <a:latin typeface="Arial"/>
              <a:ea typeface="Arial"/>
              <a:cs typeface="Arial"/>
              <a:sym typeface="Arial"/>
            </a:endParaRPr>
          </a:p>
        </p:txBody>
      </p:sp>
      <p:sp>
        <p:nvSpPr>
          <p:cNvPr id="642" name="Google Shape;642;p23"/>
          <p:cNvSpPr txBox="1"/>
          <p:nvPr/>
        </p:nvSpPr>
        <p:spPr>
          <a:xfrm>
            <a:off x="643602" y="4757393"/>
            <a:ext cx="5359302" cy="1415772"/>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
              <a:buFont typeface="Calibri"/>
              <a:buNone/>
            </a:pPr>
            <a:r>
              <a:t/>
            </a:r>
            <a:endParaRPr b="0" i="0" sz="200" u="none" cap="none" strike="noStrike">
              <a:solidFill>
                <a:srgbClr val="000000"/>
              </a:solidFill>
              <a:latin typeface="Arial"/>
              <a:ea typeface="Arial"/>
              <a:cs typeface="Arial"/>
              <a:sym typeface="Arial"/>
            </a:endParaRPr>
          </a:p>
          <a:p>
            <a:pPr indent="-273050" lvl="0" marL="285750" marR="0" rtl="0" algn="l">
              <a:lnSpc>
                <a:spcPct val="100000"/>
              </a:lnSpc>
              <a:spcBef>
                <a:spcPts val="0"/>
              </a:spcBef>
              <a:spcAft>
                <a:spcPts val="0"/>
              </a:spcAft>
              <a:buClr>
                <a:schemeClr val="dk1"/>
              </a:buClr>
              <a:buSzPts val="200"/>
              <a:buFont typeface="Arial"/>
              <a:buNone/>
            </a:pPr>
            <a:r>
              <a:t/>
            </a:r>
            <a:endParaRPr b="0" i="0" sz="200" u="none" cap="none" strike="noStrike">
              <a:solidFill>
                <a:srgbClr val="000000"/>
              </a:solidFill>
              <a:latin typeface="Arial"/>
              <a:ea typeface="Arial"/>
              <a:cs typeface="Arial"/>
              <a:sym typeface="Arial"/>
            </a:endParaRPr>
          </a:p>
          <a:p>
            <a:pPr indent="-273050" lvl="0" marL="285750" marR="0" rtl="0" algn="l">
              <a:lnSpc>
                <a:spcPct val="100000"/>
              </a:lnSpc>
              <a:spcBef>
                <a:spcPts val="0"/>
              </a:spcBef>
              <a:spcAft>
                <a:spcPts val="0"/>
              </a:spcAft>
              <a:buClr>
                <a:schemeClr val="dk1"/>
              </a:buClr>
              <a:buSzPts val="200"/>
              <a:buFont typeface="Arial"/>
              <a:buNone/>
            </a:pPr>
            <a:r>
              <a:t/>
            </a:r>
            <a:endParaRPr b="0" i="0" sz="200" u="none" cap="none" strike="noStrike">
              <a:solidFill>
                <a:srgbClr val="000000"/>
              </a:solidFill>
              <a:latin typeface="Arial"/>
              <a:ea typeface="Arial"/>
              <a:cs typeface="Arial"/>
              <a:sym typeface="Arial"/>
            </a:endParaRPr>
          </a:p>
          <a:p>
            <a:pPr indent="-273050" lvl="0" marL="285750" marR="0" rtl="0" algn="l">
              <a:lnSpc>
                <a:spcPct val="100000"/>
              </a:lnSpc>
              <a:spcBef>
                <a:spcPts val="0"/>
              </a:spcBef>
              <a:spcAft>
                <a:spcPts val="0"/>
              </a:spcAft>
              <a:buClr>
                <a:schemeClr val="dk1"/>
              </a:buClr>
              <a:buSzPts val="200"/>
              <a:buFont typeface="Arial"/>
              <a:buNone/>
            </a:pPr>
            <a:r>
              <a:t/>
            </a:r>
            <a:endParaRPr b="0" i="0" sz="200" u="none" cap="none" strike="noStrike">
              <a:solidFill>
                <a:srgbClr val="000000"/>
              </a:solidFill>
              <a:latin typeface="Arial"/>
              <a:ea typeface="Arial"/>
              <a:cs typeface="Arial"/>
              <a:sym typeface="Arial"/>
            </a:endParaRPr>
          </a:p>
          <a:p>
            <a:pPr indent="-273050" lvl="0" marL="285750" marR="0" rtl="0" algn="l">
              <a:lnSpc>
                <a:spcPct val="100000"/>
              </a:lnSpc>
              <a:spcBef>
                <a:spcPts val="0"/>
              </a:spcBef>
              <a:spcAft>
                <a:spcPts val="0"/>
              </a:spcAft>
              <a:buClr>
                <a:schemeClr val="dk1"/>
              </a:buClr>
              <a:buSzPts val="200"/>
              <a:buFont typeface="Arial"/>
              <a:buNone/>
            </a:pPr>
            <a:r>
              <a:t/>
            </a:r>
            <a:endParaRPr b="0" i="0" sz="2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災害対策基本法に、国、地方公共団体のほか</a:t>
            </a:r>
            <a:r>
              <a:rPr b="1" i="0" lang="ja-JP" sz="1050" u="none" cap="none" strike="noStrike">
                <a:solidFill>
                  <a:srgbClr val="000000"/>
                </a:solidFill>
                <a:latin typeface="Arial"/>
                <a:ea typeface="Arial"/>
                <a:cs typeface="Arial"/>
                <a:sym typeface="Arial"/>
              </a:rPr>
              <a:t>保健師、民生委員の「防災教育や要配慮者に対する防災上の措置」の努力義務</a:t>
            </a:r>
            <a:r>
              <a:rPr b="0" i="0" lang="ja-JP" sz="1050" u="none" cap="none" strike="noStrike">
                <a:solidFill>
                  <a:srgbClr val="000000"/>
                </a:solidFill>
                <a:latin typeface="Arial"/>
                <a:ea typeface="Arial"/>
                <a:cs typeface="Arial"/>
                <a:sym typeface="Arial"/>
              </a:rPr>
              <a:t>を追加</a:t>
            </a:r>
            <a:endParaRPr b="0" i="0" sz="700" u="none" cap="none" strike="noStrike">
              <a:solidFill>
                <a:srgbClr val="000000"/>
              </a:solidFill>
              <a:latin typeface="Arial"/>
              <a:ea typeface="Arial"/>
              <a:cs typeface="Arial"/>
              <a:sym typeface="Arial"/>
            </a:endParaRPr>
          </a:p>
          <a:p>
            <a:pPr indent="-241300" lvl="0" marL="285750" marR="0" rtl="0" algn="l">
              <a:lnSpc>
                <a:spcPct val="100000"/>
              </a:lnSpc>
              <a:spcBef>
                <a:spcPts val="0"/>
              </a:spcBef>
              <a:spcAft>
                <a:spcPts val="0"/>
              </a:spcAft>
              <a:buClr>
                <a:schemeClr val="dk1"/>
              </a:buClr>
              <a:buSzPts val="700"/>
              <a:buFont typeface="Arial"/>
              <a:buNone/>
            </a:pPr>
            <a:r>
              <a:t/>
            </a:r>
            <a:endParaRPr b="0" i="0" sz="7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消防法</a:t>
            </a:r>
            <a:r>
              <a:rPr b="0" i="0" lang="ja-JP" sz="1050" u="none" cap="none" strike="noStrike">
                <a:solidFill>
                  <a:srgbClr val="000000"/>
                </a:solidFill>
                <a:latin typeface="Arial"/>
                <a:ea typeface="Arial"/>
                <a:cs typeface="Arial"/>
                <a:sym typeface="Arial"/>
              </a:rPr>
              <a:t>への</a:t>
            </a:r>
            <a:r>
              <a:rPr b="1" i="0" lang="ja-JP" sz="1050" u="none" cap="none" strike="noStrike">
                <a:solidFill>
                  <a:srgbClr val="7F6000"/>
                </a:solidFill>
                <a:latin typeface="Arial"/>
                <a:ea typeface="Arial"/>
                <a:cs typeface="Arial"/>
                <a:sym typeface="Arial"/>
              </a:rPr>
              <a:t>「感震ブレーカ設置義務化」</a:t>
            </a:r>
            <a:r>
              <a:rPr b="0" i="0" lang="ja-JP" sz="1050" u="none" cap="none" strike="noStrike">
                <a:solidFill>
                  <a:srgbClr val="000000"/>
                </a:solidFill>
                <a:latin typeface="Arial"/>
                <a:ea typeface="Arial"/>
                <a:cs typeface="Arial"/>
                <a:sym typeface="Arial"/>
              </a:rPr>
              <a:t>の追加</a:t>
            </a:r>
            <a:endParaRPr b="0" i="0" sz="1050" u="none" cap="none" strike="noStrike">
              <a:solidFill>
                <a:srgbClr val="000000"/>
              </a:solidFill>
              <a:latin typeface="Arial"/>
              <a:ea typeface="Arial"/>
              <a:cs typeface="Arial"/>
              <a:sym typeface="Arial"/>
            </a:endParaRPr>
          </a:p>
          <a:p>
            <a:pPr indent="-266700" lvl="0" marL="285750" marR="0" rtl="0" algn="l">
              <a:lnSpc>
                <a:spcPct val="100000"/>
              </a:lnSpc>
              <a:spcBef>
                <a:spcPts val="0"/>
              </a:spcBef>
              <a:spcAft>
                <a:spcPts val="0"/>
              </a:spcAft>
              <a:buClr>
                <a:schemeClr val="dk1"/>
              </a:buClr>
              <a:buSzPts val="300"/>
              <a:buFont typeface="Arial"/>
              <a:buNone/>
            </a:pPr>
            <a:r>
              <a:t/>
            </a:r>
            <a:endParaRPr b="0" i="0" sz="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家屋の耐震化に向けた</a:t>
            </a:r>
            <a:r>
              <a:rPr b="1" i="0" lang="ja-JP" sz="1050" u="none" cap="none" strike="noStrike">
                <a:solidFill>
                  <a:srgbClr val="7F6000"/>
                </a:solidFill>
                <a:latin typeface="Arial"/>
                <a:ea typeface="Arial"/>
                <a:cs typeface="Arial"/>
                <a:sym typeface="Arial"/>
              </a:rPr>
              <a:t>「耐震性能表示の義務化」</a:t>
            </a:r>
            <a:r>
              <a:rPr b="0" i="0" lang="ja-JP" sz="1050" u="none" cap="none" strike="noStrike">
                <a:solidFill>
                  <a:srgbClr val="000000"/>
                </a:solidFill>
                <a:latin typeface="Arial"/>
                <a:ea typeface="Arial"/>
                <a:cs typeface="Arial"/>
                <a:sym typeface="Arial"/>
              </a:rPr>
              <a:t>の法的整備</a:t>
            </a:r>
            <a:endParaRPr b="0" i="0" sz="1050" u="none" cap="none" strike="noStrike">
              <a:solidFill>
                <a:srgbClr val="000000"/>
              </a:solidFill>
              <a:latin typeface="Arial"/>
              <a:ea typeface="Arial"/>
              <a:cs typeface="Arial"/>
              <a:sym typeface="Arial"/>
            </a:endParaRPr>
          </a:p>
          <a:p>
            <a:pPr indent="-266700" lvl="0" marL="285750" marR="0" rtl="0" algn="l">
              <a:lnSpc>
                <a:spcPct val="100000"/>
              </a:lnSpc>
              <a:spcBef>
                <a:spcPts val="0"/>
              </a:spcBef>
              <a:spcAft>
                <a:spcPts val="0"/>
              </a:spcAft>
              <a:buClr>
                <a:schemeClr val="dk1"/>
              </a:buClr>
              <a:buSzPts val="300"/>
              <a:buFont typeface="Arial"/>
              <a:buNone/>
            </a:pPr>
            <a:r>
              <a:t/>
            </a:r>
            <a:endParaRPr b="0" i="0" sz="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家具・家電固定化を促進させるため「</a:t>
            </a:r>
            <a:r>
              <a:rPr b="1" i="0" lang="ja-JP" sz="1050" u="none" cap="none" strike="noStrike">
                <a:solidFill>
                  <a:srgbClr val="7F6000"/>
                </a:solidFill>
                <a:latin typeface="Arial"/>
                <a:ea typeface="Arial"/>
                <a:cs typeface="Arial"/>
                <a:sym typeface="Arial"/>
              </a:rPr>
              <a:t>賃貸住宅における家具・家電の固定化を原状回復義務の適用除外」</a:t>
            </a:r>
            <a:r>
              <a:rPr b="0" i="0" lang="ja-JP" sz="1050" u="none" cap="none" strike="noStrike">
                <a:solidFill>
                  <a:srgbClr val="000000"/>
                </a:solidFill>
                <a:latin typeface="Arial"/>
                <a:ea typeface="Arial"/>
                <a:cs typeface="Arial"/>
                <a:sym typeface="Arial"/>
              </a:rPr>
              <a:t>とする</a:t>
            </a:r>
            <a:r>
              <a:rPr b="0" i="0" lang="ja-JP" sz="900" u="none" cap="none" strike="noStrike">
                <a:solidFill>
                  <a:srgbClr val="000000"/>
                </a:solidFill>
                <a:latin typeface="Arial"/>
                <a:ea typeface="Arial"/>
                <a:cs typeface="Arial"/>
                <a:sym typeface="Arial"/>
              </a:rPr>
              <a:t>（ガイドライン等への追加）</a:t>
            </a:r>
            <a:endParaRPr b="0" i="0" sz="1050" u="none" cap="none" strike="noStrike">
              <a:solidFill>
                <a:srgbClr val="000000"/>
              </a:solidFill>
              <a:latin typeface="Arial"/>
              <a:ea typeface="Arial"/>
              <a:cs typeface="Arial"/>
              <a:sym typeface="Arial"/>
            </a:endParaRPr>
          </a:p>
        </p:txBody>
      </p:sp>
      <p:sp>
        <p:nvSpPr>
          <p:cNvPr id="643" name="Google Shape;643;p23"/>
          <p:cNvSpPr txBox="1"/>
          <p:nvPr/>
        </p:nvSpPr>
        <p:spPr>
          <a:xfrm>
            <a:off x="5144756" y="4309610"/>
            <a:ext cx="1002973" cy="2308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「法的整備」</a:t>
            </a:r>
            <a:endParaRPr b="0" i="0" sz="900" u="none" cap="none" strike="noStrike">
              <a:solidFill>
                <a:srgbClr val="44546A"/>
              </a:solidFill>
              <a:latin typeface="Arial"/>
              <a:ea typeface="Arial"/>
              <a:cs typeface="Arial"/>
              <a:sym typeface="Arial"/>
            </a:endParaRPr>
          </a:p>
        </p:txBody>
      </p:sp>
      <p:cxnSp>
        <p:nvCxnSpPr>
          <p:cNvPr id="644" name="Google Shape;644;p23"/>
          <p:cNvCxnSpPr/>
          <p:nvPr/>
        </p:nvCxnSpPr>
        <p:spPr>
          <a:xfrm rot="10800000">
            <a:off x="3197038" y="4752475"/>
            <a:ext cx="0" cy="159740"/>
          </a:xfrm>
          <a:prstGeom prst="straightConnector1">
            <a:avLst/>
          </a:prstGeom>
          <a:noFill/>
          <a:ln cap="flat" cmpd="sng" w="38100">
            <a:solidFill>
              <a:srgbClr val="C55A11"/>
            </a:solidFill>
            <a:prstDash val="solid"/>
            <a:miter lim="800000"/>
            <a:headEnd len="sm" w="sm" type="none"/>
            <a:tailEnd len="med" w="med" type="triangle"/>
          </a:ln>
        </p:spPr>
      </p:cxnSp>
      <p:sp>
        <p:nvSpPr>
          <p:cNvPr id="645" name="Google Shape;645;p23"/>
          <p:cNvSpPr/>
          <p:nvPr/>
        </p:nvSpPr>
        <p:spPr>
          <a:xfrm>
            <a:off x="824648" y="4875127"/>
            <a:ext cx="5148000" cy="432000"/>
          </a:xfrm>
          <a:prstGeom prst="rect">
            <a:avLst/>
          </a:prstGeom>
          <a:noFill/>
          <a:ln cap="flat" cmpd="sng" w="12700">
            <a:solidFill>
              <a:schemeClr val="accent2"/>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46" name="Google Shape;646;p23"/>
          <p:cNvSpPr txBox="1"/>
          <p:nvPr/>
        </p:nvSpPr>
        <p:spPr>
          <a:xfrm>
            <a:off x="6378874" y="3391834"/>
            <a:ext cx="5429793" cy="392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
              <a:buFont typeface="Calibri"/>
              <a:buNone/>
            </a:pPr>
            <a:r>
              <a:t/>
            </a:r>
            <a:endParaRPr b="0" i="0" sz="300" u="none" cap="none" strike="noStrike">
              <a:solidFill>
                <a:srgbClr val="000000"/>
              </a:solidFill>
              <a:latin typeface="Arial"/>
              <a:ea typeface="Arial"/>
              <a:cs typeface="Arial"/>
              <a:sym typeface="Arial"/>
            </a:endParaRPr>
          </a:p>
          <a:p>
            <a:pPr indent="-152400" lvl="0" marL="171450" marR="0" rtl="0" algn="l">
              <a:lnSpc>
                <a:spcPct val="100000"/>
              </a:lnSpc>
              <a:spcBef>
                <a:spcPts val="0"/>
              </a:spcBef>
              <a:spcAft>
                <a:spcPts val="0"/>
              </a:spcAft>
              <a:buClr>
                <a:schemeClr val="dk1"/>
              </a:buClr>
              <a:buSzPts val="300"/>
              <a:buFont typeface="Arial"/>
              <a:buNone/>
            </a:pPr>
            <a:r>
              <a:t/>
            </a:r>
            <a:endParaRPr b="0" i="0" sz="300" u="none" cap="none" strike="noStrike">
              <a:solidFill>
                <a:srgbClr val="000000"/>
              </a:solidFill>
              <a:latin typeface="Arial"/>
              <a:ea typeface="Arial"/>
              <a:cs typeface="Arial"/>
              <a:sym typeface="Arial"/>
            </a:endParaRPr>
          </a:p>
          <a:p>
            <a:pPr indent="-152400" lvl="0" marL="171450" marR="0" rtl="0" algn="l">
              <a:lnSpc>
                <a:spcPct val="100000"/>
              </a:lnSpc>
              <a:spcBef>
                <a:spcPts val="0"/>
              </a:spcBef>
              <a:spcAft>
                <a:spcPts val="0"/>
              </a:spcAft>
              <a:buClr>
                <a:schemeClr val="dk1"/>
              </a:buClr>
              <a:buSzPts val="300"/>
              <a:buFont typeface="Arial"/>
              <a:buNone/>
            </a:pPr>
            <a:r>
              <a:t/>
            </a:r>
            <a:endParaRPr b="0" i="0" sz="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自治会・介護保険事業所・障害福祉サービス事業所等への</a:t>
            </a:r>
            <a:r>
              <a:rPr b="1" i="0" lang="ja-JP" sz="1050" u="none" cap="none" strike="noStrike">
                <a:solidFill>
                  <a:srgbClr val="548135"/>
                </a:solidFill>
                <a:latin typeface="Arial"/>
                <a:ea typeface="Arial"/>
                <a:cs typeface="Arial"/>
                <a:sym typeface="Arial"/>
              </a:rPr>
              <a:t>個別避難計画策定の補助</a:t>
            </a:r>
            <a:endParaRPr b="1" i="0" sz="1600" u="none" cap="none" strike="noStrike">
              <a:solidFill>
                <a:srgbClr val="548135"/>
              </a:solidFill>
              <a:latin typeface="Arial"/>
              <a:ea typeface="Arial"/>
              <a:cs typeface="Arial"/>
              <a:sym typeface="Arial"/>
            </a:endParaRPr>
          </a:p>
        </p:txBody>
      </p:sp>
      <p:sp>
        <p:nvSpPr>
          <p:cNvPr id="647" name="Google Shape;647;p23"/>
          <p:cNvSpPr/>
          <p:nvPr/>
        </p:nvSpPr>
        <p:spPr>
          <a:xfrm>
            <a:off x="6370511" y="4247704"/>
            <a:ext cx="5503713" cy="864000"/>
          </a:xfrm>
          <a:prstGeom prst="roundRect">
            <a:avLst>
              <a:gd fmla="val 4433" name="adj"/>
            </a:avLst>
          </a:prstGeom>
          <a:noFill/>
          <a:ln cap="flat" cmpd="sng" w="28575">
            <a:solidFill>
              <a:srgbClr val="EA157A"/>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48" name="Google Shape;648;p23"/>
          <p:cNvSpPr/>
          <p:nvPr/>
        </p:nvSpPr>
        <p:spPr>
          <a:xfrm>
            <a:off x="6372189" y="5163779"/>
            <a:ext cx="5503713" cy="936000"/>
          </a:xfrm>
          <a:prstGeom prst="roundRect">
            <a:avLst>
              <a:gd fmla="val 4433" name="adj"/>
            </a:avLst>
          </a:prstGeom>
          <a:noFill/>
          <a:ln cap="flat" cmpd="sng" w="19050">
            <a:solidFill>
              <a:srgbClr val="8296B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49" name="Google Shape;649;p23"/>
          <p:cNvSpPr txBox="1"/>
          <p:nvPr/>
        </p:nvSpPr>
        <p:spPr>
          <a:xfrm>
            <a:off x="627103" y="6246409"/>
            <a:ext cx="5128978" cy="323165"/>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alibri"/>
              <a:buNone/>
            </a:pPr>
            <a:r>
              <a:t/>
            </a:r>
            <a:endParaRPr b="0" i="0" sz="4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2F5496"/>
              </a:buClr>
              <a:buSzPts val="1050"/>
              <a:buFont typeface="Arial"/>
              <a:buChar char="•"/>
            </a:pPr>
            <a:r>
              <a:rPr b="1" i="0" lang="ja-JP" sz="1050" u="none" cap="none" strike="noStrike">
                <a:solidFill>
                  <a:srgbClr val="2F5496"/>
                </a:solidFill>
                <a:latin typeface="Arial"/>
                <a:ea typeface="Arial"/>
                <a:cs typeface="Arial"/>
                <a:sym typeface="Arial"/>
              </a:rPr>
              <a:t>「防災アプリ」</a:t>
            </a:r>
            <a:r>
              <a:rPr b="1" baseline="30000" i="0" lang="ja-JP" sz="1050" u="none" cap="none" strike="noStrike">
                <a:solidFill>
                  <a:srgbClr val="2F5496"/>
                </a:solidFill>
                <a:latin typeface="Arial"/>
                <a:ea typeface="Arial"/>
                <a:cs typeface="Arial"/>
                <a:sym typeface="Arial"/>
              </a:rPr>
              <a:t>＊</a:t>
            </a:r>
            <a:r>
              <a:rPr b="0" i="0" lang="ja-JP" sz="1050" u="none" cap="none" strike="noStrike">
                <a:solidFill>
                  <a:srgbClr val="000000"/>
                </a:solidFill>
                <a:latin typeface="Arial"/>
                <a:ea typeface="Arial"/>
                <a:cs typeface="Arial"/>
                <a:sym typeface="Arial"/>
              </a:rPr>
              <a:t>の全都道府県・市町村への導入の促進</a:t>
            </a:r>
            <a:endParaRPr b="1" i="0" sz="1050" u="sng" cap="none" strike="noStrike">
              <a:solidFill>
                <a:srgbClr val="44546A"/>
              </a:solidFill>
              <a:latin typeface="Arial"/>
              <a:ea typeface="Arial"/>
              <a:cs typeface="Arial"/>
              <a:sym typeface="Arial"/>
            </a:endParaRPr>
          </a:p>
        </p:txBody>
      </p:sp>
      <p:sp>
        <p:nvSpPr>
          <p:cNvPr id="650" name="Google Shape;650;p23"/>
          <p:cNvSpPr txBox="1"/>
          <p:nvPr/>
        </p:nvSpPr>
        <p:spPr>
          <a:xfrm>
            <a:off x="3499140" y="6294152"/>
            <a:ext cx="2621921" cy="2308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「技術開発」</a:t>
            </a:r>
            <a:endParaRPr b="0" i="0" sz="900" u="none" cap="none" strike="noStrike">
              <a:solidFill>
                <a:srgbClr val="44546A"/>
              </a:solidFill>
              <a:latin typeface="Arial"/>
              <a:ea typeface="Arial"/>
              <a:cs typeface="Arial"/>
              <a:sym typeface="Arial"/>
            </a:endParaRPr>
          </a:p>
        </p:txBody>
      </p:sp>
      <p:sp>
        <p:nvSpPr>
          <p:cNvPr id="651" name="Google Shape;651;p23"/>
          <p:cNvSpPr/>
          <p:nvPr/>
        </p:nvSpPr>
        <p:spPr>
          <a:xfrm>
            <a:off x="583185" y="6250718"/>
            <a:ext cx="5512815" cy="324000"/>
          </a:xfrm>
          <a:prstGeom prst="roundRect">
            <a:avLst>
              <a:gd fmla="val 24247" name="adj"/>
            </a:avLst>
          </a:prstGeom>
          <a:noFill/>
          <a:ln cap="flat" cmpd="sng" w="19050">
            <a:solidFill>
              <a:srgbClr val="8296B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52" name="Google Shape;652;p23"/>
          <p:cNvSpPr txBox="1"/>
          <p:nvPr/>
        </p:nvSpPr>
        <p:spPr>
          <a:xfrm>
            <a:off x="6388167" y="6266535"/>
            <a:ext cx="5741238"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ja-JP" sz="900" u="none" cap="none" strike="noStrike">
                <a:solidFill>
                  <a:srgbClr val="000000"/>
                </a:solidFill>
                <a:latin typeface="Arial"/>
                <a:ea typeface="Arial"/>
                <a:cs typeface="Arial"/>
                <a:sym typeface="Arial"/>
              </a:rPr>
              <a:t>＊</a:t>
            </a:r>
            <a:r>
              <a:rPr b="1" i="0" lang="ja-JP" sz="900" u="none" cap="none" strike="noStrike">
                <a:solidFill>
                  <a:srgbClr val="000000"/>
                </a:solidFill>
                <a:latin typeface="Arial"/>
                <a:ea typeface="Arial"/>
                <a:cs typeface="Arial"/>
                <a:sym typeface="Arial"/>
              </a:rPr>
              <a:t>「</a:t>
            </a:r>
            <a:r>
              <a:rPr b="1" i="0" lang="ja-JP" sz="900" u="sng" cap="none" strike="noStrike">
                <a:solidFill>
                  <a:srgbClr val="000000"/>
                </a:solidFill>
                <a:latin typeface="Arial"/>
                <a:ea typeface="Arial"/>
                <a:cs typeface="Arial"/>
                <a:sym typeface="Arial"/>
              </a:rPr>
              <a:t>防災アプリ</a:t>
            </a:r>
            <a:r>
              <a:rPr b="1" i="0" lang="ja-JP" sz="900" u="none" cap="none" strike="noStrike">
                <a:solidFill>
                  <a:srgbClr val="000000"/>
                </a:solidFill>
                <a:latin typeface="Arial"/>
                <a:ea typeface="Arial"/>
                <a:cs typeface="Arial"/>
                <a:sym typeface="Arial"/>
              </a:rPr>
              <a:t>」</a:t>
            </a:r>
            <a:r>
              <a:rPr b="0" i="0" lang="ja-JP" sz="900" u="none" cap="none" strike="noStrike">
                <a:solidFill>
                  <a:srgbClr val="000000"/>
                </a:solidFill>
                <a:latin typeface="Arial"/>
                <a:ea typeface="Arial"/>
                <a:cs typeface="Arial"/>
                <a:sym typeface="Arial"/>
              </a:rPr>
              <a:t>：全国の各自治体で運用している災害情報のプッシュ通知や避難所検索機能を有する</a:t>
            </a:r>
            <a:br>
              <a:rPr b="0" i="0" lang="ja-JP" sz="900" u="none" cap="none" strike="noStrike">
                <a:solidFill>
                  <a:srgbClr val="000000"/>
                </a:solidFill>
                <a:latin typeface="Arial"/>
                <a:ea typeface="Arial"/>
                <a:cs typeface="Arial"/>
                <a:sym typeface="Arial"/>
              </a:rPr>
            </a:br>
            <a:r>
              <a:rPr b="0" i="0" lang="ja-JP" sz="900" u="none" cap="none" strike="noStrike">
                <a:solidFill>
                  <a:srgbClr val="000000"/>
                </a:solidFill>
                <a:latin typeface="Arial"/>
                <a:ea typeface="Arial"/>
                <a:cs typeface="Arial"/>
                <a:sym typeface="Arial"/>
              </a:rPr>
              <a:t>    スマートフォンアプリケーション</a:t>
            </a:r>
            <a:endParaRPr b="0" i="0" sz="1050" u="none" cap="none" strike="noStrike">
              <a:solidFill>
                <a:srgbClr val="000000"/>
              </a:solidFill>
              <a:latin typeface="Arial"/>
              <a:ea typeface="Arial"/>
              <a:cs typeface="Arial"/>
              <a:sym typeface="Arial"/>
            </a:endParaRPr>
          </a:p>
        </p:txBody>
      </p:sp>
      <p:cxnSp>
        <p:nvCxnSpPr>
          <p:cNvPr id="653" name="Google Shape;653;p23"/>
          <p:cNvCxnSpPr/>
          <p:nvPr/>
        </p:nvCxnSpPr>
        <p:spPr>
          <a:xfrm>
            <a:off x="6033048" y="1646172"/>
            <a:ext cx="304211" cy="184499"/>
          </a:xfrm>
          <a:prstGeom prst="straightConnector1">
            <a:avLst/>
          </a:prstGeom>
          <a:noFill/>
          <a:ln cap="flat" cmpd="sng" w="38100">
            <a:solidFill>
              <a:schemeClr val="accent5"/>
            </a:solidFill>
            <a:prstDash val="solid"/>
            <a:miter lim="800000"/>
            <a:headEnd len="sm" w="sm" type="none"/>
            <a:tailEnd len="med" w="med" type="triangle"/>
          </a:ln>
        </p:spPr>
      </p:cxnSp>
      <p:cxnSp>
        <p:nvCxnSpPr>
          <p:cNvPr id="654" name="Google Shape;654;p23"/>
          <p:cNvCxnSpPr/>
          <p:nvPr/>
        </p:nvCxnSpPr>
        <p:spPr>
          <a:xfrm>
            <a:off x="6079663" y="4603266"/>
            <a:ext cx="306465" cy="0"/>
          </a:xfrm>
          <a:prstGeom prst="straightConnector1">
            <a:avLst/>
          </a:prstGeom>
          <a:noFill/>
          <a:ln cap="flat" cmpd="sng" w="38100">
            <a:solidFill>
              <a:srgbClr val="C55A11"/>
            </a:solidFill>
            <a:prstDash val="solid"/>
            <a:miter lim="800000"/>
            <a:headEnd len="sm" w="sm" type="none"/>
            <a:tailEnd len="med" w="med" type="triangle"/>
          </a:ln>
        </p:spPr>
      </p:cxnSp>
      <p:sp>
        <p:nvSpPr>
          <p:cNvPr id="655" name="Google Shape;655;p23"/>
          <p:cNvSpPr txBox="1"/>
          <p:nvPr/>
        </p:nvSpPr>
        <p:spPr>
          <a:xfrm>
            <a:off x="845614" y="-47514"/>
            <a:ext cx="10500772" cy="97853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2000"/>
              <a:buFont typeface="Arial"/>
              <a:buNone/>
            </a:pPr>
            <a:r>
              <a:rPr b="1" i="0" lang="ja-JP" sz="2000" u="none" cap="none" strike="noStrike">
                <a:solidFill>
                  <a:srgbClr val="000000"/>
                </a:solidFill>
                <a:latin typeface="Arial"/>
                <a:ea typeface="Arial"/>
                <a:cs typeface="Arial"/>
                <a:sym typeface="Arial"/>
              </a:rPr>
              <a:t>一人ひとりがとるべき４つの重点課題の数値目標（案）の具体的取り組み</a:t>
            </a:r>
            <a:endParaRPr b="1" i="0" sz="20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500"/>
              <a:buFont typeface="Arial"/>
              <a:buNone/>
            </a:pPr>
            <a:r>
              <a:t/>
            </a:r>
            <a:endParaRPr b="1" i="0" sz="5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300"/>
              <a:buFont typeface="Arial"/>
              <a:buNone/>
            </a:pPr>
            <a:r>
              <a:rPr b="1" i="0" lang="ja-JP" sz="1300" u="none" cap="none" strike="noStrike">
                <a:solidFill>
                  <a:srgbClr val="000000"/>
                </a:solidFill>
                <a:latin typeface="Arial"/>
                <a:ea typeface="Arial"/>
                <a:cs typeface="Arial"/>
                <a:sym typeface="Arial"/>
              </a:rPr>
              <a:t>「家屋の耐震化」「家具・家電転倒防止」「感震ブレーカーの設置」「迅速自主的避難」に向けたポピュレーションアプローチ</a:t>
            </a:r>
            <a:endParaRPr/>
          </a:p>
        </p:txBody>
      </p:sp>
      <p:sp>
        <p:nvSpPr>
          <p:cNvPr id="656" name="Google Shape;656;p23"/>
          <p:cNvSpPr txBox="1"/>
          <p:nvPr/>
        </p:nvSpPr>
        <p:spPr>
          <a:xfrm>
            <a:off x="8049348" y="4933330"/>
            <a:ext cx="2700000" cy="276999"/>
          </a:xfrm>
          <a:prstGeom prst="rect">
            <a:avLst/>
          </a:prstGeom>
          <a:solidFill>
            <a:srgbClr val="FFCCCC"/>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200">
                <a:solidFill>
                  <a:schemeClr val="dk1"/>
                </a:solidFill>
                <a:latin typeface="Meiryo"/>
                <a:ea typeface="Meiryo"/>
                <a:cs typeface="Meiryo"/>
                <a:sym typeface="Meiryo"/>
              </a:rPr>
              <a:t>“</a:t>
            </a:r>
            <a:r>
              <a:rPr b="1" lang="ja-JP" sz="1200">
                <a:solidFill>
                  <a:srgbClr val="EA157A"/>
                </a:solidFill>
                <a:latin typeface="Meiryo"/>
                <a:ea typeface="Meiryo"/>
                <a:cs typeface="Meiryo"/>
                <a:sym typeface="Meiryo"/>
              </a:rPr>
              <a:t>防災コミュニケーション</a:t>
            </a:r>
            <a:r>
              <a:rPr b="1" lang="ja-JP" sz="1200">
                <a:solidFill>
                  <a:schemeClr val="dk1"/>
                </a:solidFill>
                <a:latin typeface="Meiryo"/>
                <a:ea typeface="Meiryo"/>
                <a:cs typeface="Meiryo"/>
                <a:sym typeface="Meiryo"/>
              </a:rPr>
              <a:t>”の担い手</a:t>
            </a:r>
            <a:endParaRPr b="1" sz="1800">
              <a:solidFill>
                <a:schemeClr val="dk1"/>
              </a:solidFill>
              <a:latin typeface="Meiryo"/>
              <a:ea typeface="Meiryo"/>
              <a:cs typeface="Meiryo"/>
              <a:sym typeface="Meiry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24"/>
          <p:cNvSpPr txBox="1"/>
          <p:nvPr>
            <p:ph idx="4294967295" type="title"/>
          </p:nvPr>
        </p:nvSpPr>
        <p:spPr>
          <a:xfrm>
            <a:off x="1690688" y="0"/>
            <a:ext cx="10501312" cy="68421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600"/>
              <a:buFont typeface="Meiryo"/>
              <a:buNone/>
            </a:pPr>
            <a:r>
              <a:rPr b="1" i="0" lang="ja-JP" sz="1600" u="none" cap="none" strike="noStrike">
                <a:solidFill>
                  <a:srgbClr val="FFFFFF"/>
                </a:solidFill>
                <a:latin typeface="Meiryo"/>
                <a:ea typeface="Meiryo"/>
                <a:cs typeface="Meiryo"/>
                <a:sym typeface="Meiryo"/>
              </a:rPr>
              <a:t>「取組」を列挙：具体的事業例（国・地方自治体）</a:t>
            </a:r>
            <a:br>
              <a:rPr b="1" i="0" lang="ja-JP" sz="1600" u="none" cap="none" strike="noStrike">
                <a:solidFill>
                  <a:srgbClr val="FFFFFF"/>
                </a:solidFill>
                <a:latin typeface="Meiryo"/>
                <a:ea typeface="Meiryo"/>
                <a:cs typeface="Meiryo"/>
                <a:sym typeface="Meiryo"/>
              </a:rPr>
            </a:br>
            <a:r>
              <a:rPr b="1" i="0" lang="ja-JP" sz="1600" u="none" cap="none" strike="noStrike">
                <a:solidFill>
                  <a:srgbClr val="FFFFFF"/>
                </a:solidFill>
                <a:latin typeface="Meiryo"/>
                <a:ea typeface="Meiryo"/>
                <a:cs typeface="Meiryo"/>
                <a:sym typeface="Meiryo"/>
              </a:rPr>
              <a:t>※ 防災基本計画や地域防災計画などの既存計画に明記されている内容については、今回は触れていない</a:t>
            </a:r>
            <a:endParaRPr sz="1900"/>
          </a:p>
        </p:txBody>
      </p:sp>
      <p:sp>
        <p:nvSpPr>
          <p:cNvPr id="663" name="Google Shape;663;p24"/>
          <p:cNvSpPr txBox="1"/>
          <p:nvPr/>
        </p:nvSpPr>
        <p:spPr>
          <a:xfrm>
            <a:off x="598444" y="1023364"/>
            <a:ext cx="7241732" cy="1869743"/>
          </a:xfrm>
          <a:prstGeom prst="rect">
            <a:avLst/>
          </a:prstGeom>
          <a:solidFill>
            <a:schemeClr val="lt1"/>
          </a:solidFill>
          <a:ln>
            <a:noFill/>
          </a:ln>
        </p:spPr>
        <p:txBody>
          <a:bodyPr anchorCtr="0" anchor="t" bIns="45700" lIns="91425" spcFirstLastPara="1" rIns="91425" wrap="square" tIns="45700">
            <a:noAutofit/>
          </a:bodyPr>
          <a:lstStyle/>
          <a:p>
            <a:pPr indent="-260350" lvl="0" marL="285750" marR="0" rtl="0" algn="l">
              <a:lnSpc>
                <a:spcPct val="100000"/>
              </a:lnSpc>
              <a:spcBef>
                <a:spcPts val="0"/>
              </a:spcBef>
              <a:spcAft>
                <a:spcPts val="0"/>
              </a:spcAft>
              <a:buClr>
                <a:schemeClr val="dk1"/>
              </a:buClr>
              <a:buSzPts val="400"/>
              <a:buFont typeface="Arial"/>
              <a:buNone/>
            </a:pPr>
            <a:r>
              <a:t/>
            </a:r>
            <a:endParaRPr b="1" i="0" sz="400" u="none" cap="none" strike="noStrike">
              <a:solidFill>
                <a:srgbClr val="4472C4"/>
              </a:solidFill>
              <a:latin typeface="Arial"/>
              <a:ea typeface="Arial"/>
              <a:cs typeface="Arial"/>
              <a:sym typeface="Arial"/>
            </a:endParaRPr>
          </a:p>
          <a:p>
            <a:pPr indent="-113325" lvl="0" marL="180000" marR="0" rtl="0" algn="l">
              <a:lnSpc>
                <a:spcPct val="100000"/>
              </a:lnSpc>
              <a:spcBef>
                <a:spcPts val="0"/>
              </a:spcBef>
              <a:spcAft>
                <a:spcPts val="0"/>
              </a:spcAft>
              <a:buClr>
                <a:schemeClr val="dk1"/>
              </a:buClr>
              <a:buSzPts val="1050"/>
              <a:buFont typeface="Arial"/>
              <a:buNone/>
            </a:pPr>
            <a:r>
              <a:t/>
            </a:r>
            <a:endParaRPr b="0" i="0" sz="1050" u="none" cap="none" strike="noStrike">
              <a:solidFill>
                <a:srgbClr val="000000"/>
              </a:solidFill>
              <a:latin typeface="Arial"/>
              <a:ea typeface="Arial"/>
              <a:cs typeface="Arial"/>
              <a:sym typeface="Arial"/>
            </a:endParaRPr>
          </a:p>
          <a:p>
            <a:pPr indent="-113325" lvl="0" marL="180000" marR="0" rtl="0" algn="l">
              <a:lnSpc>
                <a:spcPct val="100000"/>
              </a:lnSpc>
              <a:spcBef>
                <a:spcPts val="0"/>
              </a:spcBef>
              <a:spcAft>
                <a:spcPts val="0"/>
              </a:spcAft>
              <a:buClr>
                <a:schemeClr val="dk1"/>
              </a:buClr>
              <a:buSzPts val="1050"/>
              <a:buFont typeface="Arial"/>
              <a:buNone/>
            </a:pPr>
            <a:r>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900"/>
              <a:buFont typeface="Calibri"/>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
              <a:buFont typeface="Calibri"/>
              <a:buNone/>
            </a:pPr>
            <a:r>
              <a:t/>
            </a:r>
            <a:endParaRPr b="0" i="0" sz="200" u="none" cap="none" strike="noStrike">
              <a:solidFill>
                <a:srgbClr val="000000"/>
              </a:solidFill>
              <a:latin typeface="Arial"/>
              <a:ea typeface="Arial"/>
              <a:cs typeface="Arial"/>
              <a:sym typeface="Arial"/>
            </a:endParaRPr>
          </a:p>
          <a:p>
            <a:pPr indent="-154600" lvl="0" marL="180000" marR="0" rtl="0" algn="l">
              <a:lnSpc>
                <a:spcPct val="100000"/>
              </a:lnSpc>
              <a:spcBef>
                <a:spcPts val="0"/>
              </a:spcBef>
              <a:spcAft>
                <a:spcPts val="0"/>
              </a:spcAft>
              <a:buClr>
                <a:schemeClr val="dk1"/>
              </a:buClr>
              <a:buSzPts val="400"/>
              <a:buFont typeface="Arial"/>
              <a:buNone/>
            </a:pPr>
            <a:r>
              <a:t/>
            </a:r>
            <a:endParaRPr b="1" i="0" sz="4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家具・家電転倒防止対策</a:t>
            </a:r>
            <a:r>
              <a:rPr b="0" i="0" lang="ja-JP" sz="1050" u="none" cap="none" strike="noStrike">
                <a:solidFill>
                  <a:srgbClr val="000000"/>
                </a:solidFill>
                <a:latin typeface="Arial"/>
                <a:ea typeface="Arial"/>
                <a:cs typeface="Arial"/>
                <a:sym typeface="Arial"/>
              </a:rPr>
              <a:t>を担う</a:t>
            </a:r>
            <a:r>
              <a:rPr b="1" i="0" lang="ja-JP" sz="1050" u="none" cap="none" strike="noStrike">
                <a:solidFill>
                  <a:srgbClr val="4472C4"/>
                </a:solidFill>
                <a:latin typeface="Arial"/>
                <a:ea typeface="Arial"/>
                <a:cs typeface="Arial"/>
                <a:sym typeface="Arial"/>
              </a:rPr>
              <a:t>診断・作業人材体制の整備</a:t>
            </a:r>
            <a:r>
              <a:rPr b="0" i="0" lang="ja-JP" sz="900" u="none" cap="none" strike="noStrike">
                <a:solidFill>
                  <a:srgbClr val="000000"/>
                </a:solidFill>
                <a:latin typeface="Arial"/>
                <a:ea typeface="Arial"/>
                <a:cs typeface="Arial"/>
                <a:sym typeface="Arial"/>
              </a:rPr>
              <a:t>（建築士協会等）</a:t>
            </a:r>
            <a:endParaRPr b="0" i="0" sz="900" u="none" cap="none" strike="noStrike">
              <a:solidFill>
                <a:srgbClr val="000000"/>
              </a:solidFill>
              <a:latin typeface="Arial"/>
              <a:ea typeface="Arial"/>
              <a:cs typeface="Arial"/>
              <a:sym typeface="Arial"/>
            </a:endParaRPr>
          </a:p>
          <a:p>
            <a:pPr indent="-160950" lvl="0" marL="180000" marR="0" rtl="0" algn="l">
              <a:lnSpc>
                <a:spcPct val="100000"/>
              </a:lnSpc>
              <a:spcBef>
                <a:spcPts val="0"/>
              </a:spcBef>
              <a:spcAft>
                <a:spcPts val="0"/>
              </a:spcAft>
              <a:buClr>
                <a:schemeClr val="dk1"/>
              </a:buClr>
              <a:buSzPts val="300"/>
              <a:buFont typeface="Arial"/>
              <a:buNone/>
            </a:pPr>
            <a:r>
              <a:t/>
            </a:r>
            <a:endParaRPr b="0" i="0" sz="300" u="none" cap="none" strike="noStrike">
              <a:solidFill>
                <a:srgbClr val="000000"/>
              </a:solidFill>
              <a:latin typeface="Arial"/>
              <a:ea typeface="Arial"/>
              <a:cs typeface="Arial"/>
              <a:sym typeface="Arial"/>
            </a:endParaRPr>
          </a:p>
          <a:p>
            <a:pPr indent="-160950" lvl="0" marL="180000" marR="0" rtl="0" algn="l">
              <a:lnSpc>
                <a:spcPct val="100000"/>
              </a:lnSpc>
              <a:spcBef>
                <a:spcPts val="0"/>
              </a:spcBef>
              <a:spcAft>
                <a:spcPts val="0"/>
              </a:spcAft>
              <a:buClr>
                <a:schemeClr val="dk1"/>
              </a:buClr>
              <a:buSzPts val="300"/>
              <a:buFont typeface="Arial"/>
              <a:buNone/>
            </a:pPr>
            <a:r>
              <a:t/>
            </a:r>
            <a:endParaRPr b="1" i="0" sz="3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EA157A"/>
              </a:buClr>
              <a:buSzPts val="1050"/>
              <a:buFont typeface="Arial"/>
              <a:buChar char="•"/>
            </a:pPr>
            <a:r>
              <a:rPr b="0" i="0" lang="ja-JP" sz="1050" u="sng" cap="none" strike="noStrike">
                <a:solidFill>
                  <a:srgbClr val="EA157A"/>
                </a:solidFill>
                <a:latin typeface="Arial"/>
                <a:ea typeface="Arial"/>
                <a:cs typeface="Arial"/>
                <a:sym typeface="Arial"/>
              </a:rPr>
              <a:t>家庭訪問等の際に、家具・家電転倒防止対対策や感震ブレーカー設置を確認し、地域住民へ</a:t>
            </a:r>
            <a:r>
              <a:rPr b="1" i="0" lang="ja-JP" sz="1050" u="sng" cap="none" strike="noStrike">
                <a:solidFill>
                  <a:srgbClr val="4472C4"/>
                </a:solidFill>
                <a:latin typeface="Arial"/>
                <a:ea typeface="Arial"/>
                <a:cs typeface="Arial"/>
                <a:sym typeface="Arial"/>
              </a:rPr>
              <a:t>直接声がけするメッセンジャーの役割を担う</a:t>
            </a:r>
            <a:r>
              <a:rPr b="0" i="0" lang="ja-JP" sz="900" u="none" cap="none" strike="noStrike">
                <a:solidFill>
                  <a:srgbClr val="000000"/>
                </a:solidFill>
                <a:latin typeface="Arial"/>
                <a:ea typeface="Arial"/>
                <a:cs typeface="Arial"/>
                <a:sym typeface="Arial"/>
              </a:rPr>
              <a:t>（防災士、 民生委員、 地域包括支援センター、 社会福祉協議会、 </a:t>
            </a:r>
            <a:r>
              <a:rPr b="0" i="0" lang="ja-JP" sz="900" u="sng" cap="none" strike="noStrike">
                <a:solidFill>
                  <a:srgbClr val="EA157A"/>
                </a:solidFill>
                <a:latin typeface="Arial"/>
                <a:ea typeface="Arial"/>
                <a:cs typeface="Arial"/>
                <a:sym typeface="Arial"/>
              </a:rPr>
              <a:t>保健師</a:t>
            </a:r>
            <a:r>
              <a:rPr b="0" i="0" lang="ja-JP" sz="900" u="none" cap="none" strike="noStrike">
                <a:solidFill>
                  <a:srgbClr val="000000"/>
                </a:solidFill>
                <a:latin typeface="Arial"/>
                <a:ea typeface="Arial"/>
                <a:cs typeface="Arial"/>
                <a:sym typeface="Arial"/>
              </a:rPr>
              <a:t>等）</a:t>
            </a:r>
            <a:endParaRPr b="0" i="0" sz="1050" u="none" cap="none" strike="noStrike">
              <a:solidFill>
                <a:srgbClr val="4472C4"/>
              </a:solidFill>
              <a:latin typeface="Arial"/>
              <a:ea typeface="Arial"/>
              <a:cs typeface="Arial"/>
              <a:sym typeface="Arial"/>
            </a:endParaRPr>
          </a:p>
          <a:p>
            <a:pPr indent="-273050" lvl="0" marL="285750" marR="0" rtl="0" algn="l">
              <a:lnSpc>
                <a:spcPct val="100000"/>
              </a:lnSpc>
              <a:spcBef>
                <a:spcPts val="0"/>
              </a:spcBef>
              <a:spcAft>
                <a:spcPts val="0"/>
              </a:spcAft>
              <a:buClr>
                <a:schemeClr val="dk1"/>
              </a:buClr>
              <a:buSzPts val="200"/>
              <a:buFont typeface="Arial"/>
              <a:buNone/>
            </a:pPr>
            <a:r>
              <a:t/>
            </a:r>
            <a:endParaRPr b="0" i="0" sz="200" u="none" cap="none" strike="noStrike">
              <a:solidFill>
                <a:srgbClr val="000000"/>
              </a:solidFill>
              <a:latin typeface="Arial"/>
              <a:ea typeface="Arial"/>
              <a:cs typeface="Arial"/>
              <a:sym typeface="Arial"/>
            </a:endParaRPr>
          </a:p>
          <a:p>
            <a:pPr indent="-209550" lvl="0" marL="28575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Arial"/>
              <a:ea typeface="Arial"/>
              <a:cs typeface="Arial"/>
              <a:sym typeface="Arial"/>
            </a:endParaRPr>
          </a:p>
          <a:p>
            <a:pPr indent="-209550" lvl="0" marL="28575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p:txBody>
      </p:sp>
      <p:grpSp>
        <p:nvGrpSpPr>
          <p:cNvPr id="664" name="Google Shape;664;p24"/>
          <p:cNvGrpSpPr/>
          <p:nvPr/>
        </p:nvGrpSpPr>
        <p:grpSpPr>
          <a:xfrm>
            <a:off x="429378" y="4567684"/>
            <a:ext cx="1440000" cy="287121"/>
            <a:chOff x="643335" y="1453903"/>
            <a:chExt cx="2709463" cy="320241"/>
          </a:xfrm>
        </p:grpSpPr>
        <p:sp>
          <p:nvSpPr>
            <p:cNvPr id="665" name="Google Shape;665;p24"/>
            <p:cNvSpPr/>
            <p:nvPr/>
          </p:nvSpPr>
          <p:spPr>
            <a:xfrm>
              <a:off x="643335" y="1453903"/>
              <a:ext cx="2709463" cy="276999"/>
            </a:xfrm>
            <a:prstGeom prst="rect">
              <a:avLst/>
            </a:prstGeom>
            <a:solidFill>
              <a:schemeClr val="accent1"/>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66" name="Google Shape;666;p24"/>
            <p:cNvSpPr txBox="1"/>
            <p:nvPr/>
          </p:nvSpPr>
          <p:spPr>
            <a:xfrm>
              <a:off x="677203" y="1465193"/>
              <a:ext cx="2675595" cy="30895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200"/>
                <a:buFont typeface="Arial"/>
                <a:buNone/>
              </a:pPr>
              <a:r>
                <a:rPr b="1" i="0" lang="ja-JP" sz="1200" u="none" cap="none" strike="noStrike">
                  <a:solidFill>
                    <a:srgbClr val="FFFFFF"/>
                  </a:solidFill>
                  <a:latin typeface="Arial"/>
                  <a:ea typeface="Arial"/>
                  <a:cs typeface="Arial"/>
                  <a:sym typeface="Arial"/>
                </a:rPr>
                <a:t>マスメディア</a:t>
              </a:r>
              <a:endParaRPr/>
            </a:p>
          </p:txBody>
        </p:sp>
      </p:grpSp>
      <p:grpSp>
        <p:nvGrpSpPr>
          <p:cNvPr id="667" name="Google Shape;667;p24"/>
          <p:cNvGrpSpPr/>
          <p:nvPr/>
        </p:nvGrpSpPr>
        <p:grpSpPr>
          <a:xfrm>
            <a:off x="433956" y="784718"/>
            <a:ext cx="1440000" cy="287154"/>
            <a:chOff x="643335" y="1453903"/>
            <a:chExt cx="2709463" cy="319301"/>
          </a:xfrm>
        </p:grpSpPr>
        <p:sp>
          <p:nvSpPr>
            <p:cNvPr id="668" name="Google Shape;668;p24"/>
            <p:cNvSpPr/>
            <p:nvPr/>
          </p:nvSpPr>
          <p:spPr>
            <a:xfrm>
              <a:off x="643335" y="1453903"/>
              <a:ext cx="2709463" cy="276999"/>
            </a:xfrm>
            <a:prstGeom prst="rect">
              <a:avLst/>
            </a:prstGeom>
            <a:solidFill>
              <a:schemeClr val="accent1"/>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69" name="Google Shape;669;p24"/>
            <p:cNvSpPr txBox="1"/>
            <p:nvPr/>
          </p:nvSpPr>
          <p:spPr>
            <a:xfrm>
              <a:off x="677203" y="1465193"/>
              <a:ext cx="1858795" cy="30801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200"/>
                <a:buFont typeface="Arial"/>
                <a:buNone/>
              </a:pPr>
              <a:r>
                <a:rPr b="1" i="0" lang="ja-JP" sz="1200" u="none" cap="none" strike="noStrike">
                  <a:solidFill>
                    <a:srgbClr val="FFFFFF"/>
                  </a:solidFill>
                  <a:latin typeface="Arial"/>
                  <a:ea typeface="Arial"/>
                  <a:cs typeface="Arial"/>
                  <a:sym typeface="Arial"/>
                </a:rPr>
                <a:t>職能団体</a:t>
              </a:r>
              <a:endParaRPr/>
            </a:p>
          </p:txBody>
        </p:sp>
      </p:grpSp>
      <p:sp>
        <p:nvSpPr>
          <p:cNvPr id="670" name="Google Shape;670;p24"/>
          <p:cNvSpPr txBox="1"/>
          <p:nvPr/>
        </p:nvSpPr>
        <p:spPr>
          <a:xfrm>
            <a:off x="1815578" y="883679"/>
            <a:ext cx="3860872"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「事前防災のメッセンジャー」「専門家の確保」</a:t>
            </a:r>
            <a:endParaRPr b="0" i="0" sz="900" u="none" cap="none" strike="noStrike">
              <a:solidFill>
                <a:srgbClr val="44546A"/>
              </a:solidFill>
              <a:latin typeface="Arial"/>
              <a:ea typeface="Arial"/>
              <a:cs typeface="Arial"/>
              <a:sym typeface="Arial"/>
            </a:endParaRPr>
          </a:p>
        </p:txBody>
      </p:sp>
      <p:grpSp>
        <p:nvGrpSpPr>
          <p:cNvPr id="671" name="Google Shape;671;p24"/>
          <p:cNvGrpSpPr/>
          <p:nvPr/>
        </p:nvGrpSpPr>
        <p:grpSpPr>
          <a:xfrm>
            <a:off x="7975734" y="786665"/>
            <a:ext cx="1440000" cy="287122"/>
            <a:chOff x="643335" y="1453903"/>
            <a:chExt cx="2709463" cy="320242"/>
          </a:xfrm>
        </p:grpSpPr>
        <p:sp>
          <p:nvSpPr>
            <p:cNvPr id="672" name="Google Shape;672;p24"/>
            <p:cNvSpPr/>
            <p:nvPr/>
          </p:nvSpPr>
          <p:spPr>
            <a:xfrm>
              <a:off x="643335" y="1453903"/>
              <a:ext cx="2709463" cy="276999"/>
            </a:xfrm>
            <a:prstGeom prst="rect">
              <a:avLst/>
            </a:prstGeom>
            <a:solidFill>
              <a:schemeClr val="accent1"/>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73" name="Google Shape;673;p24"/>
            <p:cNvSpPr txBox="1"/>
            <p:nvPr/>
          </p:nvSpPr>
          <p:spPr>
            <a:xfrm>
              <a:off x="677204" y="1465193"/>
              <a:ext cx="1858795" cy="30895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200"/>
                <a:buFont typeface="Arial"/>
                <a:buNone/>
              </a:pPr>
              <a:r>
                <a:rPr b="1" i="0" lang="ja-JP" sz="1200" u="none" cap="none" strike="noStrike">
                  <a:solidFill>
                    <a:srgbClr val="FFFFFF"/>
                  </a:solidFill>
                  <a:latin typeface="Arial"/>
                  <a:ea typeface="Arial"/>
                  <a:cs typeface="Arial"/>
                  <a:sym typeface="Arial"/>
                </a:rPr>
                <a:t>アカデミア</a:t>
              </a:r>
              <a:endParaRPr/>
            </a:p>
          </p:txBody>
        </p:sp>
      </p:grpSp>
      <p:sp>
        <p:nvSpPr>
          <p:cNvPr id="674" name="Google Shape;674;p24"/>
          <p:cNvSpPr txBox="1"/>
          <p:nvPr/>
        </p:nvSpPr>
        <p:spPr>
          <a:xfrm>
            <a:off x="8108063" y="1799382"/>
            <a:ext cx="3733656" cy="323165"/>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alibri"/>
              <a:buNone/>
            </a:pPr>
            <a:r>
              <a:t/>
            </a:r>
            <a:endParaRPr b="0" i="0" sz="4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100"/>
              <a:buFont typeface="Arial"/>
              <a:buChar char="•"/>
            </a:pPr>
            <a:r>
              <a:rPr b="0" i="0" lang="ja-JP" sz="1100" u="none" cap="none" strike="noStrike">
                <a:solidFill>
                  <a:srgbClr val="000000"/>
                </a:solidFill>
                <a:latin typeface="Arial"/>
                <a:ea typeface="Arial"/>
                <a:cs typeface="Arial"/>
                <a:sym typeface="Arial"/>
              </a:rPr>
              <a:t>専門的知見からの助言、エビデンスの構築</a:t>
            </a:r>
            <a:endParaRPr b="1" i="0" sz="1050" u="none" cap="none" strike="noStrike">
              <a:solidFill>
                <a:srgbClr val="7030A0"/>
              </a:solidFill>
              <a:latin typeface="Arial"/>
              <a:ea typeface="Arial"/>
              <a:cs typeface="Arial"/>
              <a:sym typeface="Arial"/>
            </a:endParaRPr>
          </a:p>
        </p:txBody>
      </p:sp>
      <p:sp>
        <p:nvSpPr>
          <p:cNvPr id="675" name="Google Shape;675;p24"/>
          <p:cNvSpPr txBox="1"/>
          <p:nvPr/>
        </p:nvSpPr>
        <p:spPr>
          <a:xfrm>
            <a:off x="7744176" y="1668024"/>
            <a:ext cx="3805720" cy="2308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「技術開発」「人材育成」「教育・介入」「見える化・情報公開」</a:t>
            </a:r>
            <a:endParaRPr b="0" i="0" sz="900" u="none" cap="none" strike="noStrike">
              <a:solidFill>
                <a:srgbClr val="44546A"/>
              </a:solidFill>
              <a:latin typeface="Arial"/>
              <a:ea typeface="Arial"/>
              <a:cs typeface="Arial"/>
              <a:sym typeface="Arial"/>
            </a:endParaRPr>
          </a:p>
        </p:txBody>
      </p:sp>
      <p:sp>
        <p:nvSpPr>
          <p:cNvPr id="676" name="Google Shape;676;p24"/>
          <p:cNvSpPr/>
          <p:nvPr/>
        </p:nvSpPr>
        <p:spPr>
          <a:xfrm>
            <a:off x="7975171" y="783580"/>
            <a:ext cx="4058786" cy="5292000"/>
          </a:xfrm>
          <a:prstGeom prst="roundRect">
            <a:avLst>
              <a:gd fmla="val 0" name="adj"/>
            </a:avLst>
          </a:prstGeom>
          <a:noFill/>
          <a:ln cap="flat" cmpd="sng" w="9525">
            <a:solidFill>
              <a:schemeClr val="accent1"/>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grpSp>
        <p:nvGrpSpPr>
          <p:cNvPr id="677" name="Google Shape;677;p24"/>
          <p:cNvGrpSpPr/>
          <p:nvPr/>
        </p:nvGrpSpPr>
        <p:grpSpPr>
          <a:xfrm>
            <a:off x="3872987" y="2345972"/>
            <a:ext cx="1440000" cy="287121"/>
            <a:chOff x="643335" y="1453903"/>
            <a:chExt cx="2709463" cy="320241"/>
          </a:xfrm>
        </p:grpSpPr>
        <p:sp>
          <p:nvSpPr>
            <p:cNvPr id="678" name="Google Shape;678;p24"/>
            <p:cNvSpPr/>
            <p:nvPr/>
          </p:nvSpPr>
          <p:spPr>
            <a:xfrm>
              <a:off x="643335" y="1453903"/>
              <a:ext cx="2709463" cy="276999"/>
            </a:xfrm>
            <a:prstGeom prst="rect">
              <a:avLst/>
            </a:prstGeom>
            <a:solidFill>
              <a:schemeClr val="accent1"/>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79" name="Google Shape;679;p24"/>
            <p:cNvSpPr txBox="1"/>
            <p:nvPr/>
          </p:nvSpPr>
          <p:spPr>
            <a:xfrm>
              <a:off x="677203" y="1465193"/>
              <a:ext cx="1858795" cy="30895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200"/>
                <a:buFont typeface="Arial"/>
                <a:buNone/>
              </a:pPr>
              <a:r>
                <a:rPr b="1" i="0" lang="ja-JP" sz="1200" u="none" cap="none" strike="noStrike">
                  <a:solidFill>
                    <a:srgbClr val="FFFFFF"/>
                  </a:solidFill>
                  <a:latin typeface="Arial"/>
                  <a:ea typeface="Arial"/>
                  <a:cs typeface="Arial"/>
                  <a:sym typeface="Arial"/>
                </a:rPr>
                <a:t>民間企業</a:t>
              </a:r>
              <a:endParaRPr/>
            </a:p>
          </p:txBody>
        </p:sp>
      </p:grpSp>
      <p:sp>
        <p:nvSpPr>
          <p:cNvPr id="680" name="Google Shape;680;p24"/>
          <p:cNvSpPr/>
          <p:nvPr/>
        </p:nvSpPr>
        <p:spPr>
          <a:xfrm>
            <a:off x="3871654" y="2335806"/>
            <a:ext cx="3996000" cy="4392000"/>
          </a:xfrm>
          <a:prstGeom prst="roundRect">
            <a:avLst>
              <a:gd fmla="val 0" name="adj"/>
            </a:avLst>
          </a:prstGeom>
          <a:noFill/>
          <a:ln cap="flat" cmpd="sng" w="9525">
            <a:solidFill>
              <a:schemeClr val="accent1"/>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81" name="Google Shape;681;p24"/>
          <p:cNvSpPr/>
          <p:nvPr/>
        </p:nvSpPr>
        <p:spPr>
          <a:xfrm>
            <a:off x="428538" y="777934"/>
            <a:ext cx="7445161" cy="3744000"/>
          </a:xfrm>
          <a:prstGeom prst="roundRect">
            <a:avLst>
              <a:gd fmla="val 0" name="adj"/>
            </a:avLst>
          </a:prstGeom>
          <a:noFill/>
          <a:ln cap="flat" cmpd="sng" w="9525">
            <a:solidFill>
              <a:schemeClr val="accent1"/>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82" name="Google Shape;682;p24"/>
          <p:cNvSpPr txBox="1"/>
          <p:nvPr/>
        </p:nvSpPr>
        <p:spPr>
          <a:xfrm>
            <a:off x="602949" y="2798643"/>
            <a:ext cx="7228706" cy="253916"/>
          </a:xfrm>
          <a:prstGeom prst="rect">
            <a:avLst/>
          </a:prstGeom>
          <a:solidFill>
            <a:schemeClr val="lt1"/>
          </a:solidFill>
          <a:ln>
            <a:noFill/>
          </a:ln>
        </p:spPr>
        <p:txBody>
          <a:bodyPr anchorCtr="0" anchor="t" bIns="45700" lIns="91425" spcFirstLastPara="1" rIns="91425" wrap="square" tIns="45700">
            <a:noAutofit/>
          </a:bodyPr>
          <a:lstStyle/>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ケアマネジャー等と防災部局の連携強化</a:t>
            </a:r>
            <a:r>
              <a:rPr b="0" i="0" lang="ja-JP" sz="1050" u="none" cap="none" strike="noStrike">
                <a:solidFill>
                  <a:srgbClr val="000000"/>
                </a:solidFill>
                <a:latin typeface="Arial"/>
                <a:ea typeface="Arial"/>
                <a:cs typeface="Arial"/>
                <a:sym typeface="Arial"/>
              </a:rPr>
              <a:t>のための</a:t>
            </a:r>
            <a:r>
              <a:rPr b="1" i="0" lang="ja-JP" sz="1050" u="none" cap="none" strike="noStrike">
                <a:solidFill>
                  <a:srgbClr val="C55A11"/>
                </a:solidFill>
                <a:latin typeface="Arial"/>
                <a:ea typeface="Arial"/>
                <a:cs typeface="Arial"/>
                <a:sym typeface="Arial"/>
              </a:rPr>
              <a:t>個別避難計画作成のDX化 </a:t>
            </a:r>
            <a:r>
              <a:rPr b="0" i="0" lang="ja-JP" sz="1050" u="none" cap="none" strike="noStrike">
                <a:solidFill>
                  <a:srgbClr val="000000"/>
                </a:solidFill>
                <a:latin typeface="Arial"/>
                <a:ea typeface="Arial"/>
                <a:cs typeface="Arial"/>
                <a:sym typeface="Arial"/>
              </a:rPr>
              <a:t>と </a:t>
            </a:r>
            <a:r>
              <a:rPr b="1" i="0" lang="ja-JP" sz="1050" u="none" cap="none" strike="noStrike">
                <a:solidFill>
                  <a:srgbClr val="C55A11"/>
                </a:solidFill>
                <a:latin typeface="Arial"/>
                <a:ea typeface="Arial"/>
                <a:cs typeface="Arial"/>
                <a:sym typeface="Arial"/>
              </a:rPr>
              <a:t>情報共有プラットフォーム</a:t>
            </a:r>
            <a:r>
              <a:rPr b="0" i="0" lang="ja-JP" sz="1050" u="none" cap="none" strike="noStrike">
                <a:solidFill>
                  <a:srgbClr val="44546A"/>
                </a:solidFill>
                <a:latin typeface="Arial"/>
                <a:ea typeface="Arial"/>
                <a:cs typeface="Arial"/>
                <a:sym typeface="Arial"/>
              </a:rPr>
              <a:t>の</a:t>
            </a:r>
            <a:r>
              <a:rPr b="0" i="0" lang="ja-JP" sz="1050" u="none" cap="none" strike="noStrike">
                <a:solidFill>
                  <a:srgbClr val="000000"/>
                </a:solidFill>
                <a:latin typeface="Arial"/>
                <a:ea typeface="Arial"/>
                <a:cs typeface="Arial"/>
                <a:sym typeface="Arial"/>
              </a:rPr>
              <a:t>構築</a:t>
            </a:r>
            <a:endParaRPr b="0" i="0" sz="1050" u="none" cap="none" strike="noStrike">
              <a:solidFill>
                <a:srgbClr val="000000"/>
              </a:solidFill>
              <a:latin typeface="Arial"/>
              <a:ea typeface="Arial"/>
              <a:cs typeface="Arial"/>
              <a:sym typeface="Arial"/>
            </a:endParaRPr>
          </a:p>
        </p:txBody>
      </p:sp>
      <p:sp>
        <p:nvSpPr>
          <p:cNvPr id="683" name="Google Shape;683;p24"/>
          <p:cNvSpPr txBox="1"/>
          <p:nvPr/>
        </p:nvSpPr>
        <p:spPr>
          <a:xfrm>
            <a:off x="6961493" y="2408114"/>
            <a:ext cx="4722505" cy="315471"/>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alibri"/>
              <a:buNone/>
            </a:pPr>
            <a:r>
              <a:t/>
            </a:r>
            <a:endParaRPr b="0" i="0" sz="400" u="none" cap="none" strike="noStrike">
              <a:solidFill>
                <a:srgbClr val="000000"/>
              </a:solidFill>
              <a:latin typeface="Arial"/>
              <a:ea typeface="Arial"/>
              <a:cs typeface="Arial"/>
              <a:sym typeface="Arial"/>
            </a:endParaRPr>
          </a:p>
          <a:p>
            <a:pPr indent="-180000" lvl="0" marL="180000" marR="0" rtl="0" algn="r">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国民の多様なニーズに応える、</a:t>
            </a:r>
            <a:r>
              <a:rPr b="1" i="0" lang="ja-JP" sz="1050" u="none" cap="none" strike="noStrike">
                <a:solidFill>
                  <a:srgbClr val="000000"/>
                </a:solidFill>
                <a:latin typeface="Arial"/>
                <a:ea typeface="Arial"/>
                <a:cs typeface="Arial"/>
                <a:sym typeface="Arial"/>
              </a:rPr>
              <a:t>家屋の耐震化に向けた</a:t>
            </a:r>
            <a:r>
              <a:rPr b="1" i="0" lang="ja-JP" sz="1050" u="none" cap="none" strike="noStrike">
                <a:solidFill>
                  <a:srgbClr val="C55A11"/>
                </a:solidFill>
                <a:latin typeface="Arial"/>
                <a:ea typeface="Arial"/>
                <a:cs typeface="Arial"/>
                <a:sym typeface="Arial"/>
              </a:rPr>
              <a:t>耐震補強工法開発</a:t>
            </a:r>
            <a:endParaRPr b="1" i="0" sz="1000" u="none" cap="none" strike="noStrike">
              <a:solidFill>
                <a:srgbClr val="C55A11"/>
              </a:solidFill>
              <a:latin typeface="Arial"/>
              <a:ea typeface="Arial"/>
              <a:cs typeface="Arial"/>
              <a:sym typeface="Arial"/>
            </a:endParaRPr>
          </a:p>
        </p:txBody>
      </p:sp>
      <p:sp>
        <p:nvSpPr>
          <p:cNvPr id="684" name="Google Shape;684;p24"/>
          <p:cNvSpPr txBox="1"/>
          <p:nvPr/>
        </p:nvSpPr>
        <p:spPr>
          <a:xfrm>
            <a:off x="4003041" y="3140882"/>
            <a:ext cx="7936800" cy="1069524"/>
          </a:xfrm>
          <a:prstGeom prst="rect">
            <a:avLst/>
          </a:prstGeom>
          <a:solidFill>
            <a:schemeClr val="lt1"/>
          </a:solidFill>
          <a:ln>
            <a:noFill/>
          </a:ln>
        </p:spPr>
        <p:txBody>
          <a:bodyPr anchorCtr="0" anchor="t" bIns="45700" lIns="91425" spcFirstLastPara="1" rIns="91425" wrap="square" tIns="45700">
            <a:noAutofit/>
          </a:bodyPr>
          <a:lstStyle/>
          <a:p>
            <a:pPr indent="-160950" lvl="0" marL="180000" marR="0" rtl="0" algn="l">
              <a:lnSpc>
                <a:spcPct val="100000"/>
              </a:lnSpc>
              <a:spcBef>
                <a:spcPts val="0"/>
              </a:spcBef>
              <a:spcAft>
                <a:spcPts val="0"/>
              </a:spcAft>
              <a:buClr>
                <a:schemeClr val="dk1"/>
              </a:buClr>
              <a:buSzPts val="300"/>
              <a:buFont typeface="Arial"/>
              <a:buNone/>
            </a:pPr>
            <a:r>
              <a:t/>
            </a:r>
            <a:endParaRPr b="1" i="0" sz="3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「防災アプリ</a:t>
            </a:r>
            <a:r>
              <a:rPr b="1" baseline="30000" i="0" lang="ja-JP" sz="1050" u="none" cap="none" strike="noStrike">
                <a:solidFill>
                  <a:srgbClr val="000000"/>
                </a:solidFill>
                <a:latin typeface="Arial"/>
                <a:ea typeface="Arial"/>
                <a:cs typeface="Arial"/>
                <a:sym typeface="Arial"/>
              </a:rPr>
              <a:t>＊</a:t>
            </a:r>
            <a:r>
              <a:rPr b="1" i="0" lang="ja-JP" sz="1050" u="none" cap="none" strike="noStrike">
                <a:solidFill>
                  <a:srgbClr val="000000"/>
                </a:solidFill>
                <a:latin typeface="Arial"/>
                <a:ea typeface="Arial"/>
                <a:cs typeface="Arial"/>
                <a:sym typeface="Arial"/>
              </a:rPr>
              <a:t>」の追加機能</a:t>
            </a:r>
            <a:r>
              <a:rPr b="0" i="0" lang="ja-JP" sz="1050" u="none" cap="none" strike="noStrike">
                <a:solidFill>
                  <a:srgbClr val="000000"/>
                </a:solidFill>
                <a:latin typeface="Arial"/>
                <a:ea typeface="Arial"/>
                <a:cs typeface="Arial"/>
                <a:sym typeface="Arial"/>
              </a:rPr>
              <a:t>で「</a:t>
            </a:r>
            <a:r>
              <a:rPr b="0" i="0" lang="ja-JP" sz="1050" u="sng" cap="none" strike="noStrike">
                <a:solidFill>
                  <a:srgbClr val="000000"/>
                </a:solidFill>
                <a:latin typeface="Arial"/>
                <a:ea typeface="Arial"/>
                <a:cs typeface="Arial"/>
                <a:sym typeface="Arial"/>
              </a:rPr>
              <a:t>あなたの周囲〇m、 〇㎞以内にお住まいの人が避難を開始しました</a:t>
            </a:r>
            <a:r>
              <a:rPr b="0" i="0" lang="ja-JP" sz="1050" u="none" cap="none" strike="noStrike">
                <a:solidFill>
                  <a:srgbClr val="000000"/>
                </a:solidFill>
                <a:latin typeface="Arial"/>
                <a:ea typeface="Arial"/>
                <a:cs typeface="Arial"/>
                <a:sym typeface="Arial"/>
              </a:rPr>
              <a:t>」「</a:t>
            </a:r>
            <a:r>
              <a:rPr b="0" i="0" lang="ja-JP" sz="1050" u="sng" cap="none" strike="noStrike">
                <a:solidFill>
                  <a:srgbClr val="000000"/>
                </a:solidFill>
                <a:latin typeface="Arial"/>
                <a:ea typeface="Arial"/>
                <a:cs typeface="Arial"/>
                <a:sym typeface="Arial"/>
              </a:rPr>
              <a:t>〇〇避難所に〇人避難しています</a:t>
            </a:r>
            <a:r>
              <a:rPr b="0" i="0" lang="ja-JP" sz="1050" u="none" cap="none" strike="noStrike">
                <a:solidFill>
                  <a:srgbClr val="000000"/>
                </a:solidFill>
                <a:latin typeface="Arial"/>
                <a:ea typeface="Arial"/>
                <a:cs typeface="Arial"/>
                <a:sym typeface="Arial"/>
              </a:rPr>
              <a:t>」のような、</a:t>
            </a:r>
            <a:r>
              <a:rPr b="1" i="0" lang="ja-JP" sz="1050" u="none" cap="none" strike="noStrike">
                <a:solidFill>
                  <a:srgbClr val="C55A11"/>
                </a:solidFill>
                <a:latin typeface="Arial"/>
                <a:ea typeface="Arial"/>
                <a:cs typeface="Arial"/>
                <a:sym typeface="Arial"/>
              </a:rPr>
              <a:t>周囲の住民が避難開始したことをお知らせできる機能</a:t>
            </a:r>
            <a:r>
              <a:rPr b="0" i="0" lang="ja-JP" sz="1050" u="none" cap="none" strike="noStrike">
                <a:solidFill>
                  <a:srgbClr val="000000"/>
                </a:solidFill>
                <a:latin typeface="Arial"/>
                <a:ea typeface="Arial"/>
                <a:cs typeface="Arial"/>
                <a:sym typeface="Arial"/>
              </a:rPr>
              <a:t>の共同開発</a:t>
            </a:r>
            <a:endParaRPr b="0" i="0" sz="1050" u="none" cap="none" strike="noStrike">
              <a:solidFill>
                <a:srgbClr val="000000"/>
              </a:solidFill>
              <a:latin typeface="Arial"/>
              <a:ea typeface="Arial"/>
              <a:cs typeface="Arial"/>
              <a:sym typeface="Arial"/>
            </a:endParaRPr>
          </a:p>
          <a:p>
            <a:pPr indent="-146050" lvl="0" marL="171450" marR="0" rtl="0" algn="l">
              <a:lnSpc>
                <a:spcPct val="100000"/>
              </a:lnSpc>
              <a:spcBef>
                <a:spcPts val="0"/>
              </a:spcBef>
              <a:spcAft>
                <a:spcPts val="0"/>
              </a:spcAft>
              <a:buClr>
                <a:schemeClr val="dk1"/>
              </a:buClr>
              <a:buSzPts val="400"/>
              <a:buFont typeface="Arial"/>
              <a:buNone/>
            </a:pPr>
            <a:r>
              <a:t/>
            </a:r>
            <a:endParaRPr b="0" i="0" sz="4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「防災アプリ</a:t>
            </a:r>
            <a:r>
              <a:rPr b="1" baseline="30000" i="0" lang="ja-JP" sz="1050" u="none" cap="none" strike="noStrike">
                <a:solidFill>
                  <a:srgbClr val="000000"/>
                </a:solidFill>
                <a:latin typeface="Arial"/>
                <a:ea typeface="Arial"/>
                <a:cs typeface="Arial"/>
                <a:sym typeface="Arial"/>
              </a:rPr>
              <a:t>＊</a:t>
            </a:r>
            <a:r>
              <a:rPr b="1" i="0" lang="ja-JP" sz="1050" u="none" cap="none" strike="noStrike">
                <a:solidFill>
                  <a:srgbClr val="000000"/>
                </a:solidFill>
                <a:latin typeface="Arial"/>
                <a:ea typeface="Arial"/>
                <a:cs typeface="Arial"/>
                <a:sym typeface="Arial"/>
              </a:rPr>
              <a:t>」の避難所チェックイン機能</a:t>
            </a:r>
            <a:r>
              <a:rPr b="0" i="0" lang="ja-JP" sz="1050" u="none" cap="none" strike="noStrike">
                <a:solidFill>
                  <a:srgbClr val="000000"/>
                </a:solidFill>
                <a:latin typeface="Arial"/>
                <a:ea typeface="Arial"/>
                <a:cs typeface="Arial"/>
                <a:sym typeface="Arial"/>
              </a:rPr>
              <a:t>に、マイナポータルと連携した</a:t>
            </a:r>
            <a:r>
              <a:rPr b="1" i="0" lang="ja-JP" sz="1050" u="none" cap="none" strike="noStrike">
                <a:solidFill>
                  <a:srgbClr val="C55A11"/>
                </a:solidFill>
                <a:latin typeface="Arial"/>
                <a:ea typeface="Arial"/>
                <a:cs typeface="Arial"/>
                <a:sym typeface="Arial"/>
              </a:rPr>
              <a:t>避難者の健康調査</a:t>
            </a:r>
            <a:r>
              <a:rPr b="0" i="0" lang="ja-JP" sz="900" u="none" cap="none" strike="noStrike">
                <a:solidFill>
                  <a:srgbClr val="000000"/>
                </a:solidFill>
                <a:latin typeface="Arial"/>
                <a:ea typeface="Arial"/>
                <a:cs typeface="Arial"/>
                <a:sym typeface="Arial"/>
              </a:rPr>
              <a:t>（現在の心身の健康状態、通院状況、服薬の必要性の有無など）</a:t>
            </a:r>
            <a:r>
              <a:rPr b="0" i="0" lang="ja-JP" sz="1050" u="none" cap="none" strike="noStrike">
                <a:solidFill>
                  <a:srgbClr val="000000"/>
                </a:solidFill>
                <a:latin typeface="Arial"/>
                <a:ea typeface="Arial"/>
                <a:cs typeface="Arial"/>
                <a:sym typeface="Arial"/>
              </a:rPr>
              <a:t>の</a:t>
            </a:r>
            <a:r>
              <a:rPr b="1" i="0" lang="ja-JP" sz="1050" u="none" cap="none" strike="noStrike">
                <a:solidFill>
                  <a:srgbClr val="C55A11"/>
                </a:solidFill>
                <a:latin typeface="Arial"/>
                <a:ea typeface="Arial"/>
                <a:cs typeface="Arial"/>
                <a:sym typeface="Arial"/>
              </a:rPr>
              <a:t>追加機能</a:t>
            </a:r>
            <a:r>
              <a:rPr b="0" i="0" lang="ja-JP" sz="1050" u="none" cap="none" strike="noStrike">
                <a:solidFill>
                  <a:srgbClr val="000000"/>
                </a:solidFill>
                <a:latin typeface="Arial"/>
                <a:ea typeface="Arial"/>
                <a:cs typeface="Arial"/>
                <a:sym typeface="Arial"/>
              </a:rPr>
              <a:t>の開発</a:t>
            </a:r>
            <a:r>
              <a:rPr b="0" i="0" lang="ja-JP" sz="900" u="none" cap="none" strike="noStrike">
                <a:solidFill>
                  <a:srgbClr val="000000"/>
                </a:solidFill>
                <a:latin typeface="Arial"/>
                <a:ea typeface="Arial"/>
                <a:cs typeface="Arial"/>
                <a:sym typeface="Arial"/>
              </a:rPr>
              <a:t>（地方自治体との連携）</a:t>
            </a:r>
            <a:endParaRPr b="0" i="0" sz="1050" u="none" cap="none" strike="noStrike">
              <a:solidFill>
                <a:srgbClr val="000000"/>
              </a:solidFill>
              <a:latin typeface="Arial"/>
              <a:ea typeface="Arial"/>
              <a:cs typeface="Arial"/>
              <a:sym typeface="Arial"/>
            </a:endParaRPr>
          </a:p>
          <a:p>
            <a:pPr indent="-146050" lvl="0" marL="171450" marR="0" rtl="0" algn="l">
              <a:lnSpc>
                <a:spcPct val="100000"/>
              </a:lnSpc>
              <a:spcBef>
                <a:spcPts val="0"/>
              </a:spcBef>
              <a:spcAft>
                <a:spcPts val="0"/>
              </a:spcAft>
              <a:buClr>
                <a:schemeClr val="dk1"/>
              </a:buClr>
              <a:buSzPts val="400"/>
              <a:buFont typeface="Arial"/>
              <a:buNone/>
            </a:pPr>
            <a:r>
              <a:t/>
            </a:r>
            <a:endParaRPr b="0" i="0" sz="4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「やさしい日本語」の活用徹底 </a:t>
            </a:r>
            <a:r>
              <a:rPr b="0" i="0" lang="ja-JP" sz="1050" u="none" cap="none" strike="noStrike">
                <a:solidFill>
                  <a:srgbClr val="000000"/>
                </a:solidFill>
                <a:latin typeface="Arial"/>
                <a:ea typeface="Arial"/>
                <a:cs typeface="Arial"/>
                <a:sym typeface="Arial"/>
              </a:rPr>
              <a:t>と </a:t>
            </a:r>
            <a:r>
              <a:rPr b="1" i="0" lang="ja-JP" sz="1050" u="none" cap="none" strike="noStrike">
                <a:solidFill>
                  <a:srgbClr val="000000"/>
                </a:solidFill>
                <a:latin typeface="Arial"/>
                <a:ea typeface="Arial"/>
                <a:cs typeface="Arial"/>
                <a:sym typeface="Arial"/>
              </a:rPr>
              <a:t>翻訳アプリ等の導入や多言語対応</a:t>
            </a:r>
            <a:r>
              <a:rPr b="0" i="0" lang="ja-JP" sz="1050" u="none" cap="none" strike="noStrike">
                <a:solidFill>
                  <a:srgbClr val="000000"/>
                </a:solidFill>
                <a:latin typeface="Arial"/>
                <a:ea typeface="Arial"/>
                <a:cs typeface="Arial"/>
                <a:sym typeface="Arial"/>
              </a:rPr>
              <a:t>の</a:t>
            </a:r>
            <a:r>
              <a:rPr b="1" i="0" lang="ja-JP" sz="1050" u="none" cap="none" strike="noStrike">
                <a:solidFill>
                  <a:srgbClr val="C55A11"/>
                </a:solidFill>
                <a:latin typeface="Arial"/>
                <a:ea typeface="Arial"/>
                <a:cs typeface="Arial"/>
                <a:sym typeface="Arial"/>
              </a:rPr>
              <a:t>防災アプリやウェブサイト</a:t>
            </a:r>
            <a:r>
              <a:rPr b="0" i="0" lang="ja-JP" sz="1050" u="none" cap="none" strike="noStrike">
                <a:solidFill>
                  <a:srgbClr val="000000"/>
                </a:solidFill>
                <a:latin typeface="Arial"/>
                <a:ea typeface="Arial"/>
                <a:cs typeface="Arial"/>
                <a:sym typeface="Arial"/>
              </a:rPr>
              <a:t>の整備</a:t>
            </a:r>
            <a:r>
              <a:rPr b="0" i="0" lang="ja-JP" sz="900" u="none" cap="none" strike="noStrike">
                <a:solidFill>
                  <a:srgbClr val="000000"/>
                </a:solidFill>
                <a:latin typeface="Arial"/>
                <a:ea typeface="Arial"/>
                <a:cs typeface="Arial"/>
                <a:sym typeface="Arial"/>
              </a:rPr>
              <a:t>（地方自治体との連携）</a:t>
            </a:r>
            <a:endParaRPr b="0" i="0" sz="1200" u="none" cap="none" strike="noStrike">
              <a:solidFill>
                <a:srgbClr val="000000"/>
              </a:solidFill>
              <a:latin typeface="Arial"/>
              <a:ea typeface="Arial"/>
              <a:cs typeface="Arial"/>
              <a:sym typeface="Arial"/>
            </a:endParaRPr>
          </a:p>
        </p:txBody>
      </p:sp>
      <p:sp>
        <p:nvSpPr>
          <p:cNvPr id="685" name="Google Shape;685;p24"/>
          <p:cNvSpPr txBox="1"/>
          <p:nvPr/>
        </p:nvSpPr>
        <p:spPr>
          <a:xfrm>
            <a:off x="9365707" y="2193107"/>
            <a:ext cx="2613165" cy="246221"/>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44546A"/>
              </a:buClr>
              <a:buSzPts val="1000"/>
              <a:buFont typeface="Arial"/>
              <a:buNone/>
            </a:pPr>
            <a:r>
              <a:rPr b="1" i="0" lang="ja-JP" sz="1000" u="none" cap="none" strike="noStrike">
                <a:solidFill>
                  <a:srgbClr val="44546A"/>
                </a:solidFill>
                <a:latin typeface="Arial"/>
                <a:ea typeface="Arial"/>
                <a:cs typeface="Arial"/>
                <a:sym typeface="Arial"/>
              </a:rPr>
              <a:t>「技術開発</a:t>
            </a:r>
            <a:r>
              <a:rPr b="1" i="0" lang="ja-JP" sz="800" u="none" cap="none" strike="noStrike">
                <a:solidFill>
                  <a:srgbClr val="44546A"/>
                </a:solidFill>
                <a:latin typeface="Arial"/>
                <a:ea typeface="Arial"/>
                <a:cs typeface="Arial"/>
                <a:sym typeface="Arial"/>
              </a:rPr>
              <a:t>（家屋の耐震化）</a:t>
            </a:r>
            <a:r>
              <a:rPr b="1" i="0" lang="ja-JP" sz="1000" u="none" cap="none" strike="noStrike">
                <a:solidFill>
                  <a:srgbClr val="44546A"/>
                </a:solidFill>
                <a:latin typeface="Arial"/>
                <a:ea typeface="Arial"/>
                <a:cs typeface="Arial"/>
                <a:sym typeface="Arial"/>
              </a:rPr>
              <a:t>」</a:t>
            </a:r>
            <a:endParaRPr b="0" i="0" sz="1000" u="none" cap="none" strike="noStrike">
              <a:solidFill>
                <a:srgbClr val="44546A"/>
              </a:solidFill>
              <a:latin typeface="Arial"/>
              <a:ea typeface="Arial"/>
              <a:cs typeface="Arial"/>
              <a:sym typeface="Arial"/>
            </a:endParaRPr>
          </a:p>
        </p:txBody>
      </p:sp>
      <p:sp>
        <p:nvSpPr>
          <p:cNvPr id="686" name="Google Shape;686;p24"/>
          <p:cNvSpPr txBox="1"/>
          <p:nvPr/>
        </p:nvSpPr>
        <p:spPr>
          <a:xfrm>
            <a:off x="9150964" y="2887951"/>
            <a:ext cx="2833553" cy="246221"/>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44546A"/>
              </a:buClr>
              <a:buSzPts val="1000"/>
              <a:buFont typeface="Arial"/>
              <a:buNone/>
            </a:pPr>
            <a:r>
              <a:rPr b="1" i="0" lang="ja-JP" sz="1000" u="none" cap="none" strike="noStrike">
                <a:solidFill>
                  <a:srgbClr val="44546A"/>
                </a:solidFill>
                <a:latin typeface="Arial"/>
                <a:ea typeface="Arial"/>
                <a:cs typeface="Arial"/>
                <a:sym typeface="Arial"/>
              </a:rPr>
              <a:t>「技術開発</a:t>
            </a:r>
            <a:r>
              <a:rPr b="1" i="0" lang="ja-JP" sz="800" u="none" cap="none" strike="noStrike">
                <a:solidFill>
                  <a:srgbClr val="44546A"/>
                </a:solidFill>
                <a:latin typeface="Arial"/>
                <a:ea typeface="Arial"/>
                <a:cs typeface="Arial"/>
                <a:sym typeface="Arial"/>
              </a:rPr>
              <a:t>（自主的迅速避難 等）</a:t>
            </a:r>
            <a:r>
              <a:rPr b="1" i="0" lang="ja-JP" sz="1000" u="none" cap="none" strike="noStrike">
                <a:solidFill>
                  <a:srgbClr val="44546A"/>
                </a:solidFill>
                <a:latin typeface="Arial"/>
                <a:ea typeface="Arial"/>
                <a:cs typeface="Arial"/>
                <a:sym typeface="Arial"/>
              </a:rPr>
              <a:t>」</a:t>
            </a:r>
            <a:endParaRPr b="0" i="0" sz="1000" u="none" cap="none" strike="noStrike">
              <a:solidFill>
                <a:srgbClr val="44546A"/>
              </a:solidFill>
              <a:latin typeface="Arial"/>
              <a:ea typeface="Arial"/>
              <a:cs typeface="Arial"/>
              <a:sym typeface="Arial"/>
            </a:endParaRPr>
          </a:p>
        </p:txBody>
      </p:sp>
      <p:sp>
        <p:nvSpPr>
          <p:cNvPr id="687" name="Google Shape;687;p24"/>
          <p:cNvSpPr txBox="1"/>
          <p:nvPr/>
        </p:nvSpPr>
        <p:spPr>
          <a:xfrm>
            <a:off x="441831" y="2537992"/>
            <a:ext cx="2613165"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「技術開発</a:t>
            </a:r>
            <a:r>
              <a:rPr b="1" i="0" lang="ja-JP" sz="800" u="none" cap="none" strike="noStrike">
                <a:solidFill>
                  <a:srgbClr val="44546A"/>
                </a:solidFill>
                <a:latin typeface="Arial"/>
                <a:ea typeface="Arial"/>
                <a:cs typeface="Arial"/>
                <a:sym typeface="Arial"/>
              </a:rPr>
              <a:t>（迅速避難）</a:t>
            </a:r>
            <a:r>
              <a:rPr b="1" i="0" lang="ja-JP" sz="900" u="none" cap="none" strike="noStrike">
                <a:solidFill>
                  <a:srgbClr val="44546A"/>
                </a:solidFill>
                <a:latin typeface="Arial"/>
                <a:ea typeface="Arial"/>
                <a:cs typeface="Arial"/>
                <a:sym typeface="Arial"/>
              </a:rPr>
              <a:t>」</a:t>
            </a:r>
            <a:endParaRPr b="0" i="0" sz="900" u="none" cap="none" strike="noStrike">
              <a:solidFill>
                <a:srgbClr val="44546A"/>
              </a:solidFill>
              <a:latin typeface="Arial"/>
              <a:ea typeface="Arial"/>
              <a:cs typeface="Arial"/>
              <a:sym typeface="Arial"/>
            </a:endParaRPr>
          </a:p>
        </p:txBody>
      </p:sp>
      <p:sp>
        <p:nvSpPr>
          <p:cNvPr id="688" name="Google Shape;688;p24"/>
          <p:cNvSpPr/>
          <p:nvPr/>
        </p:nvSpPr>
        <p:spPr>
          <a:xfrm>
            <a:off x="7012815" y="2414287"/>
            <a:ext cx="4932000" cy="288000"/>
          </a:xfrm>
          <a:prstGeom prst="roundRect">
            <a:avLst>
              <a:gd fmla="val 14269" name="adj"/>
            </a:avLst>
          </a:prstGeom>
          <a:noFill/>
          <a:ln cap="flat" cmpd="sng" w="19050">
            <a:solidFill>
              <a:srgbClr val="8296B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89" name="Google Shape;689;p24"/>
          <p:cNvSpPr/>
          <p:nvPr/>
        </p:nvSpPr>
        <p:spPr>
          <a:xfrm>
            <a:off x="606648" y="2757284"/>
            <a:ext cx="7149747" cy="288000"/>
          </a:xfrm>
          <a:prstGeom prst="roundRect">
            <a:avLst>
              <a:gd fmla="val 7143" name="adj"/>
            </a:avLst>
          </a:prstGeom>
          <a:noFill/>
          <a:ln cap="flat" cmpd="sng" w="19050">
            <a:solidFill>
              <a:srgbClr val="8296B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90" name="Google Shape;690;p24"/>
          <p:cNvSpPr/>
          <p:nvPr/>
        </p:nvSpPr>
        <p:spPr>
          <a:xfrm>
            <a:off x="3983841" y="3119147"/>
            <a:ext cx="7956000" cy="1116000"/>
          </a:xfrm>
          <a:prstGeom prst="roundRect">
            <a:avLst>
              <a:gd fmla="val 7143" name="adj"/>
            </a:avLst>
          </a:prstGeom>
          <a:noFill/>
          <a:ln cap="flat" cmpd="sng" w="19050">
            <a:solidFill>
              <a:srgbClr val="8296B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91" name="Google Shape;691;p24"/>
          <p:cNvSpPr/>
          <p:nvPr/>
        </p:nvSpPr>
        <p:spPr>
          <a:xfrm>
            <a:off x="434181" y="4565366"/>
            <a:ext cx="3318667" cy="1476000"/>
          </a:xfrm>
          <a:prstGeom prst="roundRect">
            <a:avLst>
              <a:gd fmla="val 0" name="adj"/>
            </a:avLst>
          </a:prstGeom>
          <a:noFill/>
          <a:ln cap="flat" cmpd="sng" w="9525">
            <a:solidFill>
              <a:schemeClr val="accent1"/>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92" name="Google Shape;692;p24"/>
          <p:cNvSpPr txBox="1"/>
          <p:nvPr/>
        </p:nvSpPr>
        <p:spPr>
          <a:xfrm>
            <a:off x="2174628" y="4769437"/>
            <a:ext cx="9667091" cy="461665"/>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
              <a:buFont typeface="Calibri"/>
              <a:buNone/>
            </a:pPr>
            <a:r>
              <a:t/>
            </a:r>
            <a:endParaRPr b="0" i="0" sz="2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国、地方自治体と連携した、</a:t>
            </a:r>
            <a:r>
              <a:rPr b="1" i="0" lang="ja-JP" sz="1050" u="none" cap="none" strike="noStrike">
                <a:solidFill>
                  <a:srgbClr val="000000"/>
                </a:solidFill>
                <a:latin typeface="Arial"/>
                <a:ea typeface="Arial"/>
                <a:cs typeface="Arial"/>
                <a:sym typeface="Arial"/>
              </a:rPr>
              <a:t>災害直接死を防ぐための防災行動</a:t>
            </a:r>
            <a:r>
              <a:rPr b="0" i="0" lang="ja-JP" sz="900" u="none" cap="none" strike="noStrike">
                <a:solidFill>
                  <a:srgbClr val="000000"/>
                </a:solidFill>
                <a:latin typeface="Arial"/>
                <a:ea typeface="Arial"/>
                <a:cs typeface="Arial"/>
                <a:sym typeface="Arial"/>
              </a:rPr>
              <a:t>（家屋の耐震化、家具・家電転倒防止、感震ブレーカー、自主的迅速避難）</a:t>
            </a:r>
            <a:r>
              <a:rPr b="0" i="0" lang="ja-JP" sz="1050" u="none" cap="none" strike="noStrike">
                <a:solidFill>
                  <a:srgbClr val="000000"/>
                </a:solidFill>
                <a:latin typeface="Arial"/>
                <a:ea typeface="Arial"/>
                <a:cs typeface="Arial"/>
                <a:sym typeface="Arial"/>
              </a:rPr>
              <a:t>に関する</a:t>
            </a:r>
            <a:r>
              <a:rPr b="1" i="0" lang="ja-JP" sz="1050" u="none" cap="none" strike="noStrike">
                <a:solidFill>
                  <a:srgbClr val="548135"/>
                </a:solidFill>
                <a:latin typeface="Arial"/>
                <a:ea typeface="Arial"/>
                <a:cs typeface="Arial"/>
                <a:sym typeface="Arial"/>
              </a:rPr>
              <a:t>啓発コンテンツの開発およびCMの放映</a:t>
            </a:r>
            <a:r>
              <a:rPr b="1" i="0" lang="ja-JP" sz="1050" u="none" cap="none" strike="noStrike">
                <a:solidFill>
                  <a:srgbClr val="000000"/>
                </a:solidFill>
                <a:latin typeface="Arial"/>
                <a:ea typeface="Arial"/>
                <a:cs typeface="Arial"/>
                <a:sym typeface="Arial"/>
              </a:rPr>
              <a:t>（例．</a:t>
            </a:r>
            <a:r>
              <a:rPr b="1" i="0" lang="ja-JP" sz="1050" u="none" cap="none" strike="noStrike">
                <a:solidFill>
                  <a:srgbClr val="548135"/>
                </a:solidFill>
                <a:latin typeface="Arial"/>
                <a:ea typeface="Arial"/>
                <a:cs typeface="Arial"/>
                <a:sym typeface="Arial"/>
              </a:rPr>
              <a:t>「</a:t>
            </a:r>
            <a:r>
              <a:rPr b="1" i="0" lang="ja-JP" sz="1050" u="sng" cap="none" strike="noStrike">
                <a:solidFill>
                  <a:srgbClr val="548135"/>
                </a:solidFill>
                <a:latin typeface="Arial"/>
                <a:ea typeface="Arial"/>
                <a:cs typeface="Arial"/>
                <a:sym typeface="Arial"/>
              </a:rPr>
              <a:t>大地震は起こります</a:t>
            </a:r>
            <a:r>
              <a:rPr b="1" i="0" lang="ja-JP" sz="1050" u="none" cap="none" strike="noStrike">
                <a:solidFill>
                  <a:srgbClr val="548135"/>
                </a:solidFill>
                <a:latin typeface="Arial"/>
                <a:ea typeface="Arial"/>
                <a:cs typeface="Arial"/>
                <a:sym typeface="Arial"/>
              </a:rPr>
              <a:t>」、「</a:t>
            </a:r>
            <a:r>
              <a:rPr b="1" i="0" lang="ja-JP" sz="1050" u="sng" cap="none" strike="noStrike">
                <a:solidFill>
                  <a:srgbClr val="548135"/>
                </a:solidFill>
                <a:latin typeface="Arial"/>
                <a:ea typeface="Arial"/>
                <a:cs typeface="Arial"/>
                <a:sym typeface="Arial"/>
              </a:rPr>
              <a:t>シン・三びきのこぶた</a:t>
            </a:r>
            <a:r>
              <a:rPr b="1" i="0" lang="ja-JP" sz="1050" u="none" cap="none" strike="noStrike">
                <a:solidFill>
                  <a:srgbClr val="548135"/>
                </a:solidFill>
                <a:latin typeface="Arial"/>
                <a:ea typeface="Arial"/>
                <a:cs typeface="Arial"/>
                <a:sym typeface="Arial"/>
              </a:rPr>
              <a:t>」・・・</a:t>
            </a:r>
            <a:r>
              <a:rPr b="1" i="0" lang="ja-JP" sz="1050" u="none" cap="none" strike="noStrike">
                <a:solidFill>
                  <a:srgbClr val="000000"/>
                </a:solidFill>
                <a:latin typeface="Arial"/>
                <a:ea typeface="Arial"/>
                <a:cs typeface="Arial"/>
                <a:sym typeface="Arial"/>
              </a:rPr>
              <a:t>）</a:t>
            </a:r>
            <a:endParaRPr/>
          </a:p>
        </p:txBody>
      </p:sp>
      <p:sp>
        <p:nvSpPr>
          <p:cNvPr id="693" name="Google Shape;693;p24"/>
          <p:cNvSpPr/>
          <p:nvPr/>
        </p:nvSpPr>
        <p:spPr>
          <a:xfrm>
            <a:off x="2088154" y="4762493"/>
            <a:ext cx="9834270" cy="468000"/>
          </a:xfrm>
          <a:prstGeom prst="roundRect">
            <a:avLst>
              <a:gd fmla="val 7143" name="adj"/>
            </a:avLst>
          </a:prstGeom>
          <a:noFill/>
          <a:ln cap="flat" cmpd="sng" w="19050">
            <a:solidFill>
              <a:srgbClr val="8296B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694" name="Google Shape;694;p24"/>
          <p:cNvSpPr txBox="1"/>
          <p:nvPr/>
        </p:nvSpPr>
        <p:spPr>
          <a:xfrm>
            <a:off x="574591" y="5431057"/>
            <a:ext cx="3132000" cy="492443"/>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00"/>
              <a:buFont typeface="Calibri"/>
              <a:buNone/>
            </a:pPr>
            <a:r>
              <a:t/>
            </a:r>
            <a:endParaRPr b="0" i="0" sz="4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感震ブレーカーの認知度</a:t>
            </a:r>
            <a:r>
              <a:rPr b="0" i="0" lang="ja-JP" sz="1050" u="none" cap="none" strike="noStrike">
                <a:solidFill>
                  <a:srgbClr val="000000"/>
                </a:solidFill>
                <a:latin typeface="Arial"/>
                <a:ea typeface="Arial"/>
                <a:cs typeface="Arial"/>
                <a:sym typeface="Arial"/>
              </a:rPr>
              <a:t>を向上ための</a:t>
            </a:r>
            <a:r>
              <a:rPr b="1" i="0" lang="ja-JP" sz="1050" u="none" cap="none" strike="noStrike">
                <a:solidFill>
                  <a:srgbClr val="548135"/>
                </a:solidFill>
                <a:latin typeface="Arial"/>
                <a:ea typeface="Arial"/>
                <a:cs typeface="Arial"/>
                <a:sym typeface="Arial"/>
              </a:rPr>
              <a:t>「感震ブレーカー」の頻回な情報発信</a:t>
            </a:r>
            <a:endParaRPr b="1" i="0" sz="1000" u="none" cap="none" strike="noStrike">
              <a:solidFill>
                <a:srgbClr val="548135"/>
              </a:solidFill>
              <a:latin typeface="Arial"/>
              <a:ea typeface="Arial"/>
              <a:cs typeface="Arial"/>
              <a:sym typeface="Arial"/>
            </a:endParaRPr>
          </a:p>
        </p:txBody>
      </p:sp>
      <p:sp>
        <p:nvSpPr>
          <p:cNvPr id="695" name="Google Shape;695;p24"/>
          <p:cNvSpPr txBox="1"/>
          <p:nvPr/>
        </p:nvSpPr>
        <p:spPr>
          <a:xfrm>
            <a:off x="315374" y="5305598"/>
            <a:ext cx="1541623" cy="2308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「見える化・情報発信」</a:t>
            </a:r>
            <a:endParaRPr b="0" i="0" sz="900" u="none" cap="none" strike="noStrike">
              <a:solidFill>
                <a:srgbClr val="44546A"/>
              </a:solidFill>
              <a:latin typeface="Arial"/>
              <a:ea typeface="Arial"/>
              <a:cs typeface="Arial"/>
              <a:sym typeface="Arial"/>
            </a:endParaRPr>
          </a:p>
        </p:txBody>
      </p:sp>
      <p:sp>
        <p:nvSpPr>
          <p:cNvPr id="696" name="Google Shape;696;p24"/>
          <p:cNvSpPr txBox="1"/>
          <p:nvPr/>
        </p:nvSpPr>
        <p:spPr>
          <a:xfrm>
            <a:off x="3991752" y="5546931"/>
            <a:ext cx="3839903" cy="1161857"/>
          </a:xfrm>
          <a:prstGeom prst="rect">
            <a:avLst/>
          </a:prstGeom>
          <a:solidFill>
            <a:schemeClr val="lt1"/>
          </a:solidFill>
          <a:ln>
            <a:noFill/>
          </a:ln>
        </p:spPr>
        <p:txBody>
          <a:bodyPr anchorCtr="0" anchor="t" bIns="45700" lIns="91425" spcFirstLastPara="1" rIns="91425" wrap="square" tIns="45700">
            <a:noAutofit/>
          </a:bodyPr>
          <a:lstStyle/>
          <a:p>
            <a:pPr indent="-180000" lvl="0" marL="18000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「防災アプリ」との連携した</a:t>
            </a:r>
            <a:r>
              <a:rPr b="1" i="0" lang="ja-JP" sz="1050" u="none" cap="none" strike="noStrike">
                <a:solidFill>
                  <a:srgbClr val="7030A0"/>
                </a:solidFill>
                <a:latin typeface="Arial"/>
                <a:ea typeface="Arial"/>
                <a:cs typeface="Arial"/>
                <a:sym typeface="Arial"/>
              </a:rPr>
              <a:t>補助申請のDX化</a:t>
            </a:r>
            <a:r>
              <a:rPr b="0" i="0" lang="ja-JP" sz="900" u="none" cap="none" strike="noStrike">
                <a:solidFill>
                  <a:srgbClr val="000000"/>
                </a:solidFill>
                <a:latin typeface="Arial"/>
                <a:ea typeface="Arial"/>
                <a:cs typeface="Arial"/>
                <a:sym typeface="Arial"/>
              </a:rPr>
              <a:t>（例：防災アプリで「</a:t>
            </a:r>
            <a:r>
              <a:rPr b="1" i="0" lang="ja-JP" sz="900" u="none" cap="none" strike="noStrike">
                <a:solidFill>
                  <a:srgbClr val="000000"/>
                </a:solidFill>
                <a:latin typeface="Arial"/>
                <a:ea typeface="Arial"/>
                <a:cs typeface="Arial"/>
                <a:sym typeface="Arial"/>
              </a:rPr>
              <a:t>家具・家電転倒防止の教材の視聴</a:t>
            </a:r>
            <a:r>
              <a:rPr b="0" i="0" lang="ja-JP" sz="900" u="none" cap="none" strike="noStrike">
                <a:solidFill>
                  <a:srgbClr val="000000"/>
                </a:solidFill>
                <a:latin typeface="Arial"/>
                <a:ea typeface="Arial"/>
                <a:cs typeface="Arial"/>
                <a:sym typeface="Arial"/>
              </a:rPr>
              <a:t>から、専門家からの診断、補助金申請までの一連の流れが完結」する仕組みを開発）</a:t>
            </a:r>
            <a:endParaRPr b="0" i="0" sz="900" u="none" cap="none" strike="noStrike">
              <a:solidFill>
                <a:srgbClr val="000000"/>
              </a:solidFill>
              <a:latin typeface="Arial"/>
              <a:ea typeface="Arial"/>
              <a:cs typeface="Arial"/>
              <a:sym typeface="Arial"/>
            </a:endParaRPr>
          </a:p>
          <a:p>
            <a:pPr indent="-122850" lvl="0" marL="180000" marR="0" rtl="0" algn="l">
              <a:lnSpc>
                <a:spcPct val="100000"/>
              </a:lnSpc>
              <a:spcBef>
                <a:spcPts val="0"/>
              </a:spcBef>
              <a:spcAft>
                <a:spcPts val="0"/>
              </a:spcAft>
              <a:buClr>
                <a:schemeClr val="dk1"/>
              </a:buClr>
              <a:buSzPts val="900"/>
              <a:buFont typeface="Arial"/>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500"/>
              <a:buFont typeface="Calibri"/>
              <a:buNone/>
            </a:pPr>
            <a:r>
              <a:t/>
            </a:r>
            <a:endParaRPr b="0" i="0" sz="500" u="none" cap="none" strike="noStrike">
              <a:solidFill>
                <a:srgbClr val="000000"/>
              </a:solidFill>
              <a:latin typeface="Arial"/>
              <a:ea typeface="Arial"/>
              <a:cs typeface="Arial"/>
              <a:sym typeface="Arial"/>
            </a:endParaRPr>
          </a:p>
          <a:p>
            <a:pPr indent="-152400" lvl="0" marL="171450" marR="0" rtl="0" algn="l">
              <a:lnSpc>
                <a:spcPct val="100000"/>
              </a:lnSpc>
              <a:spcBef>
                <a:spcPts val="0"/>
              </a:spcBef>
              <a:spcAft>
                <a:spcPts val="0"/>
              </a:spcAft>
              <a:buClr>
                <a:schemeClr val="dk1"/>
              </a:buClr>
              <a:buSzPts val="300"/>
              <a:buFont typeface="Arial"/>
              <a:buNone/>
            </a:pPr>
            <a:r>
              <a:t/>
            </a:r>
            <a:endParaRPr b="0" i="0" sz="300" u="none" cap="none" strike="noStrike">
              <a:solidFill>
                <a:srgbClr val="000000"/>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感震ブレーカー設置による</a:t>
            </a:r>
            <a:r>
              <a:rPr b="1" i="0" lang="ja-JP" sz="1050" u="none" cap="none" strike="noStrike">
                <a:solidFill>
                  <a:srgbClr val="7030A0"/>
                </a:solidFill>
                <a:latin typeface="Arial"/>
                <a:ea typeface="Arial"/>
                <a:cs typeface="Arial"/>
                <a:sym typeface="Arial"/>
              </a:rPr>
              <a:t>地震保険料割引</a:t>
            </a:r>
            <a:r>
              <a:rPr b="0" i="0" lang="ja-JP" sz="1050" u="none" cap="none" strike="noStrike">
                <a:solidFill>
                  <a:srgbClr val="000000"/>
                </a:solidFill>
                <a:latin typeface="Arial"/>
                <a:ea typeface="Arial"/>
                <a:cs typeface="Arial"/>
                <a:sym typeface="Arial"/>
              </a:rPr>
              <a:t>等の</a:t>
            </a:r>
            <a:r>
              <a:rPr b="1" i="0" lang="ja-JP" sz="1050" u="none" cap="none" strike="noStrike">
                <a:solidFill>
                  <a:srgbClr val="000000"/>
                </a:solidFill>
                <a:latin typeface="Arial"/>
                <a:ea typeface="Arial"/>
                <a:cs typeface="Arial"/>
                <a:sym typeface="Arial"/>
              </a:rPr>
              <a:t>インセンティブ導入</a:t>
            </a:r>
            <a:endParaRPr b="1" i="0" sz="1050" u="none" cap="none" strike="noStrike">
              <a:solidFill>
                <a:srgbClr val="000000"/>
              </a:solidFill>
              <a:latin typeface="Arial"/>
              <a:ea typeface="Arial"/>
              <a:cs typeface="Arial"/>
              <a:sym typeface="Arial"/>
            </a:endParaRPr>
          </a:p>
          <a:p>
            <a:pPr indent="-152400" lvl="0" marL="171450" marR="0" rtl="0" algn="l">
              <a:lnSpc>
                <a:spcPct val="100000"/>
              </a:lnSpc>
              <a:spcBef>
                <a:spcPts val="0"/>
              </a:spcBef>
              <a:spcAft>
                <a:spcPts val="0"/>
              </a:spcAft>
              <a:buClr>
                <a:schemeClr val="dk1"/>
              </a:buClr>
              <a:buSzPts val="300"/>
              <a:buFont typeface="Arial"/>
              <a:buNone/>
            </a:pPr>
            <a:r>
              <a:t/>
            </a:r>
            <a:endParaRPr b="1" i="0" sz="300" u="none" cap="none" strike="noStrike">
              <a:solidFill>
                <a:srgbClr val="000000"/>
              </a:solidFill>
              <a:latin typeface="Arial"/>
              <a:ea typeface="Arial"/>
              <a:cs typeface="Arial"/>
              <a:sym typeface="Arial"/>
            </a:endParaRPr>
          </a:p>
        </p:txBody>
      </p:sp>
      <p:sp>
        <p:nvSpPr>
          <p:cNvPr id="697" name="Google Shape;697;p24"/>
          <p:cNvSpPr txBox="1"/>
          <p:nvPr/>
        </p:nvSpPr>
        <p:spPr>
          <a:xfrm>
            <a:off x="8097719" y="5554223"/>
            <a:ext cx="3744000" cy="415498"/>
          </a:xfrm>
          <a:prstGeom prst="rect">
            <a:avLst/>
          </a:prstGeom>
          <a:solidFill>
            <a:schemeClr val="lt1"/>
          </a:solidFill>
          <a:ln>
            <a:noFill/>
          </a:ln>
        </p:spPr>
        <p:txBody>
          <a:bodyPr anchorCtr="0" anchor="t" bIns="45700" lIns="91425" spcFirstLastPara="1" rIns="91425" wrap="square" tIns="45700">
            <a:noAutofit/>
          </a:bodyPr>
          <a:lstStyle/>
          <a:p>
            <a:pPr indent="-180000" lvl="0" marL="18000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地方自治体と連携した、</a:t>
            </a:r>
            <a:r>
              <a:rPr b="1" i="0" lang="ja-JP" sz="1050" u="none" cap="none" strike="noStrike">
                <a:solidFill>
                  <a:srgbClr val="44546A"/>
                </a:solidFill>
                <a:latin typeface="Arial"/>
                <a:ea typeface="Arial"/>
                <a:cs typeface="Arial"/>
                <a:sym typeface="Arial"/>
              </a:rPr>
              <a:t>避難支援ツールや避難訓練補助ツール</a:t>
            </a:r>
            <a:r>
              <a:rPr b="0" i="0" lang="ja-JP" sz="1050" u="none" cap="none" strike="noStrike">
                <a:solidFill>
                  <a:srgbClr val="000000"/>
                </a:solidFill>
                <a:latin typeface="Arial"/>
                <a:ea typeface="Arial"/>
                <a:cs typeface="Arial"/>
                <a:sym typeface="Arial"/>
              </a:rPr>
              <a:t>の開発</a:t>
            </a:r>
            <a:r>
              <a:rPr b="0" i="0" lang="ja-JP" sz="900" u="none" cap="none" strike="noStrike">
                <a:solidFill>
                  <a:srgbClr val="000000"/>
                </a:solidFill>
                <a:latin typeface="Arial"/>
                <a:ea typeface="Arial"/>
                <a:cs typeface="Arial"/>
                <a:sym typeface="Arial"/>
              </a:rPr>
              <a:t>（例：災害避難ゲーム、避難所運営ゲーム）</a:t>
            </a:r>
            <a:endParaRPr b="0" i="0" sz="1050" u="none" cap="none" strike="noStrike">
              <a:solidFill>
                <a:srgbClr val="000000"/>
              </a:solidFill>
              <a:latin typeface="Arial"/>
              <a:ea typeface="Arial"/>
              <a:cs typeface="Arial"/>
              <a:sym typeface="Arial"/>
            </a:endParaRPr>
          </a:p>
        </p:txBody>
      </p:sp>
      <p:sp>
        <p:nvSpPr>
          <p:cNvPr id="698" name="Google Shape;698;p24"/>
          <p:cNvSpPr txBox="1"/>
          <p:nvPr/>
        </p:nvSpPr>
        <p:spPr>
          <a:xfrm>
            <a:off x="7937407" y="5354572"/>
            <a:ext cx="2833553"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「技術開発</a:t>
            </a:r>
            <a:r>
              <a:rPr b="1" i="0" lang="ja-JP" sz="800" u="none" cap="none" strike="noStrike">
                <a:solidFill>
                  <a:srgbClr val="44546A"/>
                </a:solidFill>
                <a:latin typeface="Arial"/>
                <a:ea typeface="Arial"/>
                <a:cs typeface="Arial"/>
                <a:sym typeface="Arial"/>
              </a:rPr>
              <a:t>（自主的迅速避難 ）</a:t>
            </a:r>
            <a:r>
              <a:rPr b="1" i="0" lang="ja-JP" sz="900" u="none" cap="none" strike="noStrike">
                <a:solidFill>
                  <a:srgbClr val="44546A"/>
                </a:solidFill>
                <a:latin typeface="Arial"/>
                <a:ea typeface="Arial"/>
                <a:cs typeface="Arial"/>
                <a:sym typeface="Arial"/>
              </a:rPr>
              <a:t>」</a:t>
            </a:r>
            <a:endParaRPr b="0" i="0" sz="1000" u="none" cap="none" strike="noStrike">
              <a:solidFill>
                <a:srgbClr val="44546A"/>
              </a:solidFill>
              <a:latin typeface="Arial"/>
              <a:ea typeface="Arial"/>
              <a:cs typeface="Arial"/>
              <a:sym typeface="Arial"/>
            </a:endParaRPr>
          </a:p>
        </p:txBody>
      </p:sp>
      <p:sp>
        <p:nvSpPr>
          <p:cNvPr id="699" name="Google Shape;699;p24"/>
          <p:cNvSpPr txBox="1"/>
          <p:nvPr/>
        </p:nvSpPr>
        <p:spPr>
          <a:xfrm>
            <a:off x="602950" y="1101791"/>
            <a:ext cx="11160512" cy="477054"/>
          </a:xfrm>
          <a:prstGeom prst="rect">
            <a:avLst/>
          </a:prstGeom>
          <a:solidFill>
            <a:schemeClr val="lt1"/>
          </a:solidFill>
          <a:ln>
            <a:noFill/>
          </a:ln>
        </p:spPr>
        <p:txBody>
          <a:bodyPr anchorCtr="0" anchor="t" bIns="45700" lIns="91425" spcFirstLastPara="1" rIns="91425" wrap="square" tIns="45700">
            <a:noAutofit/>
          </a:bodyPr>
          <a:lstStyle/>
          <a:p>
            <a:pPr indent="-260350" lvl="0" marL="285750" marR="0" rtl="0" algn="l">
              <a:lnSpc>
                <a:spcPct val="100000"/>
              </a:lnSpc>
              <a:spcBef>
                <a:spcPts val="0"/>
              </a:spcBef>
              <a:spcAft>
                <a:spcPts val="0"/>
              </a:spcAft>
              <a:buClr>
                <a:schemeClr val="dk1"/>
              </a:buClr>
              <a:buSzPts val="400"/>
              <a:buFont typeface="Arial"/>
              <a:buNone/>
            </a:pPr>
            <a:r>
              <a:t/>
            </a:r>
            <a:endParaRPr b="1" i="0" sz="400" u="none" cap="none" strike="noStrike">
              <a:solidFill>
                <a:srgbClr val="4472C4"/>
              </a:solidFill>
              <a:latin typeface="Arial"/>
              <a:ea typeface="Arial"/>
              <a:cs typeface="Arial"/>
              <a:sym typeface="Arial"/>
            </a:endParaRPr>
          </a:p>
          <a:p>
            <a:pPr indent="-180000" lvl="0" marL="180000" marR="0" rtl="0" algn="l">
              <a:lnSpc>
                <a:spcPct val="100000"/>
              </a:lnSpc>
              <a:spcBef>
                <a:spcPts val="0"/>
              </a:spcBef>
              <a:spcAft>
                <a:spcPts val="0"/>
              </a:spcAft>
              <a:buClr>
                <a:srgbClr val="000000"/>
              </a:buClr>
              <a:buSzPts val="1050"/>
              <a:buFont typeface="Arial"/>
              <a:buChar char="•"/>
            </a:pPr>
            <a:r>
              <a:rPr b="0" i="0" lang="ja-JP" sz="1050" u="none" cap="none" strike="noStrike">
                <a:solidFill>
                  <a:srgbClr val="000000"/>
                </a:solidFill>
                <a:latin typeface="Arial"/>
                <a:ea typeface="Arial"/>
                <a:cs typeface="Arial"/>
                <a:sym typeface="Arial"/>
              </a:rPr>
              <a:t>「家屋の耐震化」「家具・家電転倒防止」「感震ブレーカーの設置」の</a:t>
            </a:r>
            <a:r>
              <a:rPr b="1" i="0" lang="ja-JP" sz="1050" u="none" cap="none" strike="noStrike">
                <a:solidFill>
                  <a:srgbClr val="000000"/>
                </a:solidFill>
                <a:latin typeface="Arial"/>
                <a:ea typeface="Arial"/>
                <a:cs typeface="Arial"/>
                <a:sym typeface="Arial"/>
              </a:rPr>
              <a:t>具体的方法を地域住民へ直接声がけし、対応できるところにつなぐ</a:t>
            </a:r>
            <a:r>
              <a:rPr b="1" i="0" lang="ja-JP" sz="1050" u="none" cap="none" strike="noStrike">
                <a:solidFill>
                  <a:srgbClr val="4472C4"/>
                </a:solidFill>
                <a:latin typeface="Arial"/>
                <a:ea typeface="Arial"/>
                <a:cs typeface="Arial"/>
                <a:sym typeface="Arial"/>
              </a:rPr>
              <a:t>メッセンジャーとしての役割を担う人材の養成</a:t>
            </a:r>
            <a:r>
              <a:rPr b="0" i="0" lang="ja-JP" sz="900" u="none" cap="none" strike="noStrike">
                <a:solidFill>
                  <a:srgbClr val="000000"/>
                </a:solidFill>
                <a:latin typeface="Arial"/>
                <a:ea typeface="Arial"/>
                <a:cs typeface="Arial"/>
                <a:sym typeface="Arial"/>
              </a:rPr>
              <a:t>（防災士、 民生委員、 地域包括支援センター、 社会福祉協議会、 保健師等）</a:t>
            </a:r>
            <a:endParaRPr b="0" i="0" sz="200" u="none" cap="none" strike="noStrike">
              <a:solidFill>
                <a:srgbClr val="000000"/>
              </a:solidFill>
              <a:latin typeface="Arial"/>
              <a:ea typeface="Arial"/>
              <a:cs typeface="Arial"/>
              <a:sym typeface="Arial"/>
            </a:endParaRPr>
          </a:p>
        </p:txBody>
      </p:sp>
      <p:sp>
        <p:nvSpPr>
          <p:cNvPr id="700" name="Google Shape;700;p24"/>
          <p:cNvSpPr/>
          <p:nvPr/>
        </p:nvSpPr>
        <p:spPr>
          <a:xfrm>
            <a:off x="563301" y="1109724"/>
            <a:ext cx="11376000" cy="468000"/>
          </a:xfrm>
          <a:prstGeom prst="roundRect">
            <a:avLst>
              <a:gd fmla="val 7143" name="adj"/>
            </a:avLst>
          </a:prstGeom>
          <a:noFill/>
          <a:ln cap="flat" cmpd="sng" w="19050">
            <a:solidFill>
              <a:srgbClr val="8296B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701" name="Google Shape;701;p24"/>
          <p:cNvSpPr txBox="1"/>
          <p:nvPr/>
        </p:nvSpPr>
        <p:spPr>
          <a:xfrm>
            <a:off x="608592" y="3323580"/>
            <a:ext cx="3216547" cy="553998"/>
          </a:xfrm>
          <a:prstGeom prst="rect">
            <a:avLst/>
          </a:prstGeom>
          <a:solidFill>
            <a:schemeClr val="lt1"/>
          </a:solidFill>
          <a:ln>
            <a:noFill/>
          </a:ln>
        </p:spPr>
        <p:txBody>
          <a:bodyPr anchorCtr="0" anchor="t" bIns="45700" lIns="91425" spcFirstLastPara="1" rIns="91425" wrap="square" tIns="45700">
            <a:noAutofit/>
          </a:bodyPr>
          <a:lstStyle/>
          <a:p>
            <a:pPr indent="-180000" lvl="0" marL="180000" marR="0" rtl="0" algn="l">
              <a:lnSpc>
                <a:spcPct val="100000"/>
              </a:lnSpc>
              <a:spcBef>
                <a:spcPts val="0"/>
              </a:spcBef>
              <a:spcAft>
                <a:spcPts val="0"/>
              </a:spcAft>
              <a:buClr>
                <a:srgbClr val="000000"/>
              </a:buClr>
              <a:buSzPts val="1050"/>
              <a:buFont typeface="Arial"/>
              <a:buChar char="•"/>
            </a:pPr>
            <a:r>
              <a:rPr b="1" i="0" lang="ja-JP" sz="1050" u="none" cap="none" strike="noStrike">
                <a:solidFill>
                  <a:srgbClr val="000000"/>
                </a:solidFill>
                <a:latin typeface="Arial"/>
                <a:ea typeface="Arial"/>
                <a:cs typeface="Arial"/>
                <a:sym typeface="Arial"/>
              </a:rPr>
              <a:t>高齢者世帯・乳幼児がいる世帯向けへの</a:t>
            </a:r>
            <a:r>
              <a:rPr b="1" i="0" lang="ja-JP" sz="1050" u="none" cap="none" strike="noStrike">
                <a:solidFill>
                  <a:srgbClr val="4472C4"/>
                </a:solidFill>
                <a:latin typeface="Arial"/>
                <a:ea typeface="Arial"/>
                <a:cs typeface="Arial"/>
                <a:sym typeface="Arial"/>
              </a:rPr>
              <a:t>情報提供・教育の実施</a:t>
            </a:r>
            <a:r>
              <a:rPr b="0" i="0" lang="ja-JP" sz="900" u="none" cap="none" strike="noStrike">
                <a:solidFill>
                  <a:srgbClr val="000000"/>
                </a:solidFill>
                <a:latin typeface="Arial"/>
                <a:ea typeface="Arial"/>
                <a:cs typeface="Arial"/>
                <a:sym typeface="Arial"/>
              </a:rPr>
              <a:t>（地域包括支援センター、 社会福祉協議会、 保健師等）</a:t>
            </a:r>
            <a:endParaRPr b="0" i="0" sz="1050" u="none" cap="none" strike="noStrike">
              <a:solidFill>
                <a:srgbClr val="000000"/>
              </a:solidFill>
              <a:latin typeface="Arial"/>
              <a:ea typeface="Arial"/>
              <a:cs typeface="Arial"/>
              <a:sym typeface="Arial"/>
            </a:endParaRPr>
          </a:p>
        </p:txBody>
      </p:sp>
      <p:sp>
        <p:nvSpPr>
          <p:cNvPr id="702" name="Google Shape;702;p24"/>
          <p:cNvSpPr txBox="1"/>
          <p:nvPr/>
        </p:nvSpPr>
        <p:spPr>
          <a:xfrm>
            <a:off x="428538" y="3128929"/>
            <a:ext cx="1437770"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「教育・普及啓発」</a:t>
            </a:r>
            <a:endParaRPr b="0" i="0" sz="1050" u="none" cap="none" strike="noStrike">
              <a:solidFill>
                <a:srgbClr val="44546A"/>
              </a:solidFill>
              <a:latin typeface="Arial"/>
              <a:ea typeface="Arial"/>
              <a:cs typeface="Arial"/>
              <a:sym typeface="Arial"/>
            </a:endParaRPr>
          </a:p>
        </p:txBody>
      </p:sp>
      <p:sp>
        <p:nvSpPr>
          <p:cNvPr id="703" name="Google Shape;703;p24"/>
          <p:cNvSpPr txBox="1"/>
          <p:nvPr/>
        </p:nvSpPr>
        <p:spPr>
          <a:xfrm>
            <a:off x="2605873" y="4416494"/>
            <a:ext cx="9235846" cy="261610"/>
          </a:xfrm>
          <a:prstGeom prst="rect">
            <a:avLst/>
          </a:prstGeom>
          <a:solidFill>
            <a:schemeClr val="lt1"/>
          </a:solidFill>
          <a:ln>
            <a:noFill/>
          </a:ln>
        </p:spPr>
        <p:txBody>
          <a:bodyPr anchorCtr="0" anchor="t" bIns="45700" lIns="91425" spcFirstLastPara="1" rIns="91425" wrap="square" tIns="45700">
            <a:noAutofit/>
          </a:bodyPr>
          <a:lstStyle/>
          <a:p>
            <a:pPr indent="-180000" lvl="0" marL="180000" marR="0" rtl="0" algn="l">
              <a:lnSpc>
                <a:spcPct val="100000"/>
              </a:lnSpc>
              <a:spcBef>
                <a:spcPts val="0"/>
              </a:spcBef>
              <a:spcAft>
                <a:spcPts val="0"/>
              </a:spcAft>
              <a:buClr>
                <a:srgbClr val="000000"/>
              </a:buClr>
              <a:buSzPts val="1100"/>
              <a:buFont typeface="Arial"/>
              <a:buChar char="•"/>
            </a:pPr>
            <a:r>
              <a:rPr b="0" i="0" lang="ja-JP" sz="1100" u="none" cap="none" strike="noStrike">
                <a:solidFill>
                  <a:srgbClr val="000000"/>
                </a:solidFill>
                <a:latin typeface="Arial"/>
                <a:ea typeface="Arial"/>
                <a:cs typeface="Arial"/>
                <a:sym typeface="Arial"/>
              </a:rPr>
              <a:t>自治体・民間企業・マスコミ・専門家・アカデミアと連携した</a:t>
            </a:r>
            <a:r>
              <a:rPr b="1" i="0" lang="ja-JP" sz="1100" u="none" cap="none" strike="noStrike">
                <a:solidFill>
                  <a:srgbClr val="000000"/>
                </a:solidFill>
                <a:latin typeface="Arial"/>
                <a:ea typeface="Arial"/>
                <a:cs typeface="Arial"/>
                <a:sym typeface="Arial"/>
              </a:rPr>
              <a:t>家具・家電転倒防止</a:t>
            </a:r>
            <a:r>
              <a:rPr b="0" i="0" lang="ja-JP" sz="1100" u="none" cap="none" strike="noStrike">
                <a:solidFill>
                  <a:srgbClr val="000000"/>
                </a:solidFill>
                <a:latin typeface="Arial"/>
                <a:ea typeface="Arial"/>
                <a:cs typeface="Arial"/>
                <a:sym typeface="Arial"/>
              </a:rPr>
              <a:t>の</a:t>
            </a:r>
            <a:r>
              <a:rPr b="1" i="0" lang="ja-JP" sz="1100" u="none" cap="none" strike="noStrike">
                <a:solidFill>
                  <a:srgbClr val="4472C4"/>
                </a:solidFill>
                <a:latin typeface="Arial"/>
                <a:ea typeface="Arial"/>
                <a:cs typeface="Arial"/>
                <a:sym typeface="Arial"/>
              </a:rPr>
              <a:t>教育教材の開発・情報発信</a:t>
            </a:r>
            <a:endParaRPr b="0" i="0" sz="900" u="none" cap="none" strike="noStrike">
              <a:solidFill>
                <a:srgbClr val="000000"/>
              </a:solidFill>
              <a:latin typeface="Arial"/>
              <a:ea typeface="Arial"/>
              <a:cs typeface="Arial"/>
              <a:sym typeface="Arial"/>
            </a:endParaRPr>
          </a:p>
        </p:txBody>
      </p:sp>
      <p:sp>
        <p:nvSpPr>
          <p:cNvPr id="704" name="Google Shape;704;p24"/>
          <p:cNvSpPr/>
          <p:nvPr/>
        </p:nvSpPr>
        <p:spPr>
          <a:xfrm>
            <a:off x="2605873" y="4377239"/>
            <a:ext cx="9318758" cy="293464"/>
          </a:xfrm>
          <a:prstGeom prst="roundRect">
            <a:avLst>
              <a:gd fmla="val 7143" name="adj"/>
            </a:avLst>
          </a:prstGeom>
          <a:noFill/>
          <a:ln cap="flat" cmpd="sng" w="19050">
            <a:solidFill>
              <a:srgbClr val="8296B0"/>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705" name="Google Shape;705;p24"/>
          <p:cNvSpPr txBox="1"/>
          <p:nvPr/>
        </p:nvSpPr>
        <p:spPr>
          <a:xfrm>
            <a:off x="2466183" y="4161864"/>
            <a:ext cx="1437770"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「教育・普及啓発」</a:t>
            </a:r>
            <a:endParaRPr b="0" i="0" sz="1050" u="none" cap="none" strike="noStrike">
              <a:solidFill>
                <a:srgbClr val="44546A"/>
              </a:solidFill>
              <a:latin typeface="Arial"/>
              <a:ea typeface="Arial"/>
              <a:cs typeface="Arial"/>
              <a:sym typeface="Arial"/>
            </a:endParaRPr>
          </a:p>
        </p:txBody>
      </p:sp>
      <p:sp>
        <p:nvSpPr>
          <p:cNvPr id="706" name="Google Shape;706;p24"/>
          <p:cNvSpPr txBox="1"/>
          <p:nvPr/>
        </p:nvSpPr>
        <p:spPr>
          <a:xfrm>
            <a:off x="3872946" y="5338677"/>
            <a:ext cx="2621921"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「技術開発」</a:t>
            </a:r>
            <a:endParaRPr b="0" i="0" sz="900" u="none" cap="none" strike="noStrike">
              <a:solidFill>
                <a:srgbClr val="44546A"/>
              </a:solidFill>
              <a:latin typeface="Arial"/>
              <a:ea typeface="Arial"/>
              <a:cs typeface="Arial"/>
              <a:sym typeface="Arial"/>
            </a:endParaRPr>
          </a:p>
        </p:txBody>
      </p:sp>
      <p:sp>
        <p:nvSpPr>
          <p:cNvPr id="707" name="Google Shape;707;p24"/>
          <p:cNvSpPr txBox="1"/>
          <p:nvPr/>
        </p:nvSpPr>
        <p:spPr>
          <a:xfrm>
            <a:off x="3902276" y="6048830"/>
            <a:ext cx="2621921"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4546A"/>
              </a:buClr>
              <a:buSzPts val="900"/>
              <a:buFont typeface="Arial"/>
              <a:buNone/>
            </a:pPr>
            <a:r>
              <a:rPr b="1" i="0" lang="ja-JP" sz="900" u="none" cap="none" strike="noStrike">
                <a:solidFill>
                  <a:srgbClr val="44546A"/>
                </a:solidFill>
                <a:latin typeface="Arial"/>
                <a:ea typeface="Arial"/>
                <a:cs typeface="Arial"/>
                <a:sym typeface="Arial"/>
              </a:rPr>
              <a:t>「インセンティブ」</a:t>
            </a:r>
            <a:endParaRPr b="0" i="0" sz="900" u="none" cap="none" strike="noStrike">
              <a:solidFill>
                <a:srgbClr val="44546A"/>
              </a:solidFill>
              <a:latin typeface="Arial"/>
              <a:ea typeface="Arial"/>
              <a:cs typeface="Arial"/>
              <a:sym typeface="Arial"/>
            </a:endParaRPr>
          </a:p>
        </p:txBody>
      </p:sp>
      <p:sp>
        <p:nvSpPr>
          <p:cNvPr id="708" name="Google Shape;708;p24"/>
          <p:cNvSpPr txBox="1"/>
          <p:nvPr/>
        </p:nvSpPr>
        <p:spPr>
          <a:xfrm>
            <a:off x="7982728" y="6269394"/>
            <a:ext cx="3996000"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ja-JP" sz="900" u="none" cap="none" strike="noStrike">
                <a:solidFill>
                  <a:srgbClr val="000000"/>
                </a:solidFill>
                <a:latin typeface="Arial"/>
                <a:ea typeface="Arial"/>
                <a:cs typeface="Arial"/>
                <a:sym typeface="Arial"/>
              </a:rPr>
              <a:t>＊</a:t>
            </a:r>
            <a:r>
              <a:rPr b="1" i="0" lang="ja-JP" sz="900" u="none" cap="none" strike="noStrike">
                <a:solidFill>
                  <a:srgbClr val="000000"/>
                </a:solidFill>
                <a:latin typeface="Arial"/>
                <a:ea typeface="Arial"/>
                <a:cs typeface="Arial"/>
                <a:sym typeface="Arial"/>
              </a:rPr>
              <a:t>「</a:t>
            </a:r>
            <a:r>
              <a:rPr b="1" i="0" lang="ja-JP" sz="900" u="sng" cap="none" strike="noStrike">
                <a:solidFill>
                  <a:srgbClr val="000000"/>
                </a:solidFill>
                <a:latin typeface="Arial"/>
                <a:ea typeface="Arial"/>
                <a:cs typeface="Arial"/>
                <a:sym typeface="Arial"/>
              </a:rPr>
              <a:t>防災アプリ</a:t>
            </a:r>
            <a:r>
              <a:rPr b="1" i="0" lang="ja-JP" sz="900" u="none" cap="none" strike="noStrike">
                <a:solidFill>
                  <a:srgbClr val="000000"/>
                </a:solidFill>
                <a:latin typeface="Arial"/>
                <a:ea typeface="Arial"/>
                <a:cs typeface="Arial"/>
                <a:sym typeface="Arial"/>
              </a:rPr>
              <a:t>」</a:t>
            </a:r>
            <a:r>
              <a:rPr b="0" i="0" lang="ja-JP" sz="900" u="none" cap="none" strike="noStrike">
                <a:solidFill>
                  <a:srgbClr val="000000"/>
                </a:solidFill>
                <a:latin typeface="Arial"/>
                <a:ea typeface="Arial"/>
                <a:cs typeface="Arial"/>
                <a:sym typeface="Arial"/>
              </a:rPr>
              <a:t>：全国の各自治体で運用している災害情報のプッシュ</a:t>
            </a:r>
            <a:br>
              <a:rPr b="0" i="0" lang="ja-JP" sz="900" u="none" cap="none" strike="noStrike">
                <a:solidFill>
                  <a:srgbClr val="000000"/>
                </a:solidFill>
                <a:latin typeface="Arial"/>
                <a:ea typeface="Arial"/>
                <a:cs typeface="Arial"/>
                <a:sym typeface="Arial"/>
              </a:rPr>
            </a:br>
            <a:r>
              <a:rPr b="0" i="0" lang="ja-JP" sz="900" u="none" cap="none" strike="noStrike">
                <a:solidFill>
                  <a:srgbClr val="000000"/>
                </a:solidFill>
                <a:latin typeface="Arial"/>
                <a:ea typeface="Arial"/>
                <a:cs typeface="Arial"/>
                <a:sym typeface="Arial"/>
              </a:rPr>
              <a:t>　通知や避難所検索機能を有するスマートフォンアプリケーション</a:t>
            </a:r>
            <a:endParaRPr b="0" i="0" sz="1050" u="none" cap="none" strike="noStrike">
              <a:solidFill>
                <a:srgbClr val="000000"/>
              </a:solidFill>
              <a:latin typeface="Arial"/>
              <a:ea typeface="Arial"/>
              <a:cs typeface="Arial"/>
              <a:sym typeface="Arial"/>
            </a:endParaRPr>
          </a:p>
        </p:txBody>
      </p:sp>
      <p:sp>
        <p:nvSpPr>
          <p:cNvPr id="709" name="Google Shape;709;p24"/>
          <p:cNvSpPr txBox="1"/>
          <p:nvPr/>
        </p:nvSpPr>
        <p:spPr>
          <a:xfrm>
            <a:off x="845614" y="-47514"/>
            <a:ext cx="10500772" cy="97853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2000"/>
              <a:buFont typeface="Arial"/>
              <a:buNone/>
            </a:pPr>
            <a:r>
              <a:rPr b="1" i="0" lang="ja-JP" sz="2000" u="none" cap="none" strike="noStrike">
                <a:solidFill>
                  <a:srgbClr val="000000"/>
                </a:solidFill>
                <a:latin typeface="Arial"/>
                <a:ea typeface="Arial"/>
                <a:cs typeface="Arial"/>
                <a:sym typeface="Arial"/>
              </a:rPr>
              <a:t>一人ひとりがとるべき４つの重点課題の数値目標（案）の具体的取り組み</a:t>
            </a:r>
            <a:endParaRPr b="1" i="0" sz="20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500"/>
              <a:buFont typeface="Arial"/>
              <a:buNone/>
            </a:pPr>
            <a:r>
              <a:t/>
            </a:r>
            <a:endParaRPr b="1" i="0" sz="5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300"/>
              <a:buFont typeface="Arial"/>
              <a:buNone/>
            </a:pPr>
            <a:r>
              <a:rPr b="1" i="0" lang="ja-JP" sz="1300" u="none" cap="none" strike="noStrike">
                <a:solidFill>
                  <a:srgbClr val="000000"/>
                </a:solidFill>
                <a:latin typeface="Arial"/>
                <a:ea typeface="Arial"/>
                <a:cs typeface="Arial"/>
                <a:sym typeface="Arial"/>
              </a:rPr>
              <a:t>「家屋の耐震化」「家具・家電転倒防止」「感震ブレーカーの設置」「迅速自主的避難」に向けたポピュレーションアプローチ</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p25"/>
          <p:cNvSpPr/>
          <p:nvPr/>
        </p:nvSpPr>
        <p:spPr>
          <a:xfrm>
            <a:off x="406224" y="792088"/>
            <a:ext cx="11379552" cy="742146"/>
          </a:xfrm>
          <a:prstGeom prst="roundRect">
            <a:avLst>
              <a:gd fmla="val 16667" name="adj"/>
            </a:avLst>
          </a:prstGeom>
          <a:solidFill>
            <a:srgbClr val="B6DDE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Calibri"/>
              <a:buNone/>
            </a:pPr>
            <a:r>
              <a:t/>
            </a:r>
            <a:endParaRPr b="0" i="0" sz="1600" u="none" cap="none" strike="noStrike">
              <a:solidFill>
                <a:srgbClr val="000000"/>
              </a:solidFill>
              <a:latin typeface="Calibri"/>
              <a:ea typeface="Calibri"/>
              <a:cs typeface="Calibri"/>
              <a:sym typeface="Calibri"/>
            </a:endParaRPr>
          </a:p>
        </p:txBody>
      </p:sp>
      <p:sp>
        <p:nvSpPr>
          <p:cNvPr id="716" name="Google Shape;716;p25"/>
          <p:cNvSpPr txBox="1"/>
          <p:nvPr>
            <p:ph type="title"/>
          </p:nvPr>
        </p:nvSpPr>
        <p:spPr>
          <a:xfrm>
            <a:off x="685761" y="283521"/>
            <a:ext cx="10882847" cy="542069"/>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1" lang="ja-JP" sz="1800">
                <a:latin typeface="Meiryo"/>
                <a:ea typeface="Meiryo"/>
                <a:cs typeface="Meiryo"/>
                <a:sym typeface="Meiryo"/>
              </a:rPr>
              <a:t>住民の行動変容を促進させるための “防災コミュニケーション” の一例</a:t>
            </a:r>
            <a:endParaRPr b="1" sz="1800">
              <a:latin typeface="Meiryo"/>
              <a:ea typeface="Meiryo"/>
              <a:cs typeface="Meiryo"/>
              <a:sym typeface="Meiryo"/>
            </a:endParaRPr>
          </a:p>
        </p:txBody>
      </p:sp>
      <p:sp>
        <p:nvSpPr>
          <p:cNvPr id="717" name="Google Shape;717;p25"/>
          <p:cNvSpPr txBox="1"/>
          <p:nvPr/>
        </p:nvSpPr>
        <p:spPr>
          <a:xfrm>
            <a:off x="385904" y="908227"/>
            <a:ext cx="11162384" cy="55399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Meiryo"/>
              <a:buNone/>
            </a:pPr>
            <a:r>
              <a:rPr b="0" i="0" lang="ja-JP" sz="1400" u="none" cap="none" strike="noStrike">
                <a:solidFill>
                  <a:srgbClr val="000000"/>
                </a:solidFill>
                <a:latin typeface="Meiryo"/>
                <a:ea typeface="Meiryo"/>
                <a:cs typeface="Meiryo"/>
                <a:sym typeface="Meiryo"/>
              </a:rPr>
              <a:t>住民に対しリスクを適切に伝え，効果的に行動変容を促す「ヘルスミュニケーション」「ソーシャルマーケティング」を融合</a:t>
            </a:r>
            <a:endParaRPr b="0" i="0" sz="1400" u="none" cap="none" strike="noStrike">
              <a:solidFill>
                <a:srgbClr val="000000"/>
              </a:solidFill>
              <a:latin typeface="Meiryo"/>
              <a:ea typeface="Meiryo"/>
              <a:cs typeface="Meiryo"/>
              <a:sym typeface="Meiryo"/>
            </a:endParaRPr>
          </a:p>
          <a:p>
            <a:pPr indent="0" lvl="0" marL="0" marR="0" rtl="0" algn="ctr">
              <a:lnSpc>
                <a:spcPct val="100000"/>
              </a:lnSpc>
              <a:spcBef>
                <a:spcPts val="0"/>
              </a:spcBef>
              <a:spcAft>
                <a:spcPts val="0"/>
              </a:spcAft>
              <a:buClr>
                <a:srgbClr val="000000"/>
              </a:buClr>
              <a:buSzPts val="1400"/>
              <a:buFont typeface="Meiryo"/>
              <a:buNone/>
            </a:pPr>
            <a:r>
              <a:rPr b="0" i="0" lang="ja-JP" sz="1400" u="none" cap="none" strike="noStrike">
                <a:solidFill>
                  <a:srgbClr val="000000"/>
                </a:solidFill>
                <a:latin typeface="Meiryo"/>
                <a:ea typeface="Meiryo"/>
                <a:cs typeface="Meiryo"/>
                <a:sym typeface="Meiryo"/>
              </a:rPr>
              <a:t>　</a:t>
            </a:r>
            <a:r>
              <a:rPr b="0" i="0" lang="ja-JP" sz="1600" u="none" cap="none" strike="noStrike">
                <a:solidFill>
                  <a:schemeClr val="dk1"/>
                </a:solidFill>
                <a:latin typeface="Meiryo"/>
                <a:ea typeface="Meiryo"/>
                <a:cs typeface="Meiryo"/>
                <a:sym typeface="Meiryo"/>
              </a:rPr>
              <a:t>➡ </a:t>
            </a:r>
            <a:r>
              <a:rPr b="1" i="0" lang="ja-JP" sz="1600" u="none" cap="none" strike="noStrike">
                <a:solidFill>
                  <a:srgbClr val="31859B"/>
                </a:solidFill>
                <a:latin typeface="Meiryo"/>
                <a:ea typeface="Meiryo"/>
                <a:cs typeface="Meiryo"/>
                <a:sym typeface="Meiryo"/>
              </a:rPr>
              <a:t>「</a:t>
            </a:r>
            <a:r>
              <a:rPr b="1" i="0" lang="ja-JP" sz="1600" u="sng" cap="none" strike="noStrike">
                <a:solidFill>
                  <a:srgbClr val="31859B"/>
                </a:solidFill>
                <a:latin typeface="Meiryo"/>
                <a:ea typeface="Meiryo"/>
                <a:cs typeface="Meiryo"/>
                <a:sym typeface="Meiryo"/>
              </a:rPr>
              <a:t>防災コミュニケーション</a:t>
            </a:r>
            <a:r>
              <a:rPr b="1" i="0" lang="ja-JP" sz="1600" u="none" cap="none" strike="noStrike">
                <a:solidFill>
                  <a:srgbClr val="31859B"/>
                </a:solidFill>
                <a:latin typeface="Meiryo"/>
                <a:ea typeface="Meiryo"/>
                <a:cs typeface="Meiryo"/>
                <a:sym typeface="Meiryo"/>
              </a:rPr>
              <a:t>」</a:t>
            </a:r>
            <a:r>
              <a:rPr b="0" i="0" lang="ja-JP" sz="1400" u="none" cap="none" strike="noStrike">
                <a:solidFill>
                  <a:srgbClr val="000000"/>
                </a:solidFill>
                <a:latin typeface="Meiryo"/>
                <a:ea typeface="Meiryo"/>
                <a:cs typeface="Meiryo"/>
                <a:sym typeface="Meiryo"/>
              </a:rPr>
              <a:t>の手法を用い，</a:t>
            </a:r>
            <a:r>
              <a:rPr b="1" i="0" lang="ja-JP" sz="1500" u="none" cap="none" strike="noStrike">
                <a:solidFill>
                  <a:srgbClr val="000000"/>
                </a:solidFill>
                <a:latin typeface="Meiryo"/>
                <a:ea typeface="Meiryo"/>
                <a:cs typeface="Meiryo"/>
                <a:sym typeface="Meiryo"/>
              </a:rPr>
              <a:t>住民の防災行動を促進</a:t>
            </a:r>
            <a:endParaRPr b="1" i="0" sz="1500" u="none" cap="none" strike="noStrike">
              <a:solidFill>
                <a:srgbClr val="000000"/>
              </a:solidFill>
              <a:latin typeface="Arial"/>
              <a:ea typeface="Arial"/>
              <a:cs typeface="Arial"/>
              <a:sym typeface="Arial"/>
            </a:endParaRPr>
          </a:p>
        </p:txBody>
      </p:sp>
      <p:sp>
        <p:nvSpPr>
          <p:cNvPr id="718" name="Google Shape;718;p25"/>
          <p:cNvSpPr txBox="1"/>
          <p:nvPr/>
        </p:nvSpPr>
        <p:spPr>
          <a:xfrm>
            <a:off x="407368" y="1606239"/>
            <a:ext cx="11162384"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595959"/>
              </a:buClr>
              <a:buSzPts val="1000"/>
              <a:buFont typeface="Meiryo"/>
              <a:buNone/>
            </a:pPr>
            <a:r>
              <a:rPr b="1" i="0" lang="ja-JP" sz="1000" u="none" cap="none" strike="noStrike">
                <a:solidFill>
                  <a:srgbClr val="595959"/>
                </a:solidFill>
                <a:latin typeface="Meiryo"/>
                <a:ea typeface="Meiryo"/>
                <a:cs typeface="Meiryo"/>
                <a:sym typeface="Meiryo"/>
              </a:rPr>
              <a:t>先行研究の文献レビュー</a:t>
            </a:r>
            <a:endParaRPr b="1" i="0" sz="1000" u="none" cap="none" strike="noStrike">
              <a:solidFill>
                <a:srgbClr val="595959"/>
              </a:solidFill>
              <a:latin typeface="Meiryo"/>
              <a:ea typeface="Meiryo"/>
              <a:cs typeface="Meiryo"/>
              <a:sym typeface="Meiryo"/>
            </a:endParaRPr>
          </a:p>
          <a:p>
            <a:pPr indent="0" lvl="0" marL="0" marR="0" rtl="0" algn="l">
              <a:lnSpc>
                <a:spcPct val="100000"/>
              </a:lnSpc>
              <a:spcBef>
                <a:spcPts val="0"/>
              </a:spcBef>
              <a:spcAft>
                <a:spcPts val="0"/>
              </a:spcAft>
              <a:buClr>
                <a:srgbClr val="31859B"/>
              </a:buClr>
              <a:buSzPts val="1400"/>
              <a:buFont typeface="Meiryo"/>
              <a:buNone/>
            </a:pPr>
            <a:r>
              <a:rPr b="1" i="0" lang="ja-JP" sz="1400" u="none" cap="none" strike="noStrike">
                <a:solidFill>
                  <a:srgbClr val="31859B"/>
                </a:solidFill>
                <a:latin typeface="Meiryo"/>
                <a:ea typeface="Meiryo"/>
                <a:cs typeface="Meiryo"/>
                <a:sym typeface="Meiryo"/>
              </a:rPr>
              <a:t>「妊婦のための『防災準備』教育プログラムの開発と評価</a:t>
            </a:r>
            <a:r>
              <a:rPr b="0" i="0" lang="ja-JP" sz="1400" u="none" cap="none" strike="noStrike">
                <a:solidFill>
                  <a:srgbClr val="000000"/>
                </a:solidFill>
                <a:latin typeface="Meiryo"/>
                <a:ea typeface="Meiryo"/>
                <a:cs typeface="Meiryo"/>
                <a:sym typeface="Meiryo"/>
              </a:rPr>
              <a:t> </a:t>
            </a:r>
            <a:r>
              <a:rPr lang="ja-JP" sz="1400">
                <a:solidFill>
                  <a:srgbClr val="000000"/>
                </a:solidFill>
                <a:latin typeface="Meiryo"/>
                <a:ea typeface="Meiryo"/>
                <a:cs typeface="Meiryo"/>
                <a:sym typeface="Meiryo"/>
              </a:rPr>
              <a:t> </a:t>
            </a:r>
            <a:r>
              <a:rPr b="0" i="0" lang="ja-JP" sz="1400" u="none" cap="none" strike="noStrike">
                <a:solidFill>
                  <a:srgbClr val="000000"/>
                </a:solidFill>
                <a:latin typeface="Meiryo"/>
                <a:ea typeface="Meiryo"/>
                <a:cs typeface="Meiryo"/>
                <a:sym typeface="Meiryo"/>
              </a:rPr>
              <a:t>➡ 妊婦を対象とした研究では、通常の妊婦健診クラスの一環として、15分間の防災準備クラスを6回提供し，その結果</a:t>
            </a:r>
            <a:r>
              <a:rPr b="1" i="0" lang="ja-JP" sz="1600" u="none" cap="none" strike="noStrike">
                <a:solidFill>
                  <a:srgbClr val="000000"/>
                </a:solidFill>
                <a:latin typeface="Meiryo"/>
                <a:ea typeface="Meiryo"/>
                <a:cs typeface="Meiryo"/>
                <a:sym typeface="Meiryo"/>
              </a:rPr>
              <a:t>「家具の転倒を防ぐための対策を講じる：</a:t>
            </a:r>
            <a:r>
              <a:rPr b="1" i="0" lang="ja-JP" sz="1600" u="none" cap="none" strike="noStrike">
                <a:solidFill>
                  <a:srgbClr val="31859B"/>
                </a:solidFill>
                <a:latin typeface="Meiryo"/>
                <a:ea typeface="Meiryo"/>
                <a:cs typeface="Meiryo"/>
                <a:sym typeface="Meiryo"/>
              </a:rPr>
              <a:t>33.3 → 48.5%</a:t>
            </a:r>
            <a:r>
              <a:rPr b="1" i="0" lang="ja-JP" sz="1600" u="none" cap="none" strike="noStrike">
                <a:solidFill>
                  <a:srgbClr val="000000"/>
                </a:solidFill>
                <a:latin typeface="Meiryo"/>
                <a:ea typeface="Meiryo"/>
                <a:cs typeface="Meiryo"/>
                <a:sym typeface="Meiryo"/>
              </a:rPr>
              <a:t>，物の落下防止：</a:t>
            </a:r>
            <a:r>
              <a:rPr b="1" i="0" lang="ja-JP" sz="1600" u="none" cap="none" strike="noStrike">
                <a:solidFill>
                  <a:srgbClr val="31859B"/>
                </a:solidFill>
                <a:latin typeface="Meiryo"/>
                <a:ea typeface="Meiryo"/>
                <a:cs typeface="Meiryo"/>
                <a:sym typeface="Meiryo"/>
              </a:rPr>
              <a:t>20.2→34.3%</a:t>
            </a:r>
            <a:r>
              <a:rPr b="1" i="0" lang="ja-JP" sz="1600" u="none" cap="none" strike="noStrike">
                <a:solidFill>
                  <a:srgbClr val="000000"/>
                </a:solidFill>
                <a:latin typeface="Meiryo"/>
                <a:ea typeface="Meiryo"/>
                <a:cs typeface="Meiryo"/>
                <a:sym typeface="Meiryo"/>
              </a:rPr>
              <a:t>」の行動変容確認</a:t>
            </a:r>
            <a:endParaRPr b="1" i="0" sz="1400" u="none" cap="none" strike="noStrike">
              <a:solidFill>
                <a:srgbClr val="000000"/>
              </a:solidFill>
              <a:latin typeface="Meiryo"/>
              <a:ea typeface="Meiryo"/>
              <a:cs typeface="Meiryo"/>
              <a:sym typeface="Meiryo"/>
            </a:endParaRPr>
          </a:p>
        </p:txBody>
      </p:sp>
      <p:sp>
        <p:nvSpPr>
          <p:cNvPr id="719" name="Google Shape;719;p25"/>
          <p:cNvSpPr/>
          <p:nvPr/>
        </p:nvSpPr>
        <p:spPr>
          <a:xfrm>
            <a:off x="5814007" y="2402404"/>
            <a:ext cx="304853" cy="241249"/>
          </a:xfrm>
          <a:prstGeom prst="rightArrow">
            <a:avLst>
              <a:gd fmla="val 50000" name="adj1"/>
              <a:gd fmla="val 50000" name="adj2"/>
            </a:avLst>
          </a:prstGeom>
          <a:solidFill>
            <a:srgbClr val="B6DDE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20" name="Google Shape;720;p25"/>
          <p:cNvSpPr/>
          <p:nvPr/>
        </p:nvSpPr>
        <p:spPr>
          <a:xfrm>
            <a:off x="6105510" y="2349443"/>
            <a:ext cx="6048451"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31859B"/>
              </a:buClr>
              <a:buSzPts val="1800"/>
              <a:buFont typeface="Meiryo"/>
              <a:buNone/>
            </a:pPr>
            <a:r>
              <a:rPr b="1" i="0" lang="ja-JP" sz="1800" u="none" cap="none" strike="noStrike">
                <a:solidFill>
                  <a:srgbClr val="31859B"/>
                </a:solidFill>
                <a:latin typeface="Meiryo"/>
                <a:ea typeface="Meiryo"/>
                <a:cs typeface="Meiryo"/>
                <a:sym typeface="Meiryo"/>
              </a:rPr>
              <a:t>“妊婦や未就学児の子ども”</a:t>
            </a:r>
            <a:r>
              <a:rPr b="1" i="0" lang="ja-JP" sz="1600" u="none" cap="none" strike="noStrike">
                <a:solidFill>
                  <a:srgbClr val="000000"/>
                </a:solidFill>
                <a:latin typeface="Meiryo"/>
                <a:ea typeface="Meiryo"/>
                <a:cs typeface="Meiryo"/>
                <a:sym typeface="Meiryo"/>
              </a:rPr>
              <a:t>のいる世帯が効果的ではないか？</a:t>
            </a:r>
            <a:endParaRPr b="1" i="0" sz="2000" u="none" cap="none" strike="noStrike">
              <a:solidFill>
                <a:srgbClr val="000000"/>
              </a:solidFill>
              <a:latin typeface="Meiryo"/>
              <a:ea typeface="Meiryo"/>
              <a:cs typeface="Meiryo"/>
              <a:sym typeface="Meiryo"/>
            </a:endParaRPr>
          </a:p>
        </p:txBody>
      </p:sp>
      <p:sp>
        <p:nvSpPr>
          <p:cNvPr id="721" name="Google Shape;721;p25"/>
          <p:cNvSpPr txBox="1"/>
          <p:nvPr/>
        </p:nvSpPr>
        <p:spPr>
          <a:xfrm>
            <a:off x="5743972" y="6451280"/>
            <a:ext cx="6097904"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Meiryo"/>
              <a:buNone/>
            </a:pPr>
            <a:r>
              <a:rPr b="0" i="0" lang="ja-JP" sz="1100" u="none" cap="none" strike="noStrike">
                <a:solidFill>
                  <a:srgbClr val="000000"/>
                </a:solidFill>
                <a:latin typeface="Meiryo"/>
                <a:ea typeface="Meiryo"/>
                <a:cs typeface="Meiryo"/>
                <a:sym typeface="Meiryo"/>
              </a:rPr>
              <a:t>ヘルスミュニケーション，ソーシャルマーケティングを融合した媒体の作成</a:t>
            </a:r>
            <a:endParaRPr b="0" i="0" sz="1800" u="none" cap="none" strike="noStrike">
              <a:solidFill>
                <a:srgbClr val="000000"/>
              </a:solidFill>
              <a:latin typeface="Arial"/>
              <a:ea typeface="Arial"/>
              <a:cs typeface="Arial"/>
              <a:sym typeface="Arial"/>
            </a:endParaRPr>
          </a:p>
        </p:txBody>
      </p:sp>
      <p:pic>
        <p:nvPicPr>
          <p:cNvPr id="722" name="Google Shape;722;p25"/>
          <p:cNvPicPr preferRelativeResize="0"/>
          <p:nvPr/>
        </p:nvPicPr>
        <p:blipFill rotWithShape="1">
          <a:blip r:embed="rId3">
            <a:alphaModFix/>
          </a:blip>
          <a:srcRect b="0" l="0" r="0" t="0"/>
          <a:stretch/>
        </p:blipFill>
        <p:spPr>
          <a:xfrm>
            <a:off x="360883" y="2956772"/>
            <a:ext cx="2632988" cy="3672000"/>
          </a:xfrm>
          <a:prstGeom prst="rect">
            <a:avLst/>
          </a:prstGeom>
          <a:noFill/>
          <a:ln>
            <a:noFill/>
          </a:ln>
        </p:spPr>
      </p:pic>
      <p:pic>
        <p:nvPicPr>
          <p:cNvPr id="723" name="Google Shape;723;p25"/>
          <p:cNvPicPr preferRelativeResize="0"/>
          <p:nvPr/>
        </p:nvPicPr>
        <p:blipFill rotWithShape="1">
          <a:blip r:embed="rId4">
            <a:alphaModFix/>
          </a:blip>
          <a:srcRect b="5345" l="40550" r="25785" t="10100"/>
          <a:stretch/>
        </p:blipFill>
        <p:spPr>
          <a:xfrm>
            <a:off x="3054524" y="2964248"/>
            <a:ext cx="2599140" cy="3672000"/>
          </a:xfrm>
          <a:prstGeom prst="rect">
            <a:avLst/>
          </a:prstGeom>
          <a:noFill/>
          <a:ln>
            <a:noFill/>
          </a:ln>
        </p:spPr>
      </p:pic>
      <p:sp>
        <p:nvSpPr>
          <p:cNvPr id="724" name="Google Shape;724;p25"/>
          <p:cNvSpPr/>
          <p:nvPr/>
        </p:nvSpPr>
        <p:spPr>
          <a:xfrm>
            <a:off x="4871864" y="4771927"/>
            <a:ext cx="304853" cy="241249"/>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25" name="Google Shape;725;p25"/>
          <p:cNvSpPr/>
          <p:nvPr/>
        </p:nvSpPr>
        <p:spPr>
          <a:xfrm>
            <a:off x="5814007" y="3141147"/>
            <a:ext cx="6109365" cy="261610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Meiryo"/>
              <a:buNone/>
            </a:pPr>
            <a:r>
              <a:rPr b="0" i="0" lang="ja-JP" sz="1400" u="none" cap="none" strike="noStrike">
                <a:solidFill>
                  <a:srgbClr val="000000"/>
                </a:solidFill>
                <a:latin typeface="Meiryo"/>
                <a:ea typeface="Meiryo"/>
                <a:cs typeface="Meiryo"/>
                <a:sym typeface="Meiryo"/>
              </a:rPr>
              <a:t>　</a:t>
            </a:r>
            <a:r>
              <a:rPr b="1" i="0" lang="ja-JP" sz="1600" u="none" cap="none" strike="noStrike">
                <a:solidFill>
                  <a:srgbClr val="31859B"/>
                </a:solidFill>
                <a:latin typeface="Meiryo"/>
                <a:ea typeface="Meiryo"/>
                <a:cs typeface="Meiryo"/>
                <a:sym typeface="Meiryo"/>
              </a:rPr>
              <a:t>“新生児訪問”，“生後4か月時の事故防止研修会” </a:t>
            </a:r>
            <a:r>
              <a:rPr b="0" i="0" lang="ja-JP" sz="1400" u="none" cap="none" strike="noStrike">
                <a:solidFill>
                  <a:srgbClr val="000000"/>
                </a:solidFill>
                <a:latin typeface="Meiryo"/>
                <a:ea typeface="Meiryo"/>
                <a:cs typeface="Meiryo"/>
                <a:sym typeface="Meiryo"/>
              </a:rPr>
              <a:t>での介入</a:t>
            </a:r>
            <a:r>
              <a:rPr lang="ja-JP" sz="1400">
                <a:solidFill>
                  <a:srgbClr val="000000"/>
                </a:solidFill>
                <a:latin typeface="Meiryo"/>
                <a:ea typeface="Meiryo"/>
                <a:cs typeface="Meiryo"/>
                <a:sym typeface="Meiryo"/>
              </a:rPr>
              <a:t>が</a:t>
            </a:r>
            <a:endParaRPr sz="1400">
              <a:solidFill>
                <a:srgbClr val="000000"/>
              </a:solidFill>
              <a:latin typeface="Meiryo"/>
              <a:ea typeface="Meiryo"/>
              <a:cs typeface="Meiryo"/>
              <a:sym typeface="Meiryo"/>
            </a:endParaRPr>
          </a:p>
          <a:p>
            <a:pPr indent="0" lvl="0" marL="0" marR="0" rtl="0" algn="l">
              <a:lnSpc>
                <a:spcPct val="100000"/>
              </a:lnSpc>
              <a:spcBef>
                <a:spcPts val="0"/>
              </a:spcBef>
              <a:spcAft>
                <a:spcPts val="0"/>
              </a:spcAft>
              <a:buClr>
                <a:srgbClr val="000000"/>
              </a:buClr>
              <a:buSzPts val="1400"/>
              <a:buFont typeface="Meiryo"/>
              <a:buNone/>
            </a:pPr>
            <a:r>
              <a:rPr b="0" i="0" lang="ja-JP" sz="1400" u="none" cap="none" strike="noStrike">
                <a:solidFill>
                  <a:srgbClr val="000000"/>
                </a:solidFill>
                <a:latin typeface="Meiryo"/>
                <a:ea typeface="Meiryo"/>
                <a:cs typeface="Meiryo"/>
                <a:sym typeface="Meiryo"/>
              </a:rPr>
              <a:t>　できるのではないか？</a:t>
            </a:r>
            <a:endParaRPr b="0" i="0" sz="1400" u="none" cap="none" strike="noStrike">
              <a:solidFill>
                <a:srgbClr val="000000"/>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1400"/>
              <a:buFont typeface="Calibri"/>
              <a:buNone/>
            </a:pPr>
            <a:r>
              <a:t/>
            </a:r>
            <a:endParaRPr sz="1400">
              <a:solidFill>
                <a:srgbClr val="000000"/>
              </a:solidFill>
              <a:latin typeface="Meiryo"/>
              <a:ea typeface="Meiryo"/>
              <a:cs typeface="Meiryo"/>
              <a:sym typeface="Meiryo"/>
            </a:endParaRPr>
          </a:p>
          <a:p>
            <a:pPr indent="0" lvl="0" marL="0" marR="0" rtl="0" algn="l">
              <a:lnSpc>
                <a:spcPct val="100000"/>
              </a:lnSpc>
              <a:spcBef>
                <a:spcPts val="0"/>
              </a:spcBef>
              <a:spcAft>
                <a:spcPts val="0"/>
              </a:spcAft>
              <a:buClr>
                <a:srgbClr val="000000"/>
              </a:buClr>
              <a:buSzPts val="1400"/>
              <a:buFont typeface="Meiryo"/>
              <a:buNone/>
            </a:pPr>
            <a:r>
              <a:rPr b="0" i="0" lang="ja-JP" sz="1400" u="none" cap="none" strike="noStrike">
                <a:solidFill>
                  <a:srgbClr val="000000"/>
                </a:solidFill>
                <a:latin typeface="Meiryo"/>
                <a:ea typeface="Meiryo"/>
                <a:cs typeface="Meiryo"/>
                <a:sym typeface="Meiryo"/>
              </a:rPr>
              <a:t>　　　ただ啓発媒体を配布するだけではなく，家具・家電転倒転倒防止の</a:t>
            </a:r>
            <a:br>
              <a:rPr b="0" i="0" lang="ja-JP" sz="1400" u="none" cap="none" strike="noStrike">
                <a:solidFill>
                  <a:srgbClr val="000000"/>
                </a:solidFill>
                <a:latin typeface="Meiryo"/>
                <a:ea typeface="Meiryo"/>
                <a:cs typeface="Meiryo"/>
                <a:sym typeface="Meiryo"/>
              </a:rPr>
            </a:br>
            <a:r>
              <a:rPr b="0" i="0" lang="ja-JP" sz="1400" u="none" cap="none" strike="noStrike">
                <a:solidFill>
                  <a:srgbClr val="000000"/>
                </a:solidFill>
                <a:latin typeface="Meiryo"/>
                <a:ea typeface="Meiryo"/>
                <a:cs typeface="Meiryo"/>
                <a:sym typeface="Meiryo"/>
              </a:rPr>
              <a:t>　　　必要性を伝えつつ，相手の意向・考えなどを尊重しながらコミュニ</a:t>
            </a:r>
            <a:br>
              <a:rPr b="0" i="0" lang="ja-JP" sz="1400" u="none" cap="none" strike="noStrike">
                <a:solidFill>
                  <a:srgbClr val="000000"/>
                </a:solidFill>
                <a:latin typeface="Meiryo"/>
                <a:ea typeface="Meiryo"/>
                <a:cs typeface="Meiryo"/>
                <a:sym typeface="Meiryo"/>
              </a:rPr>
            </a:br>
            <a:r>
              <a:rPr b="0" i="0" lang="ja-JP" sz="1400" u="none" cap="none" strike="noStrike">
                <a:solidFill>
                  <a:srgbClr val="000000"/>
                </a:solidFill>
                <a:latin typeface="Meiryo"/>
                <a:ea typeface="Meiryo"/>
                <a:cs typeface="Meiryo"/>
                <a:sym typeface="Meiryo"/>
              </a:rPr>
              <a:t>　　　ケーションを図っていく「防災コミュニケーション」を展開</a:t>
            </a:r>
            <a:endParaRPr b="0" i="0" sz="1400" u="none" cap="none" strike="noStrike">
              <a:solidFill>
                <a:srgbClr val="000000"/>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1400"/>
              <a:buFont typeface="Calibri"/>
              <a:buNone/>
            </a:pPr>
            <a:r>
              <a:t/>
            </a:r>
            <a:endParaRPr sz="1400">
              <a:solidFill>
                <a:srgbClr val="000000"/>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1400"/>
              <a:buFont typeface="Calibri"/>
              <a:buNone/>
            </a:pPr>
            <a:r>
              <a:t/>
            </a:r>
            <a:endParaRPr sz="1400">
              <a:solidFill>
                <a:srgbClr val="000000"/>
              </a:solidFill>
              <a:latin typeface="Meiryo"/>
              <a:ea typeface="Meiryo"/>
              <a:cs typeface="Meiryo"/>
              <a:sym typeface="Meiryo"/>
            </a:endParaRPr>
          </a:p>
          <a:p>
            <a:pPr indent="0" lvl="0" marL="0" marR="0" rtl="0" algn="l">
              <a:lnSpc>
                <a:spcPct val="100000"/>
              </a:lnSpc>
              <a:spcBef>
                <a:spcPts val="0"/>
              </a:spcBef>
              <a:spcAft>
                <a:spcPts val="0"/>
              </a:spcAft>
              <a:buClr>
                <a:schemeClr val="dk1"/>
              </a:buClr>
              <a:buSzPts val="1400"/>
              <a:buFont typeface="Calibri"/>
              <a:buNone/>
            </a:pPr>
            <a:r>
              <a:t/>
            </a:r>
            <a:endParaRPr sz="1400">
              <a:solidFill>
                <a:srgbClr val="000000"/>
              </a:solidFill>
              <a:latin typeface="Meiryo"/>
              <a:ea typeface="Meiryo"/>
              <a:cs typeface="Meiryo"/>
              <a:sym typeface="Meiryo"/>
            </a:endParaRPr>
          </a:p>
          <a:p>
            <a:pPr indent="0" lvl="0" marL="0" marR="0" rtl="0" algn="ctr">
              <a:lnSpc>
                <a:spcPct val="100000"/>
              </a:lnSpc>
              <a:spcBef>
                <a:spcPts val="0"/>
              </a:spcBef>
              <a:spcAft>
                <a:spcPts val="0"/>
              </a:spcAft>
              <a:buClr>
                <a:srgbClr val="31859B"/>
              </a:buClr>
              <a:buSzPts val="1800"/>
              <a:buFont typeface="Meiryo"/>
              <a:buNone/>
            </a:pPr>
            <a:r>
              <a:rPr b="1" i="0" lang="ja-JP" sz="1800" u="none" cap="none" strike="noStrike">
                <a:solidFill>
                  <a:srgbClr val="31859B"/>
                </a:solidFill>
                <a:latin typeface="Meiryo"/>
                <a:ea typeface="Meiryo"/>
                <a:cs typeface="Meiryo"/>
                <a:sym typeface="Meiryo"/>
              </a:rPr>
              <a:t>“メッセンジャー・防災コミュニケーションの担い手”</a:t>
            </a:r>
            <a:br>
              <a:rPr b="1" i="0" lang="ja-JP" sz="1800" u="none" cap="none" strike="noStrike">
                <a:solidFill>
                  <a:srgbClr val="31859B"/>
                </a:solidFill>
                <a:latin typeface="Meiryo"/>
                <a:ea typeface="Meiryo"/>
                <a:cs typeface="Meiryo"/>
                <a:sym typeface="Meiryo"/>
              </a:rPr>
            </a:br>
            <a:r>
              <a:rPr b="1" i="0" lang="ja-JP" sz="1800" u="none" cap="none" strike="noStrike">
                <a:solidFill>
                  <a:srgbClr val="31859B"/>
                </a:solidFill>
                <a:latin typeface="Meiryo"/>
                <a:ea typeface="Meiryo"/>
                <a:cs typeface="Meiryo"/>
                <a:sym typeface="Meiryo"/>
              </a:rPr>
              <a:t>としての保健師の役割</a:t>
            </a:r>
            <a:endParaRPr b="1" i="0" sz="1800" u="none" cap="none" strike="noStrike">
              <a:solidFill>
                <a:schemeClr val="dk1"/>
              </a:solidFill>
              <a:latin typeface="Meiryo"/>
              <a:ea typeface="Meiryo"/>
              <a:cs typeface="Meiryo"/>
              <a:sym typeface="Meiryo"/>
            </a:endParaRPr>
          </a:p>
        </p:txBody>
      </p:sp>
      <p:sp>
        <p:nvSpPr>
          <p:cNvPr id="726" name="Google Shape;726;p25"/>
          <p:cNvSpPr/>
          <p:nvPr/>
        </p:nvSpPr>
        <p:spPr>
          <a:xfrm>
            <a:off x="5975932" y="3840679"/>
            <a:ext cx="304853" cy="241249"/>
          </a:xfrm>
          <a:prstGeom prst="rightArrow">
            <a:avLst>
              <a:gd fmla="val 50000" name="adj1"/>
              <a:gd fmla="val 50000" name="adj2"/>
            </a:avLst>
          </a:prstGeom>
          <a:solidFill>
            <a:srgbClr val="B6DDE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27" name="Google Shape;727;p25"/>
          <p:cNvSpPr/>
          <p:nvPr/>
        </p:nvSpPr>
        <p:spPr>
          <a:xfrm>
            <a:off x="8594422" y="4605093"/>
            <a:ext cx="589300" cy="273925"/>
          </a:xfrm>
          <a:prstGeom prst="downArrow">
            <a:avLst>
              <a:gd fmla="val 50000" name="adj1"/>
              <a:gd fmla="val 50000" name="adj2"/>
            </a:avLst>
          </a:prstGeom>
          <a:solidFill>
            <a:srgbClr val="A5A5A5"/>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728" name="Google Shape;728;p25"/>
          <p:cNvSpPr/>
          <p:nvPr/>
        </p:nvSpPr>
        <p:spPr>
          <a:xfrm>
            <a:off x="5930384" y="4975945"/>
            <a:ext cx="5984675" cy="864000"/>
          </a:xfrm>
          <a:prstGeom prst="rect">
            <a:avLst/>
          </a:prstGeom>
          <a:noFill/>
          <a:ln cap="flat" cmpd="sng" w="19050">
            <a:solidFill>
              <a:schemeClr val="accent5"/>
            </a:solidFill>
            <a:prstDash val="solid"/>
            <a:round/>
            <a:headEnd len="sm" w="sm" type="none"/>
            <a:tailEnd len="sm" w="sm" type="none"/>
          </a:ln>
        </p:spPr>
        <p:txBody>
          <a:bodyPr anchorCtr="0" anchor="ctr" bIns="45700" lIns="91400" spcFirstLastPara="1" rIns="91400" wrap="square" tIns="45700">
            <a:spAutoFit/>
          </a:bodyPr>
          <a:lstStyle/>
          <a:p>
            <a:pPr indent="0" lvl="0" marL="0" marR="0" rtl="0" algn="ctr">
              <a:lnSpc>
                <a:spcPct val="110000"/>
              </a:lnSpc>
              <a:spcBef>
                <a:spcPts val="0"/>
              </a:spcBef>
              <a:spcAft>
                <a:spcPts val="0"/>
              </a:spcAft>
              <a:buNone/>
            </a:pPr>
            <a:r>
              <a:t/>
            </a:r>
            <a:endParaRPr sz="1600">
              <a:solidFill>
                <a:schemeClr val="dk1"/>
              </a:solidFill>
              <a:latin typeface="Arial"/>
              <a:ea typeface="Arial"/>
              <a:cs typeface="Arial"/>
              <a:sym typeface="Arial"/>
            </a:endParaRPr>
          </a:p>
        </p:txBody>
      </p:sp>
      <p:sp>
        <p:nvSpPr>
          <p:cNvPr id="729" name="Google Shape;729;p25"/>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26"/>
          <p:cNvSpPr txBox="1"/>
          <p:nvPr/>
        </p:nvSpPr>
        <p:spPr>
          <a:xfrm>
            <a:off x="845614" y="446311"/>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2800"/>
              <a:buFont typeface="Arial"/>
              <a:buNone/>
            </a:pPr>
            <a:r>
              <a:rPr b="1" lang="ja-JP" sz="2800">
                <a:solidFill>
                  <a:srgbClr val="000000"/>
                </a:solidFill>
                <a:latin typeface="Arial"/>
                <a:ea typeface="Arial"/>
                <a:cs typeface="Arial"/>
                <a:sym typeface="Arial"/>
              </a:rPr>
              <a:t>- まとめ -</a:t>
            </a:r>
            <a:endParaRPr b="1" i="0" sz="2800" u="none" cap="none" strike="noStrike">
              <a:solidFill>
                <a:srgbClr val="000000"/>
              </a:solidFill>
              <a:latin typeface="Arial"/>
              <a:ea typeface="Arial"/>
              <a:cs typeface="Arial"/>
              <a:sym typeface="Arial"/>
            </a:endParaRPr>
          </a:p>
        </p:txBody>
      </p:sp>
      <p:sp>
        <p:nvSpPr>
          <p:cNvPr id="736" name="Google Shape;736;p26"/>
          <p:cNvSpPr txBox="1"/>
          <p:nvPr/>
        </p:nvSpPr>
        <p:spPr>
          <a:xfrm>
            <a:off x="551509" y="1450160"/>
            <a:ext cx="10994869" cy="4478240"/>
          </a:xfrm>
          <a:prstGeom prst="rect">
            <a:avLst/>
          </a:prstGeom>
          <a:noFill/>
          <a:ln>
            <a:noFill/>
          </a:ln>
        </p:spPr>
        <p:txBody>
          <a:bodyPr anchorCtr="0" anchor="t" bIns="45700" lIns="91425" spcFirstLastPara="1" rIns="91425" wrap="square" tIns="45700">
            <a:noAutofit/>
          </a:bodyPr>
          <a:lstStyle/>
          <a:p>
            <a:pPr indent="-457200" lvl="0" marL="637200" marR="0" rtl="0" algn="l">
              <a:spcBef>
                <a:spcPts val="0"/>
              </a:spcBef>
              <a:spcAft>
                <a:spcPts val="0"/>
              </a:spcAft>
              <a:buClr>
                <a:schemeClr val="dk1"/>
              </a:buClr>
              <a:buSzPts val="2000"/>
              <a:buFont typeface="Calibri"/>
              <a:buAutoNum type="arabicPeriod"/>
            </a:pPr>
            <a:r>
              <a:rPr i="0" lang="ja-JP" sz="2000" u="none" cap="none" strike="noStrike">
                <a:solidFill>
                  <a:schemeClr val="dk1"/>
                </a:solidFill>
                <a:latin typeface="Arial"/>
                <a:ea typeface="Arial"/>
                <a:cs typeface="Arial"/>
                <a:sym typeface="Arial"/>
              </a:rPr>
              <a:t>過去の巨大地震や南海トラフなどの巨大地震での被害想定からも、</a:t>
            </a:r>
            <a:r>
              <a:rPr b="1" i="0" lang="ja-JP" sz="2000" u="none" cap="none" strike="noStrike">
                <a:solidFill>
                  <a:srgbClr val="EA157A"/>
                </a:solidFill>
                <a:latin typeface="Arial"/>
                <a:ea typeface="Arial"/>
                <a:cs typeface="Arial"/>
                <a:sym typeface="Arial"/>
              </a:rPr>
              <a:t>事前防災対策</a:t>
            </a:r>
            <a:r>
              <a:rPr i="0" lang="ja-JP" sz="1600" u="none" cap="none" strike="noStrike">
                <a:solidFill>
                  <a:schemeClr val="dk1"/>
                </a:solidFill>
                <a:latin typeface="Arial"/>
                <a:ea typeface="Arial"/>
                <a:cs typeface="Arial"/>
                <a:sym typeface="Arial"/>
              </a:rPr>
              <a:t>（「家屋の耐震化」「家具・家電転倒防止対策」「感震ブレーカーの設置」「自主的迅速避難」）</a:t>
            </a:r>
            <a:r>
              <a:rPr i="0" lang="ja-JP" sz="2000" u="none" cap="none" strike="noStrike">
                <a:solidFill>
                  <a:schemeClr val="dk1"/>
                </a:solidFill>
                <a:latin typeface="Arial"/>
                <a:ea typeface="Arial"/>
                <a:cs typeface="Arial"/>
                <a:sym typeface="Arial"/>
              </a:rPr>
              <a:t>が不可欠にもかかわらず、住民の事前防災に対する行動は十分でない</a:t>
            </a:r>
            <a:endParaRPr i="0" sz="2000" u="none" cap="none" strike="noStrike">
              <a:solidFill>
                <a:schemeClr val="dk1"/>
              </a:solidFill>
              <a:latin typeface="Arial"/>
              <a:ea typeface="Arial"/>
              <a:cs typeface="Arial"/>
              <a:sym typeface="Arial"/>
            </a:endParaRPr>
          </a:p>
          <a:p>
            <a:pPr indent="-457200" lvl="0" marL="637200" marR="0" rtl="0" algn="l">
              <a:spcBef>
                <a:spcPts val="1800"/>
              </a:spcBef>
              <a:spcAft>
                <a:spcPts val="0"/>
              </a:spcAft>
              <a:buClr>
                <a:schemeClr val="dk1"/>
              </a:buClr>
              <a:buSzPts val="2000"/>
              <a:buFont typeface="Calibri"/>
              <a:buAutoNum type="arabicPeriod"/>
            </a:pPr>
            <a:r>
              <a:rPr lang="ja-JP" sz="2000">
                <a:solidFill>
                  <a:schemeClr val="dk1"/>
                </a:solidFill>
                <a:latin typeface="Arial"/>
                <a:ea typeface="Arial"/>
                <a:cs typeface="Arial"/>
                <a:sym typeface="Arial"/>
              </a:rPr>
              <a:t>住民の事前防災に対する行動変容を促進させるためのキー：</a:t>
            </a:r>
            <a:r>
              <a:rPr b="1" lang="ja-JP" sz="2000">
                <a:solidFill>
                  <a:srgbClr val="EA157A"/>
                </a:solidFill>
                <a:latin typeface="Arial"/>
                <a:ea typeface="Arial"/>
                <a:cs typeface="Arial"/>
                <a:sym typeface="Arial"/>
              </a:rPr>
              <a:t>「ポピュレーションアプローチ」</a:t>
            </a:r>
            <a:r>
              <a:rPr lang="ja-JP" sz="2000">
                <a:solidFill>
                  <a:schemeClr val="dk1"/>
                </a:solidFill>
                <a:latin typeface="Arial"/>
                <a:ea typeface="Arial"/>
                <a:cs typeface="Arial"/>
                <a:sym typeface="Arial"/>
              </a:rPr>
              <a:t>と</a:t>
            </a:r>
            <a:r>
              <a:rPr b="1" lang="ja-JP" sz="2000">
                <a:solidFill>
                  <a:srgbClr val="EA157A"/>
                </a:solidFill>
                <a:latin typeface="Arial"/>
                <a:ea typeface="Arial"/>
                <a:cs typeface="Arial"/>
                <a:sym typeface="Arial"/>
              </a:rPr>
              <a:t>「防災コミュニケーション」</a:t>
            </a:r>
            <a:r>
              <a:rPr b="1" lang="ja-JP" sz="2000">
                <a:solidFill>
                  <a:schemeClr val="dk1"/>
                </a:solidFill>
                <a:latin typeface="Arial"/>
                <a:ea typeface="Arial"/>
                <a:cs typeface="Arial"/>
                <a:sym typeface="Arial"/>
              </a:rPr>
              <a:t>➡ </a:t>
            </a:r>
            <a:r>
              <a:rPr lang="ja-JP" sz="2000">
                <a:solidFill>
                  <a:schemeClr val="dk1"/>
                </a:solidFill>
                <a:latin typeface="Arial"/>
                <a:ea typeface="Arial"/>
                <a:cs typeface="Arial"/>
                <a:sym typeface="Arial"/>
              </a:rPr>
              <a:t>「事前防災に取り組みやすくなる</a:t>
            </a:r>
            <a:r>
              <a:rPr b="1" lang="ja-JP" sz="2000">
                <a:solidFill>
                  <a:schemeClr val="dk1"/>
                </a:solidFill>
                <a:latin typeface="Arial"/>
                <a:ea typeface="Arial"/>
                <a:cs typeface="Arial"/>
                <a:sym typeface="Arial"/>
              </a:rPr>
              <a:t>環境づくり</a:t>
            </a:r>
            <a:r>
              <a:rPr lang="ja-JP" sz="2000">
                <a:solidFill>
                  <a:schemeClr val="dk1"/>
                </a:solidFill>
                <a:latin typeface="Arial"/>
                <a:ea typeface="Arial"/>
                <a:cs typeface="Arial"/>
                <a:sym typeface="Arial"/>
              </a:rPr>
              <a:t>」と「事前防災の</a:t>
            </a:r>
            <a:r>
              <a:rPr b="1" lang="ja-JP" sz="2000">
                <a:solidFill>
                  <a:schemeClr val="dk1"/>
                </a:solidFill>
                <a:latin typeface="Arial"/>
                <a:ea typeface="Arial"/>
                <a:cs typeface="Arial"/>
                <a:sym typeface="Arial"/>
              </a:rPr>
              <a:t>メッセンジャーとしての役割を担う</a:t>
            </a:r>
            <a:r>
              <a:rPr lang="ja-JP" sz="2000">
                <a:solidFill>
                  <a:schemeClr val="dk1"/>
                </a:solidFill>
                <a:latin typeface="Arial"/>
                <a:ea typeface="Arial"/>
                <a:cs typeface="Arial"/>
                <a:sym typeface="Arial"/>
              </a:rPr>
              <a:t>」こと </a:t>
            </a:r>
            <a:r>
              <a:rPr b="1" lang="ja-JP" sz="2000">
                <a:solidFill>
                  <a:srgbClr val="EA157A"/>
                </a:solidFill>
                <a:latin typeface="Arial"/>
                <a:ea typeface="Arial"/>
                <a:cs typeface="Arial"/>
                <a:sym typeface="Arial"/>
              </a:rPr>
              <a:t> </a:t>
            </a:r>
            <a:endParaRPr b="1" sz="2000">
              <a:solidFill>
                <a:srgbClr val="EA157A"/>
              </a:solidFill>
              <a:latin typeface="Arial"/>
              <a:ea typeface="Arial"/>
              <a:cs typeface="Arial"/>
              <a:sym typeface="Arial"/>
            </a:endParaRPr>
          </a:p>
          <a:p>
            <a:pPr indent="-457200" lvl="0" marL="637200" marR="0" rtl="0" algn="l">
              <a:spcBef>
                <a:spcPts val="1800"/>
              </a:spcBef>
              <a:spcAft>
                <a:spcPts val="0"/>
              </a:spcAft>
              <a:buClr>
                <a:schemeClr val="dk1"/>
              </a:buClr>
              <a:buSzPts val="2000"/>
              <a:buFont typeface="Calibri"/>
              <a:buAutoNum type="arabicPeriod"/>
            </a:pPr>
            <a:r>
              <a:rPr lang="ja-JP" sz="2000">
                <a:solidFill>
                  <a:schemeClr val="dk1"/>
                </a:solidFill>
                <a:latin typeface="Arial"/>
                <a:ea typeface="Arial"/>
                <a:cs typeface="Arial"/>
                <a:sym typeface="Arial"/>
              </a:rPr>
              <a:t>保健師が事前防災に取り組みやすくなるよう</a:t>
            </a:r>
            <a:r>
              <a:rPr b="1" lang="ja-JP" sz="2000">
                <a:solidFill>
                  <a:schemeClr val="dk1"/>
                </a:solidFill>
                <a:latin typeface="Arial"/>
                <a:ea typeface="Arial"/>
                <a:cs typeface="Arial"/>
                <a:sym typeface="Arial"/>
              </a:rPr>
              <a:t>環境を整備</a:t>
            </a:r>
            <a:r>
              <a:rPr lang="ja-JP" sz="2000">
                <a:solidFill>
                  <a:schemeClr val="dk1"/>
                </a:solidFill>
                <a:latin typeface="Arial"/>
                <a:ea typeface="Arial"/>
                <a:cs typeface="Arial"/>
                <a:sym typeface="Arial"/>
              </a:rPr>
              <a:t>する</a:t>
            </a:r>
            <a:r>
              <a:rPr lang="ja-JP" sz="1600">
                <a:solidFill>
                  <a:schemeClr val="dk1"/>
                </a:solidFill>
                <a:latin typeface="Arial"/>
                <a:ea typeface="Arial"/>
                <a:cs typeface="Arial"/>
                <a:sym typeface="Arial"/>
              </a:rPr>
              <a:t>（例：法的整備、トップの意識改革）</a:t>
            </a:r>
            <a:r>
              <a:rPr lang="ja-JP" sz="2000">
                <a:solidFill>
                  <a:schemeClr val="dk1"/>
                </a:solidFill>
                <a:latin typeface="Arial"/>
                <a:ea typeface="Arial"/>
                <a:cs typeface="Arial"/>
                <a:sym typeface="Arial"/>
              </a:rPr>
              <a:t>ことと、日ごろからの</a:t>
            </a:r>
            <a:r>
              <a:rPr b="1" lang="ja-JP" sz="2000">
                <a:solidFill>
                  <a:srgbClr val="EA157A"/>
                </a:solidFill>
                <a:latin typeface="Arial"/>
                <a:ea typeface="Arial"/>
                <a:cs typeface="Arial"/>
                <a:sym typeface="Arial"/>
              </a:rPr>
              <a:t>地域保健活動の中に「事前防災」の視点</a:t>
            </a:r>
            <a:r>
              <a:rPr lang="ja-JP" sz="2000">
                <a:solidFill>
                  <a:schemeClr val="dk1"/>
                </a:solidFill>
                <a:latin typeface="Arial"/>
                <a:ea typeface="Arial"/>
                <a:cs typeface="Arial"/>
                <a:sym typeface="Arial"/>
              </a:rPr>
              <a:t>を取り入れること</a:t>
            </a:r>
            <a:endParaRPr sz="2000">
              <a:solidFill>
                <a:schemeClr val="dk1"/>
              </a:solidFill>
              <a:latin typeface="Arial"/>
              <a:ea typeface="Arial"/>
              <a:cs typeface="Arial"/>
              <a:sym typeface="Arial"/>
            </a:endParaRPr>
          </a:p>
          <a:p>
            <a:pPr indent="-457200" lvl="0" marL="637200" marR="0" rtl="0" algn="l">
              <a:spcBef>
                <a:spcPts val="1800"/>
              </a:spcBef>
              <a:spcAft>
                <a:spcPts val="0"/>
              </a:spcAft>
              <a:buClr>
                <a:schemeClr val="dk1"/>
              </a:buClr>
              <a:buSzPts val="2000"/>
              <a:buFont typeface="Calibri"/>
              <a:buAutoNum type="arabicPeriod"/>
            </a:pPr>
            <a:r>
              <a:rPr lang="ja-JP" sz="2000">
                <a:solidFill>
                  <a:schemeClr val="dk1"/>
                </a:solidFill>
                <a:latin typeface="Arial"/>
                <a:ea typeface="Arial"/>
                <a:cs typeface="Arial"/>
                <a:sym typeface="Arial"/>
              </a:rPr>
              <a:t>これまで住民の行動変容</a:t>
            </a:r>
            <a:r>
              <a:rPr lang="ja-JP" sz="1600">
                <a:solidFill>
                  <a:schemeClr val="dk1"/>
                </a:solidFill>
                <a:latin typeface="Arial"/>
                <a:ea typeface="Arial"/>
                <a:cs typeface="Arial"/>
                <a:sym typeface="Arial"/>
              </a:rPr>
              <a:t>（例：減塩、禁煙、運動習慣）</a:t>
            </a:r>
            <a:r>
              <a:rPr lang="ja-JP" sz="2000">
                <a:solidFill>
                  <a:schemeClr val="dk1"/>
                </a:solidFill>
                <a:latin typeface="Arial"/>
                <a:ea typeface="Arial"/>
                <a:cs typeface="Arial"/>
                <a:sym typeface="Arial"/>
              </a:rPr>
              <a:t>の成果を上げてきた保健師だからこそ、</a:t>
            </a:r>
            <a:r>
              <a:rPr b="1" lang="ja-JP" sz="2000">
                <a:solidFill>
                  <a:srgbClr val="EA157A"/>
                </a:solidFill>
                <a:latin typeface="Arial"/>
                <a:ea typeface="Arial"/>
                <a:cs typeface="Arial"/>
                <a:sym typeface="Arial"/>
              </a:rPr>
              <a:t>事前防災の領域でも住民の行動変容を促すことができることを期待</a:t>
            </a:r>
            <a:endParaRPr b="1" sz="2000">
              <a:solidFill>
                <a:srgbClr val="EA157A"/>
              </a:solidFill>
              <a:latin typeface="Arial"/>
              <a:ea typeface="Arial"/>
              <a:cs typeface="Arial"/>
              <a:sym typeface="Arial"/>
            </a:endParaRPr>
          </a:p>
        </p:txBody>
      </p:sp>
      <p:sp>
        <p:nvSpPr>
          <p:cNvPr id="737" name="Google Shape;737;p26"/>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27"/>
          <p:cNvSpPr txBox="1"/>
          <p:nvPr/>
        </p:nvSpPr>
        <p:spPr>
          <a:xfrm>
            <a:off x="1867303" y="2648778"/>
            <a:ext cx="8862159" cy="1117668"/>
          </a:xfrm>
          <a:prstGeom prst="rect">
            <a:avLst/>
          </a:prstGeom>
          <a:noFill/>
          <a:ln>
            <a:noFill/>
          </a:ln>
        </p:spPr>
        <p:txBody>
          <a:bodyPr anchorCtr="0" anchor="ctr" bIns="36000" lIns="0" spcFirstLastPara="1" rIns="0" wrap="square" tIns="72000">
            <a:noAutofit/>
          </a:bodyPr>
          <a:lstStyle/>
          <a:p>
            <a:pPr indent="0" lvl="0" marL="0" marR="0" rtl="0" algn="ctr">
              <a:lnSpc>
                <a:spcPct val="120000"/>
              </a:lnSpc>
              <a:spcBef>
                <a:spcPts val="0"/>
              </a:spcBef>
              <a:spcAft>
                <a:spcPts val="0"/>
              </a:spcAft>
              <a:buClr>
                <a:srgbClr val="EA157A"/>
              </a:buClr>
              <a:buSzPts val="3600"/>
              <a:buFont typeface="Meiryo"/>
              <a:buNone/>
            </a:pPr>
            <a:r>
              <a:rPr b="1" i="0" lang="ja-JP" sz="3600" u="none" cap="none" strike="noStrike">
                <a:solidFill>
                  <a:srgbClr val="EA157A"/>
                </a:solidFill>
                <a:latin typeface="Meiryo"/>
                <a:ea typeface="Meiryo"/>
                <a:cs typeface="Meiryo"/>
                <a:sym typeface="Meiryo"/>
              </a:rPr>
              <a:t>防災</a:t>
            </a:r>
            <a:r>
              <a:rPr b="1" i="0" lang="ja-JP" sz="3600" u="none" cap="none" strike="noStrike">
                <a:solidFill>
                  <a:schemeClr val="dk1"/>
                </a:solidFill>
                <a:latin typeface="Meiryo"/>
                <a:ea typeface="Meiryo"/>
                <a:cs typeface="Meiryo"/>
                <a:sym typeface="Meiryo"/>
              </a:rPr>
              <a:t>にも</a:t>
            </a:r>
            <a:r>
              <a:rPr b="1" i="0" lang="ja-JP" sz="3600" u="none" cap="none" strike="noStrike">
                <a:solidFill>
                  <a:srgbClr val="EA157A"/>
                </a:solidFill>
                <a:latin typeface="Meiryo"/>
                <a:ea typeface="Meiryo"/>
                <a:cs typeface="Meiryo"/>
                <a:sym typeface="Meiryo"/>
              </a:rPr>
              <a:t>保健師</a:t>
            </a:r>
            <a:r>
              <a:rPr b="1" i="0" lang="ja-JP" sz="3600" u="none" cap="none" strike="noStrike">
                <a:solidFill>
                  <a:schemeClr val="dk1"/>
                </a:solidFill>
                <a:latin typeface="Meiryo"/>
                <a:ea typeface="Meiryo"/>
                <a:cs typeface="Meiryo"/>
                <a:sym typeface="Meiryo"/>
              </a:rPr>
              <a:t>の活躍が</a:t>
            </a:r>
            <a:r>
              <a:rPr b="1" i="0" lang="ja-JP" sz="3600" u="none" cap="none" strike="noStrike">
                <a:solidFill>
                  <a:srgbClr val="EA157A"/>
                </a:solidFill>
                <a:latin typeface="Meiryo"/>
                <a:ea typeface="Meiryo"/>
                <a:cs typeface="Meiryo"/>
                <a:sym typeface="Meiryo"/>
              </a:rPr>
              <a:t>必要</a:t>
            </a:r>
            <a:r>
              <a:rPr b="1" i="0" lang="ja-JP" sz="3600" u="none" cap="none" strike="noStrike">
                <a:solidFill>
                  <a:schemeClr val="dk1"/>
                </a:solidFill>
                <a:latin typeface="Meiryo"/>
                <a:ea typeface="Meiryo"/>
                <a:cs typeface="Meiryo"/>
                <a:sym typeface="Meiryo"/>
              </a:rPr>
              <a:t>です！</a:t>
            </a:r>
            <a:endParaRPr b="1" i="0" sz="3600" u="none" cap="none" strike="noStrike">
              <a:solidFill>
                <a:schemeClr val="dk1"/>
              </a:solidFill>
              <a:latin typeface="Meiryo"/>
              <a:ea typeface="Meiryo"/>
              <a:cs typeface="Meiryo"/>
              <a:sym typeface="Meiryo"/>
            </a:endParaRPr>
          </a:p>
        </p:txBody>
      </p:sp>
      <p:sp>
        <p:nvSpPr>
          <p:cNvPr id="744" name="Google Shape;744;p27"/>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3"/>
          <p:cNvSpPr txBox="1"/>
          <p:nvPr/>
        </p:nvSpPr>
        <p:spPr>
          <a:xfrm>
            <a:off x="1867303" y="2023137"/>
            <a:ext cx="8862159" cy="1117668"/>
          </a:xfrm>
          <a:prstGeom prst="rect">
            <a:avLst/>
          </a:prstGeom>
          <a:noFill/>
          <a:ln>
            <a:noFill/>
          </a:ln>
        </p:spPr>
        <p:txBody>
          <a:bodyPr anchorCtr="0" anchor="ctr" bIns="36000" lIns="0" spcFirstLastPara="1" rIns="0" wrap="square" tIns="72000">
            <a:noAutofit/>
          </a:bodyPr>
          <a:lstStyle/>
          <a:p>
            <a:pPr indent="0" lvl="0" marL="0" marR="0" rtl="0" algn="ctr">
              <a:lnSpc>
                <a:spcPct val="120000"/>
              </a:lnSpc>
              <a:spcBef>
                <a:spcPts val="0"/>
              </a:spcBef>
              <a:spcAft>
                <a:spcPts val="0"/>
              </a:spcAft>
              <a:buClr>
                <a:srgbClr val="EA157A"/>
              </a:buClr>
              <a:buSzPts val="3600"/>
              <a:buFont typeface="Meiryo"/>
              <a:buNone/>
            </a:pPr>
            <a:r>
              <a:rPr b="1" i="0" lang="ja-JP" sz="3600" u="none" cap="none" strike="noStrike">
                <a:solidFill>
                  <a:srgbClr val="EA157A"/>
                </a:solidFill>
                <a:latin typeface="Meiryo"/>
                <a:ea typeface="Meiryo"/>
                <a:cs typeface="Meiryo"/>
                <a:sym typeface="Meiryo"/>
              </a:rPr>
              <a:t>防災</a:t>
            </a:r>
            <a:r>
              <a:rPr b="1" i="0" lang="ja-JP" sz="3600" u="none" cap="none" strike="noStrike">
                <a:solidFill>
                  <a:schemeClr val="dk1"/>
                </a:solidFill>
                <a:latin typeface="Meiryo"/>
                <a:ea typeface="Meiryo"/>
                <a:cs typeface="Meiryo"/>
                <a:sym typeface="Meiryo"/>
              </a:rPr>
              <a:t>にも</a:t>
            </a:r>
            <a:r>
              <a:rPr b="1" i="0" lang="ja-JP" sz="3600" u="none" cap="none" strike="noStrike">
                <a:solidFill>
                  <a:srgbClr val="EA157A"/>
                </a:solidFill>
                <a:latin typeface="Meiryo"/>
                <a:ea typeface="Meiryo"/>
                <a:cs typeface="Meiryo"/>
                <a:sym typeface="Meiryo"/>
              </a:rPr>
              <a:t>保健師</a:t>
            </a:r>
            <a:r>
              <a:rPr b="1" i="0" lang="ja-JP" sz="3600" u="none" cap="none" strike="noStrike">
                <a:solidFill>
                  <a:schemeClr val="dk1"/>
                </a:solidFill>
                <a:latin typeface="Meiryo"/>
                <a:ea typeface="Meiryo"/>
                <a:cs typeface="Meiryo"/>
                <a:sym typeface="Meiryo"/>
              </a:rPr>
              <a:t>の活躍が</a:t>
            </a:r>
            <a:r>
              <a:rPr b="1" i="0" lang="ja-JP" sz="3600" u="none" cap="none" strike="noStrike">
                <a:solidFill>
                  <a:srgbClr val="EA157A"/>
                </a:solidFill>
                <a:latin typeface="Meiryo"/>
                <a:ea typeface="Meiryo"/>
                <a:cs typeface="Meiryo"/>
                <a:sym typeface="Meiryo"/>
              </a:rPr>
              <a:t>必要</a:t>
            </a:r>
            <a:r>
              <a:rPr b="1" i="0" lang="ja-JP" sz="3600" u="none" cap="none" strike="noStrike">
                <a:solidFill>
                  <a:schemeClr val="dk1"/>
                </a:solidFill>
                <a:latin typeface="Meiryo"/>
                <a:ea typeface="Meiryo"/>
                <a:cs typeface="Meiryo"/>
                <a:sym typeface="Meiryo"/>
              </a:rPr>
              <a:t>ですか？</a:t>
            </a:r>
            <a:endParaRPr b="1" i="0" sz="3600" u="none" cap="none" strike="noStrike">
              <a:solidFill>
                <a:schemeClr val="dk1"/>
              </a:solidFill>
              <a:latin typeface="Meiryo"/>
              <a:ea typeface="Meiryo"/>
              <a:cs typeface="Meiryo"/>
              <a:sym typeface="Meiryo"/>
            </a:endParaRPr>
          </a:p>
        </p:txBody>
      </p:sp>
      <p:sp>
        <p:nvSpPr>
          <p:cNvPr id="329" name="Google Shape;329;p3"/>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
        <p:nvSpPr>
          <p:cNvPr id="330" name="Google Shape;330;p3"/>
          <p:cNvSpPr txBox="1"/>
          <p:nvPr/>
        </p:nvSpPr>
        <p:spPr>
          <a:xfrm>
            <a:off x="1395663" y="4273616"/>
            <a:ext cx="9779267" cy="1384995"/>
          </a:xfrm>
          <a:prstGeom prst="rect">
            <a:avLst/>
          </a:prstGeom>
          <a:noFill/>
          <a:ln>
            <a:noFill/>
          </a:ln>
        </p:spPr>
        <p:txBody>
          <a:bodyPr anchorCtr="0" anchor="t" bIns="45700" lIns="91425" spcFirstLastPara="1" rIns="91425" wrap="square" tIns="45700">
            <a:spAutoFit/>
          </a:bodyPr>
          <a:lstStyle/>
          <a:p>
            <a:pPr indent="0" lvl="0" marL="200025" marR="0" rtl="0" algn="just">
              <a:spcBef>
                <a:spcPts val="0"/>
              </a:spcBef>
              <a:spcAft>
                <a:spcPts val="0"/>
              </a:spcAft>
              <a:buNone/>
            </a:pPr>
            <a:r>
              <a:rPr lang="ja-JP" sz="1600">
                <a:solidFill>
                  <a:schemeClr val="dk1"/>
                </a:solidFill>
                <a:latin typeface="Meiryo"/>
                <a:ea typeface="Meiryo"/>
                <a:cs typeface="Meiryo"/>
                <a:sym typeface="Meiryo"/>
              </a:rPr>
              <a:t>これまで、災害後の保健活動ではなく、</a:t>
            </a:r>
            <a:r>
              <a:rPr b="1" lang="ja-JP" sz="1600">
                <a:solidFill>
                  <a:schemeClr val="dk1"/>
                </a:solidFill>
                <a:latin typeface="Meiryo"/>
                <a:ea typeface="Meiryo"/>
                <a:cs typeface="Meiryo"/>
                <a:sym typeface="Meiryo"/>
              </a:rPr>
              <a:t>“防災領域”</a:t>
            </a:r>
            <a:r>
              <a:rPr lang="ja-JP" sz="1600">
                <a:solidFill>
                  <a:schemeClr val="dk1"/>
                </a:solidFill>
                <a:latin typeface="Meiryo"/>
                <a:ea typeface="Meiryo"/>
                <a:cs typeface="Meiryo"/>
                <a:sym typeface="Meiryo"/>
              </a:rPr>
              <a:t>で地域保健を担う保健師の活動が着目されることは多くなかった。</a:t>
            </a:r>
            <a:endParaRPr sz="1600">
              <a:solidFill>
                <a:schemeClr val="dk1"/>
              </a:solidFill>
              <a:latin typeface="Meiryo"/>
              <a:ea typeface="Meiryo"/>
              <a:cs typeface="Meiryo"/>
              <a:sym typeface="Meiryo"/>
            </a:endParaRPr>
          </a:p>
          <a:p>
            <a:pPr indent="0" lvl="0" marL="200025" marR="0" rtl="0" algn="just">
              <a:spcBef>
                <a:spcPts val="1200"/>
              </a:spcBef>
              <a:spcAft>
                <a:spcPts val="0"/>
              </a:spcAft>
              <a:buNone/>
            </a:pPr>
            <a:r>
              <a:rPr lang="ja-JP" sz="1600">
                <a:solidFill>
                  <a:schemeClr val="dk1"/>
                </a:solidFill>
                <a:latin typeface="Meiryo"/>
                <a:ea typeface="Meiryo"/>
                <a:cs typeface="Meiryo"/>
                <a:sym typeface="Meiryo"/>
              </a:rPr>
              <a:t>→ 「ただでさえ通常業務で多忙なのに、これ以上新たな業務が増えるのか？」</a:t>
            </a:r>
            <a:endParaRPr sz="1600">
              <a:solidFill>
                <a:schemeClr val="dk1"/>
              </a:solidFill>
              <a:latin typeface="Meiryo"/>
              <a:ea typeface="Meiryo"/>
              <a:cs typeface="Meiryo"/>
              <a:sym typeface="Meiryo"/>
            </a:endParaRPr>
          </a:p>
          <a:p>
            <a:pPr indent="0" lvl="0" marL="200025" marR="0" rtl="0" algn="just">
              <a:spcBef>
                <a:spcPts val="1200"/>
              </a:spcBef>
              <a:spcAft>
                <a:spcPts val="0"/>
              </a:spcAft>
              <a:buNone/>
            </a:pPr>
            <a:r>
              <a:rPr lang="ja-JP" sz="1600">
                <a:solidFill>
                  <a:schemeClr val="dk1"/>
                </a:solidFill>
                <a:latin typeface="Meiryo"/>
                <a:ea typeface="Meiryo"/>
                <a:cs typeface="Meiryo"/>
                <a:sym typeface="Meiryo"/>
              </a:rPr>
              <a:t>→ 「保健師として</a:t>
            </a:r>
            <a:r>
              <a:rPr b="1" lang="ja-JP" sz="1600">
                <a:solidFill>
                  <a:schemeClr val="dk1"/>
                </a:solidFill>
                <a:latin typeface="Meiryo"/>
                <a:ea typeface="Meiryo"/>
                <a:cs typeface="Meiryo"/>
                <a:sym typeface="Meiryo"/>
              </a:rPr>
              <a:t>“防災領域”</a:t>
            </a:r>
            <a:r>
              <a:rPr lang="ja-JP" sz="1600">
                <a:solidFill>
                  <a:schemeClr val="dk1"/>
                </a:solidFill>
                <a:latin typeface="Meiryo"/>
                <a:ea typeface="Meiryo"/>
                <a:cs typeface="Meiryo"/>
                <a:sym typeface="Meiryo"/>
              </a:rPr>
              <a:t>でできることは限られているのではないか？」</a:t>
            </a:r>
            <a:endParaRPr sz="1600">
              <a:solidFill>
                <a:schemeClr val="dk1"/>
              </a:solidFill>
              <a:latin typeface="Meiryo"/>
              <a:ea typeface="Meiryo"/>
              <a:cs typeface="Meiryo"/>
              <a:sym typeface="Meiryo"/>
            </a:endParaRPr>
          </a:p>
        </p:txBody>
      </p:sp>
      <p:sp>
        <p:nvSpPr>
          <p:cNvPr id="331" name="Google Shape;331;p3"/>
          <p:cNvSpPr txBox="1"/>
          <p:nvPr/>
        </p:nvSpPr>
        <p:spPr>
          <a:xfrm>
            <a:off x="1358614" y="1568780"/>
            <a:ext cx="9662311" cy="1957113"/>
          </a:xfrm>
          <a:prstGeom prst="rect">
            <a:avLst/>
          </a:prstGeom>
          <a:noFill/>
          <a:ln cap="flat" cmpd="sng" w="12700">
            <a:solidFill>
              <a:srgbClr val="F50B6F"/>
            </a:solidFill>
            <a:prstDash val="solid"/>
            <a:round/>
            <a:headEnd len="sm" w="sm" type="none"/>
            <a:tailEnd len="sm" w="sm" type="none"/>
          </a:ln>
        </p:spPr>
        <p:txBody>
          <a:bodyPr anchorCtr="0" anchor="ctr" bIns="36000" lIns="91425" spcFirstLastPara="1" rIns="91425" wrap="square" tIns="108000">
            <a:noAutofit/>
          </a:bodyPr>
          <a:lstStyle/>
          <a:p>
            <a:pPr indent="0" lvl="0" marL="0" marR="0" rtl="0" algn="ctr">
              <a:lnSpc>
                <a:spcPct val="100000"/>
              </a:lnSpc>
              <a:spcBef>
                <a:spcPts val="0"/>
              </a:spcBef>
              <a:spcAft>
                <a:spcPts val="0"/>
              </a:spcAft>
              <a:buClr>
                <a:schemeClr val="dk1"/>
              </a:buClr>
              <a:buSzPts val="2200"/>
              <a:buFont typeface="Calibri"/>
              <a:buNone/>
            </a:pPr>
            <a:r>
              <a:t/>
            </a:r>
            <a:endParaRPr i="0" sz="22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
          <p:cNvSpPr txBox="1"/>
          <p:nvPr/>
        </p:nvSpPr>
        <p:spPr>
          <a:xfrm>
            <a:off x="1358614" y="1568780"/>
            <a:ext cx="9662311" cy="1957113"/>
          </a:xfrm>
          <a:prstGeom prst="rect">
            <a:avLst/>
          </a:prstGeom>
          <a:noFill/>
          <a:ln cap="flat" cmpd="sng" w="12700">
            <a:solidFill>
              <a:srgbClr val="F50B6F"/>
            </a:solidFill>
            <a:prstDash val="solid"/>
            <a:round/>
            <a:headEnd len="sm" w="sm" type="none"/>
            <a:tailEnd len="sm" w="sm" type="none"/>
          </a:ln>
        </p:spPr>
        <p:txBody>
          <a:bodyPr anchorCtr="0" anchor="ctr" bIns="36000" lIns="91425" spcFirstLastPara="1" rIns="91425" wrap="square" tIns="108000">
            <a:noAutofit/>
          </a:bodyPr>
          <a:lstStyle/>
          <a:p>
            <a:pPr indent="0" lvl="0" marL="0" marR="0" rtl="0" algn="ctr">
              <a:lnSpc>
                <a:spcPct val="100000"/>
              </a:lnSpc>
              <a:spcBef>
                <a:spcPts val="0"/>
              </a:spcBef>
              <a:spcAft>
                <a:spcPts val="0"/>
              </a:spcAft>
              <a:buClr>
                <a:schemeClr val="dk1"/>
              </a:buClr>
              <a:buSzPts val="2200"/>
              <a:buFont typeface="Calibri"/>
              <a:buNone/>
            </a:pPr>
            <a:r>
              <a:t/>
            </a:r>
            <a:endParaRPr i="0" sz="2200" u="none" cap="none" strike="noStrike">
              <a:solidFill>
                <a:srgbClr val="000000"/>
              </a:solidFill>
              <a:latin typeface="Arial"/>
              <a:ea typeface="Arial"/>
              <a:cs typeface="Arial"/>
              <a:sym typeface="Arial"/>
            </a:endParaRPr>
          </a:p>
        </p:txBody>
      </p:sp>
      <p:sp>
        <p:nvSpPr>
          <p:cNvPr id="338" name="Google Shape;338;p4"/>
          <p:cNvSpPr txBox="1"/>
          <p:nvPr/>
        </p:nvSpPr>
        <p:spPr>
          <a:xfrm>
            <a:off x="845614" y="532936"/>
            <a:ext cx="10500772" cy="684000"/>
          </a:xfrm>
          <a:prstGeom prst="rect">
            <a:avLst/>
          </a:prstGeom>
          <a:noFill/>
          <a:ln>
            <a:noFill/>
          </a:ln>
        </p:spPr>
        <p:txBody>
          <a:bodyPr anchorCtr="0" anchor="ctr" bIns="45700" lIns="91425" spcFirstLastPara="1" rIns="91425" wrap="square" tIns="45700">
            <a:normAutofit fontScale="92500"/>
          </a:bodyPr>
          <a:lstStyle/>
          <a:p>
            <a:pPr indent="0" lvl="0" marL="0" marR="0" rtl="0" algn="ctr">
              <a:lnSpc>
                <a:spcPct val="90000"/>
              </a:lnSpc>
              <a:spcBef>
                <a:spcPts val="0"/>
              </a:spcBef>
              <a:spcAft>
                <a:spcPts val="0"/>
              </a:spcAft>
              <a:buClr>
                <a:schemeClr val="dk1"/>
              </a:buClr>
              <a:buSzPct val="100000"/>
              <a:buFont typeface="Arial"/>
              <a:buNone/>
            </a:pPr>
            <a:r>
              <a:rPr b="1" lang="ja-JP" sz="2800">
                <a:solidFill>
                  <a:schemeClr val="dk1"/>
                </a:solidFill>
                <a:latin typeface="Arial"/>
                <a:ea typeface="Arial"/>
                <a:cs typeface="Arial"/>
                <a:sym typeface="Arial"/>
              </a:rPr>
              <a:t>訪問や健康教室で、</a:t>
            </a:r>
            <a:r>
              <a:rPr b="1" lang="ja-JP" sz="2800">
                <a:solidFill>
                  <a:srgbClr val="EA157A"/>
                </a:solidFill>
                <a:latin typeface="Arial"/>
                <a:ea typeface="Arial"/>
                <a:cs typeface="Arial"/>
                <a:sym typeface="Arial"/>
              </a:rPr>
              <a:t>防災の一言を加えるだけで、守れる命があります</a:t>
            </a:r>
            <a:r>
              <a:rPr b="1" lang="ja-JP" sz="2800">
                <a:solidFill>
                  <a:schemeClr val="dk1"/>
                </a:solidFill>
                <a:latin typeface="Arial"/>
                <a:ea typeface="Arial"/>
                <a:cs typeface="Arial"/>
                <a:sym typeface="Arial"/>
              </a:rPr>
              <a:t>。</a:t>
            </a:r>
            <a:endParaRPr/>
          </a:p>
        </p:txBody>
      </p:sp>
      <p:sp>
        <p:nvSpPr>
          <p:cNvPr id="339" name="Google Shape;339;p4"/>
          <p:cNvSpPr txBox="1"/>
          <p:nvPr/>
        </p:nvSpPr>
        <p:spPr>
          <a:xfrm>
            <a:off x="1504406" y="4148309"/>
            <a:ext cx="9641262" cy="1975926"/>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Clr>
                <a:srgbClr val="1F1F20"/>
              </a:buClr>
              <a:buSzPts val="2000"/>
              <a:buFont typeface="Arial"/>
              <a:buNone/>
            </a:pPr>
            <a:r>
              <a:rPr i="0" lang="ja-JP" sz="2000" u="none" cap="none" strike="noStrike">
                <a:solidFill>
                  <a:srgbClr val="1F1F20"/>
                </a:solidFill>
                <a:latin typeface="Arial"/>
                <a:ea typeface="Arial"/>
                <a:cs typeface="Arial"/>
                <a:sym typeface="Arial"/>
              </a:rPr>
              <a:t>あなたが、今関わっているあの方はどうでしょうか。</a:t>
            </a:r>
            <a:endParaRPr i="0" sz="2000" u="none" cap="none" strike="noStrike">
              <a:solidFill>
                <a:srgbClr val="1F1F20"/>
              </a:solidFill>
              <a:latin typeface="Arial"/>
              <a:ea typeface="Arial"/>
              <a:cs typeface="Arial"/>
              <a:sym typeface="Arial"/>
            </a:endParaRPr>
          </a:p>
          <a:p>
            <a:pPr indent="0" lvl="0" marL="0" marR="0" rtl="0" algn="l">
              <a:lnSpc>
                <a:spcPct val="130000"/>
              </a:lnSpc>
              <a:spcBef>
                <a:spcPts val="0"/>
              </a:spcBef>
              <a:spcAft>
                <a:spcPts val="0"/>
              </a:spcAft>
              <a:buClr>
                <a:schemeClr val="dk1"/>
              </a:buClr>
              <a:buSzPts val="400"/>
              <a:buFont typeface="Calibri"/>
              <a:buNone/>
            </a:pPr>
            <a:r>
              <a:t/>
            </a:r>
            <a:endParaRPr i="0" sz="400" u="none" cap="none" strike="noStrike">
              <a:solidFill>
                <a:srgbClr val="1F1F20"/>
              </a:solidFill>
              <a:latin typeface="Arial"/>
              <a:ea typeface="Arial"/>
              <a:cs typeface="Arial"/>
              <a:sym typeface="Arial"/>
            </a:endParaRPr>
          </a:p>
          <a:p>
            <a:pPr indent="0" lvl="0" marL="0" marR="0" rtl="0" algn="ctr">
              <a:lnSpc>
                <a:spcPct val="130000"/>
              </a:lnSpc>
              <a:spcBef>
                <a:spcPts val="0"/>
              </a:spcBef>
              <a:spcAft>
                <a:spcPts val="0"/>
              </a:spcAft>
              <a:buClr>
                <a:srgbClr val="1F1F20"/>
              </a:buClr>
              <a:buSzPts val="2000"/>
              <a:buFont typeface="Arial"/>
              <a:buNone/>
            </a:pPr>
            <a:r>
              <a:rPr i="0" lang="ja-JP" sz="2000" u="none" cap="none" strike="noStrike">
                <a:solidFill>
                  <a:srgbClr val="1F1F20"/>
                </a:solidFill>
                <a:latin typeface="Arial"/>
                <a:ea typeface="Arial"/>
                <a:cs typeface="Arial"/>
                <a:sym typeface="Arial"/>
              </a:rPr>
              <a:t>	訪問での1分、健康教室での1分、健診での1分…</a:t>
            </a:r>
            <a:endParaRPr/>
          </a:p>
          <a:p>
            <a:pPr indent="0" lvl="0" marL="0" marR="0" rtl="0" algn="ctr">
              <a:lnSpc>
                <a:spcPct val="130000"/>
              </a:lnSpc>
              <a:spcBef>
                <a:spcPts val="0"/>
              </a:spcBef>
              <a:spcAft>
                <a:spcPts val="0"/>
              </a:spcAft>
              <a:buClr>
                <a:schemeClr val="dk1"/>
              </a:buClr>
              <a:buSzPts val="2000"/>
              <a:buFont typeface="Calibri"/>
              <a:buNone/>
            </a:pPr>
            <a:r>
              <a:t/>
            </a:r>
            <a:endParaRPr i="0" sz="2000" u="none" cap="none" strike="noStrike">
              <a:solidFill>
                <a:srgbClr val="1F1F20"/>
              </a:solidFill>
              <a:latin typeface="Arial"/>
              <a:ea typeface="Arial"/>
              <a:cs typeface="Arial"/>
              <a:sym typeface="Arial"/>
            </a:endParaRPr>
          </a:p>
          <a:p>
            <a:pPr indent="0" lvl="0" marL="0" marR="0" rtl="0" algn="ctr">
              <a:lnSpc>
                <a:spcPct val="130000"/>
              </a:lnSpc>
              <a:spcBef>
                <a:spcPts val="0"/>
              </a:spcBef>
              <a:spcAft>
                <a:spcPts val="0"/>
              </a:spcAft>
              <a:buClr>
                <a:srgbClr val="EA157A"/>
              </a:buClr>
              <a:buSzPts val="2800"/>
              <a:buFont typeface="Arial"/>
              <a:buNone/>
            </a:pPr>
            <a:r>
              <a:rPr b="1" i="0" lang="ja-JP" sz="2800" u="none" cap="none" strike="noStrike">
                <a:solidFill>
                  <a:srgbClr val="EA157A"/>
                </a:solidFill>
                <a:latin typeface="Arial"/>
                <a:ea typeface="Arial"/>
                <a:cs typeface="Arial"/>
                <a:sym typeface="Arial"/>
              </a:rPr>
              <a:t>その“</a:t>
            </a:r>
            <a:r>
              <a:rPr b="1" i="0" lang="ja-JP" sz="3200" u="none" cap="none" strike="noStrike">
                <a:solidFill>
                  <a:schemeClr val="dk1"/>
                </a:solidFill>
                <a:latin typeface="Arial"/>
                <a:ea typeface="Arial"/>
                <a:cs typeface="Arial"/>
                <a:sym typeface="Arial"/>
              </a:rPr>
              <a:t>１分</a:t>
            </a:r>
            <a:r>
              <a:rPr b="1" i="0" lang="ja-JP" sz="2800" u="none" cap="none" strike="noStrike">
                <a:solidFill>
                  <a:srgbClr val="EA157A"/>
                </a:solidFill>
                <a:latin typeface="Arial"/>
                <a:ea typeface="Arial"/>
                <a:cs typeface="Arial"/>
                <a:sym typeface="Arial"/>
              </a:rPr>
              <a:t>”が、住民の行動を変えるきっかけになります。</a:t>
            </a:r>
            <a:endParaRPr/>
          </a:p>
        </p:txBody>
      </p:sp>
      <p:sp>
        <p:nvSpPr>
          <p:cNvPr id="340" name="Google Shape;340;p4"/>
          <p:cNvSpPr txBox="1"/>
          <p:nvPr/>
        </p:nvSpPr>
        <p:spPr>
          <a:xfrm>
            <a:off x="1506000" y="1652882"/>
            <a:ext cx="9840386" cy="17851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i="0" lang="ja-JP" sz="2000" u="none" cap="none" strike="noStrike">
                <a:solidFill>
                  <a:schemeClr val="dk1"/>
                </a:solidFill>
                <a:latin typeface="Arial"/>
                <a:ea typeface="Arial"/>
                <a:cs typeface="Arial"/>
                <a:sym typeface="Arial"/>
              </a:rPr>
              <a:t>過去の災害では、</a:t>
            </a:r>
            <a:br>
              <a:rPr i="0" lang="ja-JP" sz="2000" u="none" cap="none" strike="noStrike">
                <a:solidFill>
                  <a:schemeClr val="dk1"/>
                </a:solidFill>
                <a:latin typeface="Arial"/>
                <a:ea typeface="Arial"/>
                <a:cs typeface="Arial"/>
                <a:sym typeface="Arial"/>
              </a:rPr>
            </a:br>
            <a:r>
              <a:rPr i="0" lang="ja-JP" sz="2000" u="none" cap="none" strike="noStrike">
                <a:solidFill>
                  <a:schemeClr val="dk1"/>
                </a:solidFill>
                <a:latin typeface="Arial"/>
                <a:ea typeface="Arial"/>
                <a:cs typeface="Arial"/>
                <a:sym typeface="Arial"/>
              </a:rPr>
              <a:t>・避難をためらった一人暮らしのお年寄り</a:t>
            </a:r>
            <a:br>
              <a:rPr i="0" lang="ja-JP" sz="2000" u="none" cap="none" strike="noStrike">
                <a:solidFill>
                  <a:schemeClr val="dk1"/>
                </a:solidFill>
                <a:latin typeface="Arial"/>
                <a:ea typeface="Arial"/>
                <a:cs typeface="Arial"/>
                <a:sym typeface="Arial"/>
              </a:rPr>
            </a:br>
            <a:r>
              <a:rPr i="0" lang="ja-JP" sz="2000" u="none" cap="none" strike="noStrike">
                <a:solidFill>
                  <a:schemeClr val="dk1"/>
                </a:solidFill>
                <a:latin typeface="Arial"/>
                <a:ea typeface="Arial"/>
                <a:cs typeface="Arial"/>
                <a:sym typeface="Arial"/>
              </a:rPr>
              <a:t>・通電火災に巻き込まれた家庭</a:t>
            </a:r>
            <a:endParaRPr i="0" sz="2000" u="none" cap="none" strike="noStrike">
              <a:solidFill>
                <a:schemeClr val="dk1"/>
              </a:solidFill>
              <a:latin typeface="Arial"/>
              <a:ea typeface="Arial"/>
              <a:cs typeface="Arial"/>
              <a:sym typeface="Arial"/>
            </a:endParaRPr>
          </a:p>
          <a:p>
            <a:pPr indent="0" lvl="0" marL="0" marR="0" rtl="0" algn="ctr">
              <a:lnSpc>
                <a:spcPct val="100000"/>
              </a:lnSpc>
              <a:spcBef>
                <a:spcPts val="1200"/>
              </a:spcBef>
              <a:spcAft>
                <a:spcPts val="0"/>
              </a:spcAft>
              <a:buClr>
                <a:schemeClr val="dk1"/>
              </a:buClr>
              <a:buSzPts val="2000"/>
              <a:buFont typeface="Arial"/>
              <a:buNone/>
            </a:pPr>
            <a:br>
              <a:rPr i="0" lang="ja-JP" sz="2000" u="none" cap="none" strike="noStrike">
                <a:solidFill>
                  <a:schemeClr val="dk1"/>
                </a:solidFill>
                <a:latin typeface="Arial"/>
                <a:ea typeface="Arial"/>
                <a:cs typeface="Arial"/>
                <a:sym typeface="Arial"/>
              </a:rPr>
            </a:br>
            <a:r>
              <a:rPr b="1" i="0" lang="ja-JP" sz="2000" u="none" cap="none" strike="noStrike">
                <a:solidFill>
                  <a:schemeClr val="dk1"/>
                </a:solidFill>
                <a:latin typeface="Arial"/>
                <a:ea typeface="Arial"/>
                <a:cs typeface="Arial"/>
                <a:sym typeface="Arial"/>
              </a:rPr>
              <a:t>日常の“少しの備え”があれば、防げたかもしれない命がありました。</a:t>
            </a:r>
            <a:endParaRPr b="1" i="0" sz="2000" u="none" cap="none" strike="noStrike">
              <a:solidFill>
                <a:srgbClr val="000000"/>
              </a:solidFill>
              <a:latin typeface="Arial"/>
              <a:ea typeface="Arial"/>
              <a:cs typeface="Arial"/>
              <a:sym typeface="Arial"/>
            </a:endParaRPr>
          </a:p>
        </p:txBody>
      </p:sp>
      <p:sp>
        <p:nvSpPr>
          <p:cNvPr id="341" name="Google Shape;341;p4"/>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
        <p:nvSpPr>
          <p:cNvPr id="342" name="Google Shape;342;p4"/>
          <p:cNvSpPr/>
          <p:nvPr/>
        </p:nvSpPr>
        <p:spPr>
          <a:xfrm>
            <a:off x="5953750" y="2705927"/>
            <a:ext cx="589300" cy="205805"/>
          </a:xfrm>
          <a:prstGeom prst="downArrow">
            <a:avLst>
              <a:gd fmla="val 50000" name="adj1"/>
              <a:gd fmla="val 50000" name="adj2"/>
            </a:avLst>
          </a:prstGeom>
          <a:solidFill>
            <a:srgbClr val="A5A5A5"/>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5"/>
          <p:cNvSpPr txBox="1"/>
          <p:nvPr/>
        </p:nvSpPr>
        <p:spPr>
          <a:xfrm>
            <a:off x="838852" y="3763346"/>
            <a:ext cx="10913596" cy="2656705"/>
          </a:xfrm>
          <a:prstGeom prst="rect">
            <a:avLst/>
          </a:prstGeom>
          <a:noFill/>
          <a:ln cap="flat" cmpd="sng" w="12700">
            <a:solidFill>
              <a:srgbClr val="757070"/>
            </a:solidFill>
            <a:prstDash val="solid"/>
            <a:round/>
            <a:headEnd len="sm" w="sm" type="none"/>
            <a:tailEnd len="sm" w="sm" type="none"/>
          </a:ln>
        </p:spPr>
        <p:txBody>
          <a:bodyPr anchorCtr="0" anchor="ctr" bIns="36000" lIns="91425" spcFirstLastPara="1" rIns="91425" wrap="square" tIns="108000">
            <a:noAutofit/>
          </a:bodyPr>
          <a:lstStyle/>
          <a:p>
            <a:pPr indent="0" lvl="0" marL="0" marR="0" rtl="0" algn="ctr">
              <a:lnSpc>
                <a:spcPct val="100000"/>
              </a:lnSpc>
              <a:spcBef>
                <a:spcPts val="0"/>
              </a:spcBef>
              <a:spcAft>
                <a:spcPts val="0"/>
              </a:spcAft>
              <a:buClr>
                <a:schemeClr val="dk1"/>
              </a:buClr>
              <a:buSzPts val="2200"/>
              <a:buFont typeface="Calibri"/>
              <a:buNone/>
            </a:pPr>
            <a:r>
              <a:t/>
            </a:r>
            <a:endParaRPr i="0" sz="2200" u="none" cap="none" strike="noStrike">
              <a:solidFill>
                <a:srgbClr val="000000"/>
              </a:solidFill>
              <a:latin typeface="Arial"/>
              <a:ea typeface="Arial"/>
              <a:cs typeface="Arial"/>
              <a:sym typeface="Arial"/>
            </a:endParaRPr>
          </a:p>
        </p:txBody>
      </p:sp>
      <p:sp>
        <p:nvSpPr>
          <p:cNvPr id="349" name="Google Shape;349;p5"/>
          <p:cNvSpPr txBox="1"/>
          <p:nvPr/>
        </p:nvSpPr>
        <p:spPr>
          <a:xfrm>
            <a:off x="845614" y="532936"/>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400"/>
              <a:buFont typeface="Arial"/>
              <a:buNone/>
            </a:pPr>
            <a:r>
              <a:rPr b="1" lang="ja-JP" sz="2400">
                <a:solidFill>
                  <a:schemeClr val="dk1"/>
                </a:solidFill>
                <a:latin typeface="Arial"/>
                <a:ea typeface="Arial"/>
                <a:cs typeface="Arial"/>
                <a:sym typeface="Arial"/>
              </a:rPr>
              <a:t>防災を「生活」に落とし込めるのは、</a:t>
            </a:r>
            <a:r>
              <a:rPr b="1" lang="ja-JP" sz="3200">
                <a:solidFill>
                  <a:srgbClr val="EA157A"/>
                </a:solidFill>
                <a:latin typeface="Arial"/>
                <a:ea typeface="Arial"/>
                <a:cs typeface="Arial"/>
                <a:sym typeface="Arial"/>
              </a:rPr>
              <a:t>保健師 </a:t>
            </a:r>
            <a:r>
              <a:rPr b="1" lang="ja-JP" sz="2400">
                <a:solidFill>
                  <a:schemeClr val="dk1"/>
                </a:solidFill>
                <a:latin typeface="Arial"/>
                <a:ea typeface="Arial"/>
                <a:cs typeface="Arial"/>
                <a:sym typeface="Arial"/>
              </a:rPr>
              <a:t>です</a:t>
            </a:r>
            <a:endParaRPr b="1" sz="2800">
              <a:solidFill>
                <a:schemeClr val="dk1"/>
              </a:solidFill>
              <a:latin typeface="Arial"/>
              <a:ea typeface="Arial"/>
              <a:cs typeface="Arial"/>
              <a:sym typeface="Arial"/>
            </a:endParaRPr>
          </a:p>
        </p:txBody>
      </p:sp>
      <p:sp>
        <p:nvSpPr>
          <p:cNvPr id="350" name="Google Shape;350;p5"/>
          <p:cNvSpPr txBox="1"/>
          <p:nvPr/>
        </p:nvSpPr>
        <p:spPr>
          <a:xfrm>
            <a:off x="1002481" y="3811417"/>
            <a:ext cx="10595963" cy="2429896"/>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Clr>
                <a:srgbClr val="1F1F20"/>
              </a:buClr>
              <a:buSzPts val="1800"/>
              <a:buFont typeface="Arial"/>
              <a:buNone/>
            </a:pPr>
            <a:r>
              <a:rPr i="0" lang="ja-JP" sz="1800" u="none" cap="none" strike="noStrike">
                <a:solidFill>
                  <a:srgbClr val="1F1F20"/>
                </a:solidFill>
                <a:latin typeface="Arial"/>
                <a:ea typeface="Arial"/>
                <a:cs typeface="Arial"/>
                <a:sym typeface="Arial"/>
              </a:rPr>
              <a:t>保健師は</a:t>
            </a:r>
            <a:endParaRPr i="0" sz="1800" u="none" cap="none" strike="noStrike">
              <a:solidFill>
                <a:srgbClr val="1F1F20"/>
              </a:solidFill>
              <a:latin typeface="Arial"/>
              <a:ea typeface="Arial"/>
              <a:cs typeface="Arial"/>
              <a:sym typeface="Arial"/>
            </a:endParaRPr>
          </a:p>
          <a:p>
            <a:pPr indent="-285750" lvl="1" marL="742950" marR="0" rtl="0" algn="l">
              <a:lnSpc>
                <a:spcPct val="130000"/>
              </a:lnSpc>
              <a:spcBef>
                <a:spcPts val="0"/>
              </a:spcBef>
              <a:spcAft>
                <a:spcPts val="0"/>
              </a:spcAft>
              <a:buClr>
                <a:srgbClr val="1F1F20"/>
              </a:buClr>
              <a:buSzPts val="1800"/>
              <a:buFont typeface="Noto Sans Symbols"/>
              <a:buChar char="🞐"/>
            </a:pPr>
            <a:r>
              <a:rPr b="0" i="0" lang="ja-JP" sz="1800" u="none" cap="none" strike="noStrike">
                <a:solidFill>
                  <a:srgbClr val="1F1F20"/>
                </a:solidFill>
                <a:latin typeface="Arial"/>
                <a:ea typeface="Arial"/>
                <a:cs typeface="Arial"/>
                <a:sym typeface="Arial"/>
              </a:rPr>
              <a:t>住民の生活を知っている</a:t>
            </a:r>
            <a:endParaRPr b="0" i="0" sz="1800" u="none" cap="none" strike="noStrike">
              <a:solidFill>
                <a:srgbClr val="1F1F20"/>
              </a:solidFill>
              <a:latin typeface="Arial"/>
              <a:ea typeface="Arial"/>
              <a:cs typeface="Arial"/>
              <a:sym typeface="Arial"/>
            </a:endParaRPr>
          </a:p>
          <a:p>
            <a:pPr indent="-285750" lvl="1" marL="742950" marR="0" rtl="0" algn="l">
              <a:lnSpc>
                <a:spcPct val="130000"/>
              </a:lnSpc>
              <a:spcBef>
                <a:spcPts val="0"/>
              </a:spcBef>
              <a:spcAft>
                <a:spcPts val="0"/>
              </a:spcAft>
              <a:buClr>
                <a:srgbClr val="1F1F20"/>
              </a:buClr>
              <a:buSzPts val="1800"/>
              <a:buFont typeface="Noto Sans Symbols"/>
              <a:buChar char="🞐"/>
            </a:pPr>
            <a:r>
              <a:rPr b="0" i="0" lang="ja-JP" sz="1800" u="none" cap="none" strike="noStrike">
                <a:solidFill>
                  <a:srgbClr val="1F1F20"/>
                </a:solidFill>
                <a:latin typeface="Arial"/>
                <a:ea typeface="Arial"/>
                <a:cs typeface="Arial"/>
                <a:sym typeface="Arial"/>
              </a:rPr>
              <a:t>行動変容を支援してきた</a:t>
            </a:r>
            <a:endParaRPr b="0" i="0" sz="1800" u="none" cap="none" strike="noStrike">
              <a:solidFill>
                <a:srgbClr val="1F1F20"/>
              </a:solidFill>
              <a:latin typeface="Arial"/>
              <a:ea typeface="Arial"/>
              <a:cs typeface="Arial"/>
              <a:sym typeface="Arial"/>
            </a:endParaRPr>
          </a:p>
          <a:p>
            <a:pPr indent="-285750" lvl="1" marL="742950" marR="0" rtl="0" algn="l">
              <a:lnSpc>
                <a:spcPct val="130000"/>
              </a:lnSpc>
              <a:spcBef>
                <a:spcPts val="0"/>
              </a:spcBef>
              <a:spcAft>
                <a:spcPts val="0"/>
              </a:spcAft>
              <a:buClr>
                <a:srgbClr val="1F1F20"/>
              </a:buClr>
              <a:buSzPts val="1800"/>
              <a:buFont typeface="Noto Sans Symbols"/>
              <a:buChar char="🞐"/>
            </a:pPr>
            <a:r>
              <a:rPr b="0" i="0" lang="ja-JP" sz="1800" u="none" cap="none" strike="noStrike">
                <a:solidFill>
                  <a:srgbClr val="1F1F20"/>
                </a:solidFill>
                <a:latin typeface="Arial"/>
                <a:ea typeface="Arial"/>
                <a:cs typeface="Arial"/>
                <a:sym typeface="Arial"/>
              </a:rPr>
              <a:t>予防の専門職である</a:t>
            </a:r>
            <a:endParaRPr b="0" i="0" sz="1800" u="none" cap="none" strike="noStrike">
              <a:solidFill>
                <a:srgbClr val="1F1F20"/>
              </a:solidFill>
              <a:latin typeface="Arial"/>
              <a:ea typeface="Arial"/>
              <a:cs typeface="Arial"/>
              <a:sym typeface="Arial"/>
            </a:endParaRPr>
          </a:p>
          <a:p>
            <a:pPr indent="0" lvl="1" marL="457200" marR="0" rtl="0" algn="l">
              <a:lnSpc>
                <a:spcPct val="130000"/>
              </a:lnSpc>
              <a:spcBef>
                <a:spcPts val="0"/>
              </a:spcBef>
              <a:spcAft>
                <a:spcPts val="0"/>
              </a:spcAft>
              <a:buNone/>
            </a:pPr>
            <a:r>
              <a:t/>
            </a:r>
            <a:endParaRPr b="0" i="0" sz="800" u="none" cap="none" strike="noStrike">
              <a:solidFill>
                <a:srgbClr val="1F1F20"/>
              </a:solidFill>
              <a:latin typeface="Arial"/>
              <a:ea typeface="Arial"/>
              <a:cs typeface="Arial"/>
              <a:sym typeface="Arial"/>
            </a:endParaRPr>
          </a:p>
          <a:p>
            <a:pPr indent="0" lvl="0" marL="0" marR="0" rtl="0" algn="l">
              <a:lnSpc>
                <a:spcPct val="130000"/>
              </a:lnSpc>
              <a:spcBef>
                <a:spcPts val="0"/>
              </a:spcBef>
              <a:spcAft>
                <a:spcPts val="0"/>
              </a:spcAft>
              <a:buClr>
                <a:srgbClr val="1F1F20"/>
              </a:buClr>
              <a:buSzPts val="1800"/>
              <a:buFont typeface="Arial"/>
              <a:buNone/>
            </a:pPr>
            <a:r>
              <a:rPr i="0" lang="ja-JP" sz="1800" u="none" cap="none" strike="noStrike">
                <a:solidFill>
                  <a:srgbClr val="1F1F20"/>
                </a:solidFill>
                <a:latin typeface="Arial"/>
                <a:ea typeface="Arial"/>
                <a:cs typeface="Arial"/>
                <a:sym typeface="Arial"/>
              </a:rPr>
              <a:t>防災は「特別な業務」ではなく、住民の生命と暮らしを守るための予防活動の延長線上にあります。保健師は住民の生活に深くかかわる専門職です。➡ </a:t>
            </a:r>
            <a:r>
              <a:rPr b="1" i="0" lang="ja-JP" sz="2000" u="none" cap="none" strike="noStrike">
                <a:solidFill>
                  <a:srgbClr val="EA157A"/>
                </a:solidFill>
                <a:latin typeface="Arial"/>
                <a:ea typeface="Arial"/>
                <a:cs typeface="Arial"/>
                <a:sym typeface="Arial"/>
              </a:rPr>
              <a:t>防災は生活から切り離せるものでしょうか？</a:t>
            </a:r>
            <a:endParaRPr b="1" i="0" sz="1800" u="none" cap="none" strike="noStrike">
              <a:solidFill>
                <a:srgbClr val="EA157A"/>
              </a:solidFill>
              <a:latin typeface="Arial"/>
              <a:ea typeface="Arial"/>
              <a:cs typeface="Arial"/>
              <a:sym typeface="Arial"/>
            </a:endParaRPr>
          </a:p>
        </p:txBody>
      </p:sp>
      <p:sp>
        <p:nvSpPr>
          <p:cNvPr id="351" name="Google Shape;351;p5"/>
          <p:cNvSpPr txBox="1"/>
          <p:nvPr/>
        </p:nvSpPr>
        <p:spPr>
          <a:xfrm>
            <a:off x="1506000" y="1556624"/>
            <a:ext cx="9840386" cy="20774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2400">
                <a:solidFill>
                  <a:schemeClr val="dk1"/>
                </a:solidFill>
                <a:latin typeface="Arial"/>
                <a:ea typeface="Arial"/>
                <a:cs typeface="Arial"/>
                <a:sym typeface="Arial"/>
              </a:rPr>
              <a:t>“</a:t>
            </a:r>
            <a:r>
              <a:rPr b="1" lang="ja-JP" sz="2400">
                <a:solidFill>
                  <a:schemeClr val="accent5"/>
                </a:solidFill>
                <a:latin typeface="Arial"/>
                <a:ea typeface="Arial"/>
                <a:cs typeface="Arial"/>
                <a:sym typeface="Arial"/>
              </a:rPr>
              <a:t>ハザードマップ</a:t>
            </a:r>
            <a:r>
              <a:rPr b="1" lang="ja-JP" sz="2400">
                <a:solidFill>
                  <a:schemeClr val="dk1"/>
                </a:solidFill>
                <a:latin typeface="Arial"/>
                <a:ea typeface="Arial"/>
                <a:cs typeface="Arial"/>
                <a:sym typeface="Arial"/>
              </a:rPr>
              <a:t>”、“</a:t>
            </a:r>
            <a:r>
              <a:rPr b="1" lang="ja-JP" sz="2400">
                <a:solidFill>
                  <a:schemeClr val="accent5"/>
                </a:solidFill>
                <a:latin typeface="Arial"/>
                <a:ea typeface="Arial"/>
                <a:cs typeface="Arial"/>
                <a:sym typeface="Arial"/>
              </a:rPr>
              <a:t>避難情報</a:t>
            </a:r>
            <a:r>
              <a:rPr b="1" lang="ja-JP" sz="2400">
                <a:solidFill>
                  <a:schemeClr val="dk1"/>
                </a:solidFill>
                <a:latin typeface="Arial"/>
                <a:ea typeface="Arial"/>
                <a:cs typeface="Arial"/>
                <a:sym typeface="Arial"/>
              </a:rPr>
              <a:t>”、“</a:t>
            </a:r>
            <a:r>
              <a:rPr b="1" lang="ja-JP" sz="2400">
                <a:solidFill>
                  <a:schemeClr val="accent5"/>
                </a:solidFill>
                <a:latin typeface="Arial"/>
                <a:ea typeface="Arial"/>
                <a:cs typeface="Arial"/>
                <a:sym typeface="Arial"/>
              </a:rPr>
              <a:t>備蓄</a:t>
            </a:r>
            <a:r>
              <a:rPr b="1" lang="ja-JP" sz="2400">
                <a:solidFill>
                  <a:schemeClr val="dk1"/>
                </a:solidFill>
                <a:latin typeface="Arial"/>
                <a:ea typeface="Arial"/>
                <a:cs typeface="Arial"/>
                <a:sym typeface="Arial"/>
              </a:rPr>
              <a:t>”…..</a:t>
            </a:r>
            <a:endParaRPr/>
          </a:p>
          <a:p>
            <a:pPr indent="0" lvl="0" marL="0" marR="0" rtl="0" algn="ctr">
              <a:spcBef>
                <a:spcPts val="1200"/>
              </a:spcBef>
              <a:spcAft>
                <a:spcPts val="0"/>
              </a:spcAft>
              <a:buNone/>
            </a:pPr>
            <a:r>
              <a:t/>
            </a:r>
            <a:endParaRPr i="0" sz="100" u="none" cap="none" strike="noStrike">
              <a:solidFill>
                <a:schemeClr val="dk1"/>
              </a:solidFill>
              <a:latin typeface="Arial"/>
              <a:ea typeface="Arial"/>
              <a:cs typeface="Arial"/>
              <a:sym typeface="Arial"/>
            </a:endParaRPr>
          </a:p>
          <a:p>
            <a:pPr indent="0" lvl="0" marL="0" marR="0" rtl="0" algn="ctr">
              <a:spcBef>
                <a:spcPts val="1200"/>
              </a:spcBef>
              <a:spcAft>
                <a:spcPts val="0"/>
              </a:spcAft>
              <a:buNone/>
            </a:pPr>
            <a:r>
              <a:rPr i="0" lang="ja-JP" sz="1800" u="none" cap="none" strike="noStrike">
                <a:solidFill>
                  <a:schemeClr val="dk1"/>
                </a:solidFill>
                <a:latin typeface="Arial"/>
                <a:ea typeface="Arial"/>
                <a:cs typeface="Arial"/>
                <a:sym typeface="Arial"/>
              </a:rPr>
              <a:t>すでに行政は“防災” に力を入れて取り組んでいます。</a:t>
            </a:r>
            <a:endParaRPr i="0" sz="1800" u="none" cap="none" strike="noStrike">
              <a:solidFill>
                <a:schemeClr val="dk1"/>
              </a:solidFill>
              <a:latin typeface="Arial"/>
              <a:ea typeface="Arial"/>
              <a:cs typeface="Arial"/>
              <a:sym typeface="Arial"/>
            </a:endParaRPr>
          </a:p>
          <a:p>
            <a:pPr indent="0" lvl="0" marL="0" marR="0" rtl="0" algn="l">
              <a:lnSpc>
                <a:spcPct val="100000"/>
              </a:lnSpc>
              <a:spcBef>
                <a:spcPts val="1200"/>
              </a:spcBef>
              <a:spcAft>
                <a:spcPts val="0"/>
              </a:spcAft>
              <a:buNone/>
            </a:pPr>
            <a:r>
              <a:t/>
            </a:r>
            <a:endParaRPr i="0" sz="400" u="none" cap="none" strike="noStrike">
              <a:solidFill>
                <a:schemeClr val="dk1"/>
              </a:solidFill>
              <a:latin typeface="Arial"/>
              <a:ea typeface="Arial"/>
              <a:cs typeface="Arial"/>
              <a:sym typeface="Arial"/>
            </a:endParaRPr>
          </a:p>
          <a:p>
            <a:pPr indent="0" lvl="0" marL="0" marR="0" rtl="0" algn="l">
              <a:lnSpc>
                <a:spcPct val="100000"/>
              </a:lnSpc>
              <a:spcBef>
                <a:spcPts val="1200"/>
              </a:spcBef>
              <a:spcAft>
                <a:spcPts val="0"/>
              </a:spcAft>
              <a:buNone/>
            </a:pPr>
            <a:r>
              <a:rPr i="0" lang="ja-JP" sz="1800" u="none" cap="none" strike="noStrike">
                <a:solidFill>
                  <a:schemeClr val="dk1"/>
                </a:solidFill>
                <a:latin typeface="Arial"/>
                <a:ea typeface="Arial"/>
                <a:cs typeface="Arial"/>
                <a:sym typeface="Arial"/>
              </a:rPr>
              <a:t>しかし、</a:t>
            </a:r>
            <a:r>
              <a:rPr b="1" i="0" lang="ja-JP" sz="1800" u="none" cap="none" strike="noStrike">
                <a:solidFill>
                  <a:schemeClr val="dk1"/>
                </a:solidFill>
                <a:latin typeface="Arial"/>
                <a:ea typeface="Arial"/>
                <a:cs typeface="Arial"/>
                <a:sym typeface="Arial"/>
              </a:rPr>
              <a:t>「高齢者の生活」</a:t>
            </a:r>
            <a:r>
              <a:rPr b="1" lang="ja-JP" sz="1800">
                <a:solidFill>
                  <a:schemeClr val="dk1"/>
                </a:solidFill>
                <a:latin typeface="Arial"/>
                <a:ea typeface="Arial"/>
                <a:cs typeface="Arial"/>
                <a:sym typeface="Arial"/>
              </a:rPr>
              <a:t>「</a:t>
            </a:r>
            <a:r>
              <a:rPr b="1" i="0" lang="ja-JP" sz="1800" u="none" cap="none" strike="noStrike">
                <a:solidFill>
                  <a:schemeClr val="dk1"/>
                </a:solidFill>
                <a:latin typeface="Arial"/>
                <a:ea typeface="Arial"/>
                <a:cs typeface="Arial"/>
                <a:sym typeface="Arial"/>
              </a:rPr>
              <a:t>乳幼児のいるご家庭」</a:t>
            </a:r>
            <a:r>
              <a:rPr b="1" lang="ja-JP" sz="1800">
                <a:solidFill>
                  <a:schemeClr val="dk1"/>
                </a:solidFill>
                <a:latin typeface="Arial"/>
                <a:ea typeface="Arial"/>
                <a:cs typeface="Arial"/>
                <a:sym typeface="Arial"/>
              </a:rPr>
              <a:t>「</a:t>
            </a:r>
            <a:r>
              <a:rPr b="1" i="0" lang="ja-JP" sz="1800" u="none" cap="none" strike="noStrike">
                <a:solidFill>
                  <a:schemeClr val="dk1"/>
                </a:solidFill>
                <a:latin typeface="Arial"/>
                <a:ea typeface="Arial"/>
                <a:cs typeface="Arial"/>
                <a:sym typeface="Arial"/>
              </a:rPr>
              <a:t>障害を抱えている方の暮らし」</a:t>
            </a:r>
            <a:r>
              <a:rPr i="0" lang="ja-JP" sz="1800" u="none" cap="none" strike="noStrike">
                <a:solidFill>
                  <a:schemeClr val="dk1"/>
                </a:solidFill>
                <a:latin typeface="Arial"/>
                <a:ea typeface="Arial"/>
                <a:cs typeface="Arial"/>
                <a:sym typeface="Arial"/>
              </a:rPr>
              <a:t>などのに合わせて</a:t>
            </a:r>
            <a:r>
              <a:rPr b="1" i="0" lang="ja-JP" sz="2000" u="none" cap="none" strike="noStrike">
                <a:solidFill>
                  <a:srgbClr val="EA157A"/>
                </a:solidFill>
                <a:latin typeface="Arial"/>
                <a:ea typeface="Arial"/>
                <a:cs typeface="Arial"/>
                <a:sym typeface="Arial"/>
              </a:rPr>
              <a:t>具体化できるのは誰でしょうか？</a:t>
            </a:r>
            <a:endParaRPr b="1" i="0" sz="1800" u="none" cap="none" strike="noStrike">
              <a:solidFill>
                <a:srgbClr val="EA157A"/>
              </a:solidFill>
              <a:latin typeface="Arial"/>
              <a:ea typeface="Arial"/>
              <a:cs typeface="Arial"/>
              <a:sym typeface="Arial"/>
            </a:endParaRPr>
          </a:p>
        </p:txBody>
      </p:sp>
      <p:sp>
        <p:nvSpPr>
          <p:cNvPr id="352" name="Google Shape;352;p5"/>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
        <p:nvSpPr>
          <p:cNvPr id="353" name="Google Shape;353;p5"/>
          <p:cNvSpPr/>
          <p:nvPr/>
        </p:nvSpPr>
        <p:spPr>
          <a:xfrm rot="10800000">
            <a:off x="6242509" y="2009618"/>
            <a:ext cx="589300" cy="154624"/>
          </a:xfrm>
          <a:prstGeom prst="downArrow">
            <a:avLst>
              <a:gd fmla="val 50000" name="adj1"/>
              <a:gd fmla="val 50000" name="adj2"/>
            </a:avLst>
          </a:prstGeom>
          <a:solidFill>
            <a:srgbClr val="A5A5A5"/>
          </a:solidFill>
          <a:ln>
            <a:noFill/>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354" name="Google Shape;354;p5"/>
          <p:cNvSpPr/>
          <p:nvPr/>
        </p:nvSpPr>
        <p:spPr>
          <a:xfrm>
            <a:off x="6289034" y="3511471"/>
            <a:ext cx="589300" cy="401058"/>
          </a:xfrm>
          <a:prstGeom prst="downArrow">
            <a:avLst>
              <a:gd fmla="val 50000" name="adj1"/>
              <a:gd fmla="val 50000" name="adj2"/>
            </a:avLst>
          </a:prstGeom>
          <a:solidFill>
            <a:srgbClr val="D8E2F3"/>
          </a:solidFill>
          <a:ln cap="flat" cmpd="sng" w="19050">
            <a:solidFill>
              <a:schemeClr val="accent5"/>
            </a:solidFill>
            <a:prstDash val="solid"/>
            <a:round/>
            <a:headEnd len="sm" w="sm" type="none"/>
            <a:tailEnd len="sm" w="sm" type="none"/>
          </a:ln>
        </p:spPr>
        <p:txBody>
          <a:bodyPr anchorCtr="0" anchor="ctr" bIns="45700" lIns="91400" spcFirstLastPara="1" rIns="91400" wrap="square" tIns="45700">
            <a:no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6"/>
          <p:cNvSpPr txBox="1"/>
          <p:nvPr/>
        </p:nvSpPr>
        <p:spPr>
          <a:xfrm>
            <a:off x="845614" y="446311"/>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800"/>
              <a:buFont typeface="Arial"/>
              <a:buNone/>
            </a:pPr>
            <a:r>
              <a:rPr b="1" lang="ja-JP" sz="2800">
                <a:solidFill>
                  <a:schemeClr val="dk1"/>
                </a:solidFill>
                <a:latin typeface="Arial"/>
                <a:ea typeface="Arial"/>
                <a:cs typeface="Arial"/>
                <a:sym typeface="Arial"/>
              </a:rPr>
              <a:t>具体的に備えるために</a:t>
            </a:r>
            <a:endParaRPr/>
          </a:p>
        </p:txBody>
      </p:sp>
      <p:sp>
        <p:nvSpPr>
          <p:cNvPr id="361" name="Google Shape;361;p6"/>
          <p:cNvSpPr txBox="1"/>
          <p:nvPr/>
        </p:nvSpPr>
        <p:spPr>
          <a:xfrm>
            <a:off x="3095624" y="1691201"/>
            <a:ext cx="6840000" cy="684000"/>
          </a:xfrm>
          <a:prstGeom prst="rect">
            <a:avLst/>
          </a:prstGeom>
          <a:noFill/>
          <a:ln>
            <a:noFill/>
          </a:ln>
        </p:spPr>
        <p:txBody>
          <a:bodyPr anchorCtr="0" anchor="ctr" bIns="36000" lIns="0" spcFirstLastPara="1" rIns="0" wrap="square" tIns="72000">
            <a:noAutofit/>
          </a:bodyPr>
          <a:lstStyle/>
          <a:p>
            <a:pPr indent="0" lvl="0" marL="0" marR="0" rtl="0" algn="l">
              <a:lnSpc>
                <a:spcPct val="110000"/>
              </a:lnSpc>
              <a:spcBef>
                <a:spcPts val="0"/>
              </a:spcBef>
              <a:spcAft>
                <a:spcPts val="0"/>
              </a:spcAft>
              <a:buClr>
                <a:srgbClr val="0C0C0C"/>
              </a:buClr>
              <a:buSzPts val="2800"/>
              <a:buFont typeface="Meiryo"/>
              <a:buNone/>
            </a:pPr>
            <a:r>
              <a:rPr b="1" i="0" lang="ja-JP" sz="2800" u="none" cap="none" strike="noStrike">
                <a:solidFill>
                  <a:srgbClr val="0C0C0C"/>
                </a:solidFill>
                <a:latin typeface="Meiryo"/>
                <a:ea typeface="Meiryo"/>
                <a:cs typeface="Meiryo"/>
                <a:sym typeface="Meiryo"/>
              </a:rPr>
              <a:t>災害による</a:t>
            </a:r>
            <a:r>
              <a:rPr b="1" i="0" lang="ja-JP" sz="2800" u="sng" cap="none" strike="noStrike">
                <a:solidFill>
                  <a:srgbClr val="0C0C0C"/>
                </a:solidFill>
                <a:latin typeface="Meiryo"/>
                <a:ea typeface="Meiryo"/>
                <a:cs typeface="Meiryo"/>
                <a:sym typeface="Meiryo"/>
              </a:rPr>
              <a:t>死亡者数</a:t>
            </a:r>
            <a:r>
              <a:rPr b="1" i="0" lang="ja-JP" sz="2800" u="none" cap="none" strike="noStrike">
                <a:solidFill>
                  <a:srgbClr val="0C0C0C"/>
                </a:solidFill>
                <a:latin typeface="Meiryo"/>
                <a:ea typeface="Meiryo"/>
                <a:cs typeface="Meiryo"/>
                <a:sym typeface="Meiryo"/>
              </a:rPr>
              <a:t>の大幅な削減</a:t>
            </a:r>
            <a:endParaRPr b="0" i="0" sz="2800" u="none" cap="none" strike="noStrike">
              <a:solidFill>
                <a:srgbClr val="0C0C0C"/>
              </a:solidFill>
              <a:latin typeface="Meiryo"/>
              <a:ea typeface="Meiryo"/>
              <a:cs typeface="Meiryo"/>
              <a:sym typeface="Meiryo"/>
            </a:endParaRPr>
          </a:p>
        </p:txBody>
      </p:sp>
      <p:sp>
        <p:nvSpPr>
          <p:cNvPr id="362" name="Google Shape;362;p6"/>
          <p:cNvSpPr/>
          <p:nvPr/>
        </p:nvSpPr>
        <p:spPr>
          <a:xfrm>
            <a:off x="1798098" y="1493201"/>
            <a:ext cx="1080000" cy="1080000"/>
          </a:xfrm>
          <a:prstGeom prst="roundRect">
            <a:avLst>
              <a:gd fmla="val 4568" name="adj"/>
            </a:avLst>
          </a:prstGeom>
          <a:solidFill>
            <a:srgbClr val="DBE1F1"/>
          </a:solidFill>
          <a:ln>
            <a:noFill/>
          </a:ln>
        </p:spPr>
        <p:txBody>
          <a:bodyPr anchorCtr="0" anchor="ctr" bIns="45700" lIns="91425" spcFirstLastPara="1" rIns="91425" wrap="square" tIns="108000">
            <a:noAutofit/>
          </a:bodyPr>
          <a:lstStyle/>
          <a:p>
            <a:pPr indent="0" lvl="0" marL="0" marR="0" rtl="0" algn="ctr">
              <a:spcBef>
                <a:spcPts val="0"/>
              </a:spcBef>
              <a:spcAft>
                <a:spcPts val="0"/>
              </a:spcAft>
              <a:buNone/>
            </a:pPr>
            <a:r>
              <a:rPr b="1" lang="ja-JP" sz="2800">
                <a:solidFill>
                  <a:srgbClr val="0C0C0C"/>
                </a:solidFill>
                <a:latin typeface="Arial"/>
                <a:ea typeface="Arial"/>
                <a:cs typeface="Arial"/>
                <a:sym typeface="Arial"/>
              </a:rPr>
              <a:t>目標</a:t>
            </a:r>
            <a:endParaRPr/>
          </a:p>
        </p:txBody>
      </p:sp>
      <p:sp>
        <p:nvSpPr>
          <p:cNvPr id="363" name="Google Shape;363;p6"/>
          <p:cNvSpPr/>
          <p:nvPr/>
        </p:nvSpPr>
        <p:spPr>
          <a:xfrm>
            <a:off x="1798098" y="3110352"/>
            <a:ext cx="1080000" cy="1080000"/>
          </a:xfrm>
          <a:prstGeom prst="roundRect">
            <a:avLst>
              <a:gd fmla="val 4568" name="adj"/>
            </a:avLst>
          </a:prstGeom>
          <a:solidFill>
            <a:srgbClr val="DBE1F1"/>
          </a:solidFill>
          <a:ln>
            <a:noFill/>
          </a:ln>
        </p:spPr>
        <p:txBody>
          <a:bodyPr anchorCtr="0" anchor="ctr" bIns="45700" lIns="91425" spcFirstLastPara="1" rIns="91425" wrap="square" tIns="108000">
            <a:noAutofit/>
          </a:bodyPr>
          <a:lstStyle/>
          <a:p>
            <a:pPr indent="0" lvl="0" marL="0" marR="0" rtl="0" algn="ctr">
              <a:spcBef>
                <a:spcPts val="0"/>
              </a:spcBef>
              <a:spcAft>
                <a:spcPts val="0"/>
              </a:spcAft>
              <a:buNone/>
            </a:pPr>
            <a:r>
              <a:rPr b="1" lang="ja-JP" sz="2800">
                <a:solidFill>
                  <a:srgbClr val="0C0C0C"/>
                </a:solidFill>
                <a:latin typeface="Arial"/>
                <a:ea typeface="Arial"/>
                <a:cs typeface="Arial"/>
                <a:sym typeface="Arial"/>
              </a:rPr>
              <a:t>対策</a:t>
            </a:r>
            <a:endParaRPr/>
          </a:p>
        </p:txBody>
      </p:sp>
      <p:sp>
        <p:nvSpPr>
          <p:cNvPr id="364" name="Google Shape;364;p6"/>
          <p:cNvSpPr txBox="1"/>
          <p:nvPr/>
        </p:nvSpPr>
        <p:spPr>
          <a:xfrm>
            <a:off x="3095624" y="3308352"/>
            <a:ext cx="6840000" cy="684000"/>
          </a:xfrm>
          <a:prstGeom prst="rect">
            <a:avLst/>
          </a:prstGeom>
          <a:noFill/>
          <a:ln>
            <a:noFill/>
          </a:ln>
        </p:spPr>
        <p:txBody>
          <a:bodyPr anchorCtr="0" anchor="ctr" bIns="36000" lIns="0" spcFirstLastPara="1" rIns="0" wrap="square" tIns="72000">
            <a:noAutofit/>
          </a:bodyPr>
          <a:lstStyle/>
          <a:p>
            <a:pPr indent="0" lvl="0" marL="0" marR="0" rtl="0" algn="l">
              <a:lnSpc>
                <a:spcPct val="110000"/>
              </a:lnSpc>
              <a:spcBef>
                <a:spcPts val="0"/>
              </a:spcBef>
              <a:spcAft>
                <a:spcPts val="0"/>
              </a:spcAft>
              <a:buClr>
                <a:srgbClr val="0C0C0C"/>
              </a:buClr>
              <a:buSzPts val="2800"/>
              <a:buFont typeface="Meiryo"/>
              <a:buNone/>
            </a:pPr>
            <a:r>
              <a:rPr b="1" i="0" lang="ja-JP" sz="2800" u="none" cap="none" strike="noStrike">
                <a:solidFill>
                  <a:srgbClr val="0C0C0C"/>
                </a:solidFill>
                <a:latin typeface="Meiryo"/>
                <a:ea typeface="Meiryo"/>
                <a:cs typeface="Meiryo"/>
                <a:sym typeface="Meiryo"/>
              </a:rPr>
              <a:t>災害による</a:t>
            </a:r>
            <a:r>
              <a:rPr b="1" i="0" lang="ja-JP" sz="2800" u="sng" cap="none" strike="noStrike">
                <a:solidFill>
                  <a:srgbClr val="0C0C0C"/>
                </a:solidFill>
                <a:latin typeface="Meiryo"/>
                <a:ea typeface="Meiryo"/>
                <a:cs typeface="Meiryo"/>
                <a:sym typeface="Meiryo"/>
              </a:rPr>
              <a:t>死亡原因</a:t>
            </a:r>
            <a:r>
              <a:rPr b="1" i="0" lang="ja-JP" sz="2800" u="none" cap="none" strike="noStrike">
                <a:solidFill>
                  <a:srgbClr val="0C0C0C"/>
                </a:solidFill>
                <a:latin typeface="Meiryo"/>
                <a:ea typeface="Meiryo"/>
                <a:cs typeface="Meiryo"/>
                <a:sym typeface="Meiryo"/>
              </a:rPr>
              <a:t>の特定</a:t>
            </a:r>
            <a:endParaRPr b="0" i="0" sz="2800" u="none" cap="none" strike="noStrike">
              <a:solidFill>
                <a:srgbClr val="0C0C0C"/>
              </a:solidFill>
              <a:latin typeface="Meiryo"/>
              <a:ea typeface="Meiryo"/>
              <a:cs typeface="Meiryo"/>
              <a:sym typeface="Meiryo"/>
            </a:endParaRPr>
          </a:p>
        </p:txBody>
      </p:sp>
      <p:sp>
        <p:nvSpPr>
          <p:cNvPr id="365" name="Google Shape;365;p6"/>
          <p:cNvSpPr/>
          <p:nvPr/>
        </p:nvSpPr>
        <p:spPr>
          <a:xfrm>
            <a:off x="1798098" y="4727503"/>
            <a:ext cx="1080000" cy="1080000"/>
          </a:xfrm>
          <a:prstGeom prst="roundRect">
            <a:avLst>
              <a:gd fmla="val 4568" name="adj"/>
            </a:avLst>
          </a:prstGeom>
          <a:solidFill>
            <a:srgbClr val="DBE1F1"/>
          </a:solidFill>
          <a:ln>
            <a:noFill/>
          </a:ln>
        </p:spPr>
        <p:txBody>
          <a:bodyPr anchorCtr="0" anchor="ctr" bIns="45700" lIns="91425" spcFirstLastPara="1" rIns="91425" wrap="square" tIns="108000">
            <a:noAutofit/>
          </a:bodyPr>
          <a:lstStyle/>
          <a:p>
            <a:pPr indent="0" lvl="0" marL="0" marR="0" rtl="0" algn="ctr">
              <a:spcBef>
                <a:spcPts val="0"/>
              </a:spcBef>
              <a:spcAft>
                <a:spcPts val="0"/>
              </a:spcAft>
              <a:buNone/>
            </a:pPr>
            <a:r>
              <a:rPr b="1" lang="ja-JP" sz="2800">
                <a:solidFill>
                  <a:srgbClr val="0C0C0C"/>
                </a:solidFill>
                <a:latin typeface="Arial"/>
                <a:ea typeface="Arial"/>
                <a:cs typeface="Arial"/>
                <a:sym typeface="Arial"/>
              </a:rPr>
              <a:t>備え</a:t>
            </a:r>
            <a:endParaRPr/>
          </a:p>
        </p:txBody>
      </p:sp>
      <p:sp>
        <p:nvSpPr>
          <p:cNvPr id="366" name="Google Shape;366;p6"/>
          <p:cNvSpPr txBox="1"/>
          <p:nvPr/>
        </p:nvSpPr>
        <p:spPr>
          <a:xfrm>
            <a:off x="3095624" y="4925503"/>
            <a:ext cx="6840000" cy="684000"/>
          </a:xfrm>
          <a:prstGeom prst="rect">
            <a:avLst/>
          </a:prstGeom>
          <a:noFill/>
          <a:ln>
            <a:noFill/>
          </a:ln>
        </p:spPr>
        <p:txBody>
          <a:bodyPr anchorCtr="0" anchor="ctr" bIns="36000" lIns="0" spcFirstLastPara="1" rIns="0" wrap="square" tIns="72000">
            <a:noAutofit/>
          </a:bodyPr>
          <a:lstStyle/>
          <a:p>
            <a:pPr indent="0" lvl="0" marL="0" marR="0" rtl="0" algn="l">
              <a:lnSpc>
                <a:spcPct val="110000"/>
              </a:lnSpc>
              <a:spcBef>
                <a:spcPts val="0"/>
              </a:spcBef>
              <a:spcAft>
                <a:spcPts val="0"/>
              </a:spcAft>
              <a:buClr>
                <a:srgbClr val="0C0C0C"/>
              </a:buClr>
              <a:buSzPts val="2800"/>
              <a:buFont typeface="Meiryo"/>
              <a:buNone/>
            </a:pPr>
            <a:r>
              <a:rPr b="1" i="0" lang="ja-JP" sz="2800" u="none" cap="none" strike="noStrike">
                <a:solidFill>
                  <a:srgbClr val="0C0C0C"/>
                </a:solidFill>
                <a:latin typeface="Meiryo"/>
                <a:ea typeface="Meiryo"/>
                <a:cs typeface="Meiryo"/>
                <a:sym typeface="Meiryo"/>
              </a:rPr>
              <a:t>死亡原因に対応した</a:t>
            </a:r>
            <a:r>
              <a:rPr b="1" i="0" lang="ja-JP" sz="2800" u="sng" cap="none" strike="noStrike">
                <a:solidFill>
                  <a:srgbClr val="0C0C0C"/>
                </a:solidFill>
                <a:latin typeface="Meiryo"/>
                <a:ea typeface="Meiryo"/>
                <a:cs typeface="Meiryo"/>
                <a:sym typeface="Meiryo"/>
              </a:rPr>
              <a:t>備え</a:t>
            </a:r>
            <a:endParaRPr b="0" i="0" sz="2800" u="sng" cap="none" strike="noStrike">
              <a:solidFill>
                <a:srgbClr val="0C0C0C"/>
              </a:solidFill>
              <a:latin typeface="Meiryo"/>
              <a:ea typeface="Meiryo"/>
              <a:cs typeface="Meiryo"/>
              <a:sym typeface="Meiryo"/>
            </a:endParaRPr>
          </a:p>
        </p:txBody>
      </p:sp>
      <p:sp>
        <p:nvSpPr>
          <p:cNvPr id="367" name="Google Shape;367;p6"/>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7"/>
          <p:cNvSpPr txBox="1"/>
          <p:nvPr/>
        </p:nvSpPr>
        <p:spPr>
          <a:xfrm>
            <a:off x="845614" y="250363"/>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800"/>
              <a:buFont typeface="Arial"/>
              <a:buNone/>
            </a:pPr>
            <a:r>
              <a:rPr b="1" lang="ja-JP" sz="2800">
                <a:solidFill>
                  <a:schemeClr val="dk1"/>
                </a:solidFill>
                <a:latin typeface="Arial"/>
                <a:ea typeface="Arial"/>
                <a:cs typeface="Arial"/>
                <a:sym typeface="Arial"/>
              </a:rPr>
              <a:t>過去の地震における死因</a:t>
            </a:r>
            <a:endParaRPr/>
          </a:p>
        </p:txBody>
      </p:sp>
      <p:sp>
        <p:nvSpPr>
          <p:cNvPr id="374" name="Google Shape;374;p7"/>
          <p:cNvSpPr txBox="1"/>
          <p:nvPr/>
        </p:nvSpPr>
        <p:spPr>
          <a:xfrm>
            <a:off x="2517202" y="6295424"/>
            <a:ext cx="3729549" cy="3231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900">
                <a:solidFill>
                  <a:schemeClr val="dk1"/>
                </a:solidFill>
                <a:latin typeface="Arial"/>
                <a:ea typeface="Arial"/>
                <a:cs typeface="Arial"/>
                <a:sym typeface="Arial"/>
              </a:rPr>
              <a:t>出典：内閣府  平成23年版 防災白書 参考資料７</a:t>
            </a:r>
            <a:endParaRPr sz="900">
              <a:solidFill>
                <a:schemeClr val="dk1"/>
              </a:solidFill>
              <a:latin typeface="Arial"/>
              <a:ea typeface="Arial"/>
              <a:cs typeface="Arial"/>
              <a:sym typeface="Arial"/>
            </a:endParaRPr>
          </a:p>
          <a:p>
            <a:pPr indent="0" lvl="0" marL="0" marR="0" rtl="0" algn="ctr">
              <a:spcBef>
                <a:spcPts val="0"/>
              </a:spcBef>
              <a:spcAft>
                <a:spcPts val="0"/>
              </a:spcAft>
              <a:buNone/>
            </a:pPr>
            <a:r>
              <a:rPr lang="ja-JP" sz="600">
                <a:solidFill>
                  <a:schemeClr val="dk1"/>
                </a:solidFill>
                <a:latin typeface="Arial"/>
                <a:ea typeface="Arial"/>
                <a:cs typeface="Arial"/>
                <a:sym typeface="Arial"/>
              </a:rPr>
              <a:t>https://www.bousai.go.jp/kaigirep/hakusho/h23/bousai2011/html/honbun/2b_sanko_siryo_07.htm</a:t>
            </a:r>
            <a:endParaRPr sz="600">
              <a:solidFill>
                <a:schemeClr val="dk1"/>
              </a:solidFill>
              <a:latin typeface="Arial"/>
              <a:ea typeface="Arial"/>
              <a:cs typeface="Arial"/>
              <a:sym typeface="Arial"/>
            </a:endParaRPr>
          </a:p>
        </p:txBody>
      </p:sp>
      <p:sp>
        <p:nvSpPr>
          <p:cNvPr id="375" name="Google Shape;375;p7"/>
          <p:cNvSpPr txBox="1"/>
          <p:nvPr/>
        </p:nvSpPr>
        <p:spPr>
          <a:xfrm>
            <a:off x="8291087" y="5957806"/>
            <a:ext cx="26203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600">
                <a:solidFill>
                  <a:schemeClr val="dk1"/>
                </a:solidFill>
                <a:latin typeface="Arial"/>
                <a:ea typeface="Arial"/>
                <a:cs typeface="Arial"/>
                <a:sym typeface="Arial"/>
              </a:rPr>
              <a:t>注：平成24年3月11日現在</a:t>
            </a:r>
            <a:endParaRPr sz="600">
              <a:solidFill>
                <a:schemeClr val="dk1"/>
              </a:solidFill>
              <a:latin typeface="Arial"/>
              <a:ea typeface="Arial"/>
              <a:cs typeface="Arial"/>
              <a:sym typeface="Arial"/>
            </a:endParaRPr>
          </a:p>
          <a:p>
            <a:pPr indent="0" lvl="0" marL="0" marR="0" rtl="0" algn="l">
              <a:spcBef>
                <a:spcPts val="0"/>
              </a:spcBef>
              <a:spcAft>
                <a:spcPts val="0"/>
              </a:spcAft>
              <a:buNone/>
            </a:pPr>
            <a:r>
              <a:rPr lang="ja-JP" sz="600">
                <a:solidFill>
                  <a:schemeClr val="dk1"/>
                </a:solidFill>
                <a:latin typeface="Arial"/>
                <a:ea typeface="Arial"/>
                <a:cs typeface="Arial"/>
                <a:sym typeface="Arial"/>
              </a:rPr>
              <a:t>岩手県、宮城県、福島県において検視等を行った遺体を対象とする</a:t>
            </a:r>
            <a:endParaRPr sz="600">
              <a:solidFill>
                <a:schemeClr val="dk1"/>
              </a:solidFill>
              <a:latin typeface="Arial"/>
              <a:ea typeface="Arial"/>
              <a:cs typeface="Arial"/>
              <a:sym typeface="Arial"/>
            </a:endParaRPr>
          </a:p>
          <a:p>
            <a:pPr indent="0" lvl="0" marL="0" marR="0" rtl="0" algn="l">
              <a:spcBef>
                <a:spcPts val="0"/>
              </a:spcBef>
              <a:spcAft>
                <a:spcPts val="0"/>
              </a:spcAft>
              <a:buNone/>
            </a:pPr>
            <a:r>
              <a:rPr lang="ja-JP" sz="600">
                <a:solidFill>
                  <a:schemeClr val="dk1"/>
                </a:solidFill>
                <a:latin typeface="Arial"/>
                <a:ea typeface="Arial"/>
                <a:cs typeface="Arial"/>
                <a:sym typeface="Arial"/>
              </a:rPr>
              <a:t>出典：警察庁「平成24年警察白書」。ただし、当研究所が標題を修正</a:t>
            </a:r>
            <a:endParaRPr/>
          </a:p>
        </p:txBody>
      </p:sp>
      <p:graphicFrame>
        <p:nvGraphicFramePr>
          <p:cNvPr id="376" name="Google Shape;376;p7"/>
          <p:cNvGraphicFramePr/>
          <p:nvPr/>
        </p:nvGraphicFramePr>
        <p:xfrm>
          <a:off x="924025" y="1023395"/>
          <a:ext cx="3346560" cy="4292006"/>
        </p:xfrm>
        <a:graphic>
          <a:graphicData uri="http://schemas.openxmlformats.org/drawingml/2006/chart">
            <c:chart r:id="rId3"/>
          </a:graphicData>
        </a:graphic>
      </p:graphicFrame>
      <p:sp>
        <p:nvSpPr>
          <p:cNvPr id="377" name="Google Shape;377;p7"/>
          <p:cNvSpPr txBox="1"/>
          <p:nvPr/>
        </p:nvSpPr>
        <p:spPr>
          <a:xfrm>
            <a:off x="1012926" y="5324906"/>
            <a:ext cx="31680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800">
                <a:solidFill>
                  <a:srgbClr val="0C0C0C"/>
                </a:solidFill>
                <a:latin typeface="Arial"/>
                <a:ea typeface="Arial"/>
                <a:cs typeface="Arial"/>
                <a:sym typeface="Arial"/>
              </a:rPr>
              <a:t>死者・行方不明者　105,385名</a:t>
            </a:r>
            <a:endParaRPr sz="1800">
              <a:solidFill>
                <a:schemeClr val="dk1"/>
              </a:solidFill>
              <a:latin typeface="Arial"/>
              <a:ea typeface="Arial"/>
              <a:cs typeface="Arial"/>
              <a:sym typeface="Arial"/>
            </a:endParaRPr>
          </a:p>
        </p:txBody>
      </p:sp>
      <p:graphicFrame>
        <p:nvGraphicFramePr>
          <p:cNvPr id="378" name="Google Shape;378;p7"/>
          <p:cNvGraphicFramePr/>
          <p:nvPr/>
        </p:nvGraphicFramePr>
        <p:xfrm>
          <a:off x="4493368" y="1038227"/>
          <a:ext cx="3346560" cy="4277177"/>
        </p:xfrm>
        <a:graphic>
          <a:graphicData uri="http://schemas.openxmlformats.org/drawingml/2006/chart">
            <c:chart r:id="rId4"/>
          </a:graphicData>
        </a:graphic>
      </p:graphicFrame>
      <p:sp>
        <p:nvSpPr>
          <p:cNvPr id="379" name="Google Shape;379;p7"/>
          <p:cNvSpPr txBox="1"/>
          <p:nvPr/>
        </p:nvSpPr>
        <p:spPr>
          <a:xfrm>
            <a:off x="4852648" y="5324906"/>
            <a:ext cx="2628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800">
                <a:solidFill>
                  <a:srgbClr val="0C0C0C"/>
                </a:solidFill>
                <a:latin typeface="Arial"/>
                <a:ea typeface="Arial"/>
                <a:cs typeface="Arial"/>
                <a:sym typeface="Arial"/>
              </a:rPr>
              <a:t>死者		6,434名</a:t>
            </a:r>
            <a:endParaRPr b="1" sz="1800">
              <a:solidFill>
                <a:srgbClr val="0C0C0C"/>
              </a:solidFill>
              <a:latin typeface="Arial"/>
              <a:ea typeface="Arial"/>
              <a:cs typeface="Arial"/>
              <a:sym typeface="Arial"/>
            </a:endParaRPr>
          </a:p>
          <a:p>
            <a:pPr indent="0" lvl="0" marL="0" marR="0" rtl="0" algn="l">
              <a:spcBef>
                <a:spcPts val="0"/>
              </a:spcBef>
              <a:spcAft>
                <a:spcPts val="0"/>
              </a:spcAft>
              <a:buNone/>
            </a:pPr>
            <a:r>
              <a:rPr b="1" lang="ja-JP" sz="1800">
                <a:solidFill>
                  <a:srgbClr val="0C0C0C"/>
                </a:solidFill>
                <a:latin typeface="Arial"/>
                <a:ea typeface="Arial"/>
                <a:cs typeface="Arial"/>
                <a:sym typeface="Arial"/>
              </a:rPr>
              <a:t>行方不明者	　　　3名</a:t>
            </a:r>
            <a:endParaRPr sz="1800">
              <a:solidFill>
                <a:schemeClr val="dk1"/>
              </a:solidFill>
              <a:latin typeface="Arial"/>
              <a:ea typeface="Arial"/>
              <a:cs typeface="Arial"/>
              <a:sym typeface="Arial"/>
            </a:endParaRPr>
          </a:p>
        </p:txBody>
      </p:sp>
      <p:graphicFrame>
        <p:nvGraphicFramePr>
          <p:cNvPr id="380" name="Google Shape;380;p7"/>
          <p:cNvGraphicFramePr/>
          <p:nvPr/>
        </p:nvGraphicFramePr>
        <p:xfrm>
          <a:off x="7927958" y="1038226"/>
          <a:ext cx="3346560" cy="4292006"/>
        </p:xfrm>
        <a:graphic>
          <a:graphicData uri="http://schemas.openxmlformats.org/drawingml/2006/chart">
            <c:chart r:id="rId5"/>
          </a:graphicData>
        </a:graphic>
      </p:graphicFrame>
      <p:sp>
        <p:nvSpPr>
          <p:cNvPr id="381" name="Google Shape;381;p7"/>
          <p:cNvSpPr txBox="1"/>
          <p:nvPr/>
        </p:nvSpPr>
        <p:spPr>
          <a:xfrm>
            <a:off x="8436431" y="6314674"/>
            <a:ext cx="232961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900">
                <a:solidFill>
                  <a:schemeClr val="dk1"/>
                </a:solidFill>
                <a:latin typeface="Arial"/>
                <a:ea typeface="Arial"/>
                <a:cs typeface="Arial"/>
                <a:sym typeface="Arial"/>
              </a:rPr>
              <a:t>出典：東北大学災害科学国際研究所</a:t>
            </a:r>
            <a:endParaRPr/>
          </a:p>
        </p:txBody>
      </p:sp>
      <p:sp>
        <p:nvSpPr>
          <p:cNvPr id="382" name="Google Shape;382;p7"/>
          <p:cNvSpPr txBox="1"/>
          <p:nvPr/>
        </p:nvSpPr>
        <p:spPr>
          <a:xfrm>
            <a:off x="1409305" y="993501"/>
            <a:ext cx="2376000"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2200">
                <a:solidFill>
                  <a:srgbClr val="0C0C0C"/>
                </a:solidFill>
                <a:latin typeface="Arial"/>
                <a:ea typeface="Arial"/>
                <a:cs typeface="Arial"/>
                <a:sym typeface="Arial"/>
              </a:rPr>
              <a:t>関東大震災</a:t>
            </a:r>
            <a:endParaRPr b="1" sz="2200">
              <a:solidFill>
                <a:srgbClr val="0C0C0C"/>
              </a:solidFill>
              <a:latin typeface="Arial"/>
              <a:ea typeface="Arial"/>
              <a:cs typeface="Arial"/>
              <a:sym typeface="Arial"/>
            </a:endParaRPr>
          </a:p>
        </p:txBody>
      </p:sp>
      <p:sp>
        <p:nvSpPr>
          <p:cNvPr id="383" name="Google Shape;383;p7"/>
          <p:cNvSpPr txBox="1"/>
          <p:nvPr/>
        </p:nvSpPr>
        <p:spPr>
          <a:xfrm>
            <a:off x="4744645" y="993501"/>
            <a:ext cx="2808000"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2200">
                <a:solidFill>
                  <a:srgbClr val="0C0C0C"/>
                </a:solidFill>
                <a:latin typeface="Arial"/>
                <a:ea typeface="Arial"/>
                <a:cs typeface="Arial"/>
                <a:sym typeface="Arial"/>
              </a:rPr>
              <a:t>阪神・淡路大震災</a:t>
            </a:r>
            <a:endParaRPr b="1" sz="2200">
              <a:solidFill>
                <a:srgbClr val="0C0C0C"/>
              </a:solidFill>
              <a:latin typeface="Arial"/>
              <a:ea typeface="Arial"/>
              <a:cs typeface="Arial"/>
              <a:sym typeface="Arial"/>
            </a:endParaRPr>
          </a:p>
        </p:txBody>
      </p:sp>
      <p:sp>
        <p:nvSpPr>
          <p:cNvPr id="384" name="Google Shape;384;p7"/>
          <p:cNvSpPr txBox="1"/>
          <p:nvPr/>
        </p:nvSpPr>
        <p:spPr>
          <a:xfrm>
            <a:off x="8359238" y="993501"/>
            <a:ext cx="2484000"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2200">
                <a:solidFill>
                  <a:srgbClr val="0C0C0C"/>
                </a:solidFill>
                <a:latin typeface="Arial"/>
                <a:ea typeface="Arial"/>
                <a:cs typeface="Arial"/>
                <a:sym typeface="Arial"/>
              </a:rPr>
              <a:t>東日本大震災</a:t>
            </a:r>
            <a:endParaRPr b="1" sz="2200">
              <a:solidFill>
                <a:srgbClr val="0C0C0C"/>
              </a:solidFill>
              <a:latin typeface="Arial"/>
              <a:ea typeface="Arial"/>
              <a:cs typeface="Arial"/>
              <a:sym typeface="Arial"/>
            </a:endParaRPr>
          </a:p>
        </p:txBody>
      </p:sp>
      <p:sp>
        <p:nvSpPr>
          <p:cNvPr id="385" name="Google Shape;385;p7"/>
          <p:cNvSpPr txBox="1"/>
          <p:nvPr/>
        </p:nvSpPr>
        <p:spPr>
          <a:xfrm>
            <a:off x="1157305" y="5957807"/>
            <a:ext cx="28800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600">
                <a:solidFill>
                  <a:schemeClr val="dk1"/>
                </a:solidFill>
                <a:latin typeface="Arial"/>
                <a:ea typeface="Arial"/>
                <a:cs typeface="Arial"/>
                <a:sym typeface="Arial"/>
              </a:rPr>
              <a:t>（出典）日本地震工学会「『日本地震工学論文集Vol.4. no.4 September 2004』. 関東地震（1923年9月1日）による被害要因別死者数の推定. 諸井孝文・武村雅之」</a:t>
            </a:r>
            <a:endParaRPr/>
          </a:p>
        </p:txBody>
      </p:sp>
      <p:sp>
        <p:nvSpPr>
          <p:cNvPr id="386" name="Google Shape;386;p7"/>
          <p:cNvSpPr txBox="1"/>
          <p:nvPr/>
        </p:nvSpPr>
        <p:spPr>
          <a:xfrm>
            <a:off x="4978648" y="5957806"/>
            <a:ext cx="2376000" cy="18466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600">
                <a:solidFill>
                  <a:schemeClr val="dk1"/>
                </a:solidFill>
                <a:latin typeface="Arial"/>
                <a:ea typeface="Arial"/>
                <a:cs typeface="Arial"/>
                <a:sym typeface="Arial"/>
              </a:rPr>
              <a:t>（出典）「神戸市内における検死統計（兵庫県監察医、平成7年）」</a:t>
            </a:r>
            <a:endParaRPr/>
          </a:p>
        </p:txBody>
      </p:sp>
      <p:sp>
        <p:nvSpPr>
          <p:cNvPr id="387" name="Google Shape;387;p7"/>
          <p:cNvSpPr txBox="1"/>
          <p:nvPr/>
        </p:nvSpPr>
        <p:spPr>
          <a:xfrm>
            <a:off x="8287238" y="5324906"/>
            <a:ext cx="2628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800">
                <a:solidFill>
                  <a:srgbClr val="0C0C0C"/>
                </a:solidFill>
                <a:latin typeface="Arial"/>
                <a:ea typeface="Arial"/>
                <a:cs typeface="Arial"/>
                <a:sym typeface="Arial"/>
              </a:rPr>
              <a:t>死者		15,900名</a:t>
            </a:r>
            <a:endParaRPr b="1" sz="1800">
              <a:solidFill>
                <a:srgbClr val="0C0C0C"/>
              </a:solidFill>
              <a:latin typeface="Arial"/>
              <a:ea typeface="Arial"/>
              <a:cs typeface="Arial"/>
              <a:sym typeface="Arial"/>
            </a:endParaRPr>
          </a:p>
          <a:p>
            <a:pPr indent="0" lvl="0" marL="0" marR="0" rtl="0" algn="l">
              <a:spcBef>
                <a:spcPts val="0"/>
              </a:spcBef>
              <a:spcAft>
                <a:spcPts val="0"/>
              </a:spcAft>
              <a:buNone/>
            </a:pPr>
            <a:r>
              <a:rPr b="1" lang="ja-JP" sz="1800">
                <a:solidFill>
                  <a:srgbClr val="0C0C0C"/>
                </a:solidFill>
                <a:latin typeface="Arial"/>
                <a:ea typeface="Arial"/>
                <a:cs typeface="Arial"/>
                <a:sym typeface="Arial"/>
              </a:rPr>
              <a:t>行方不明者	  2,520名</a:t>
            </a:r>
            <a:endParaRPr sz="1800">
              <a:solidFill>
                <a:schemeClr val="dk1"/>
              </a:solidFill>
              <a:latin typeface="Arial"/>
              <a:ea typeface="Arial"/>
              <a:cs typeface="Arial"/>
              <a:sym typeface="Arial"/>
            </a:endParaRPr>
          </a:p>
        </p:txBody>
      </p:sp>
      <p:sp>
        <p:nvSpPr>
          <p:cNvPr id="388" name="Google Shape;388;p7"/>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8"/>
          <p:cNvSpPr txBox="1"/>
          <p:nvPr/>
        </p:nvSpPr>
        <p:spPr>
          <a:xfrm>
            <a:off x="845614" y="228595"/>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800"/>
              <a:buFont typeface="Arial"/>
              <a:buNone/>
            </a:pPr>
            <a:r>
              <a:rPr b="1" lang="ja-JP" sz="2800">
                <a:solidFill>
                  <a:schemeClr val="dk1"/>
                </a:solidFill>
                <a:latin typeface="Arial"/>
                <a:ea typeface="Arial"/>
                <a:cs typeface="Arial"/>
                <a:sym typeface="Arial"/>
              </a:rPr>
              <a:t>想定される死因の内訳：南海トラフ巨大地震と首都直下地震</a:t>
            </a:r>
            <a:endParaRPr/>
          </a:p>
        </p:txBody>
      </p:sp>
      <p:graphicFrame>
        <p:nvGraphicFramePr>
          <p:cNvPr id="395" name="Google Shape;395;p8"/>
          <p:cNvGraphicFramePr/>
          <p:nvPr/>
        </p:nvGraphicFramePr>
        <p:xfrm>
          <a:off x="1085586" y="847862"/>
          <a:ext cx="4970790" cy="5470190"/>
        </p:xfrm>
        <a:graphic>
          <a:graphicData uri="http://schemas.openxmlformats.org/drawingml/2006/chart">
            <c:chart r:id="rId3"/>
          </a:graphicData>
        </a:graphic>
      </p:graphicFrame>
      <p:sp>
        <p:nvSpPr>
          <p:cNvPr id="396" name="Google Shape;396;p8"/>
          <p:cNvSpPr txBox="1"/>
          <p:nvPr/>
        </p:nvSpPr>
        <p:spPr>
          <a:xfrm>
            <a:off x="1986980" y="5435032"/>
            <a:ext cx="3168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C0C0C"/>
              </a:buClr>
              <a:buSzPts val="2400"/>
              <a:buFont typeface="Arial"/>
              <a:buNone/>
            </a:pPr>
            <a:r>
              <a:rPr b="1" i="0" lang="ja-JP" sz="2400" u="none" cap="none" strike="noStrike">
                <a:solidFill>
                  <a:srgbClr val="0C0C0C"/>
                </a:solidFill>
                <a:latin typeface="Arial"/>
                <a:ea typeface="Arial"/>
                <a:cs typeface="Arial"/>
                <a:sym typeface="Arial"/>
              </a:rPr>
              <a:t>死者　298,000 人</a:t>
            </a:r>
            <a:endParaRPr i="0" sz="2400" u="none" cap="none" strike="noStrike">
              <a:solidFill>
                <a:srgbClr val="000000"/>
              </a:solidFill>
              <a:latin typeface="Arial"/>
              <a:ea typeface="Arial"/>
              <a:cs typeface="Arial"/>
              <a:sym typeface="Arial"/>
            </a:endParaRPr>
          </a:p>
        </p:txBody>
      </p:sp>
      <p:graphicFrame>
        <p:nvGraphicFramePr>
          <p:cNvPr id="397" name="Google Shape;397;p8"/>
          <p:cNvGraphicFramePr/>
          <p:nvPr/>
        </p:nvGraphicFramePr>
        <p:xfrm>
          <a:off x="5893343" y="862694"/>
          <a:ext cx="5277418" cy="5451291"/>
        </p:xfrm>
        <a:graphic>
          <a:graphicData uri="http://schemas.openxmlformats.org/drawingml/2006/chart">
            <c:chart r:id="rId4"/>
          </a:graphicData>
        </a:graphic>
      </p:graphicFrame>
      <p:sp>
        <p:nvSpPr>
          <p:cNvPr id="398" name="Google Shape;398;p8"/>
          <p:cNvSpPr txBox="1"/>
          <p:nvPr/>
        </p:nvSpPr>
        <p:spPr>
          <a:xfrm>
            <a:off x="7218051" y="5435032"/>
            <a:ext cx="2628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C0C0C"/>
              </a:buClr>
              <a:buSzPts val="2400"/>
              <a:buFont typeface="Arial"/>
              <a:buNone/>
            </a:pPr>
            <a:r>
              <a:rPr b="1" i="0" lang="ja-JP" sz="2400" u="none" cap="none" strike="noStrike">
                <a:solidFill>
                  <a:srgbClr val="0C0C0C"/>
                </a:solidFill>
                <a:latin typeface="Arial"/>
                <a:ea typeface="Arial"/>
                <a:cs typeface="Arial"/>
                <a:sym typeface="Arial"/>
              </a:rPr>
              <a:t>死者	23,000 </a:t>
            </a:r>
            <a:r>
              <a:rPr b="1" lang="ja-JP" sz="2400">
                <a:solidFill>
                  <a:srgbClr val="0C0C0C"/>
                </a:solidFill>
                <a:latin typeface="Arial"/>
                <a:ea typeface="Arial"/>
                <a:cs typeface="Arial"/>
                <a:sym typeface="Arial"/>
              </a:rPr>
              <a:t>人</a:t>
            </a:r>
            <a:endParaRPr b="0" i="0" sz="2400" u="none" cap="none" strike="noStrike">
              <a:solidFill>
                <a:srgbClr val="000000"/>
              </a:solidFill>
              <a:latin typeface="Arial"/>
              <a:ea typeface="Arial"/>
              <a:cs typeface="Arial"/>
              <a:sym typeface="Arial"/>
            </a:endParaRPr>
          </a:p>
        </p:txBody>
      </p:sp>
      <p:sp>
        <p:nvSpPr>
          <p:cNvPr id="399" name="Google Shape;399;p8"/>
          <p:cNvSpPr txBox="1"/>
          <p:nvPr/>
        </p:nvSpPr>
        <p:spPr>
          <a:xfrm>
            <a:off x="2032855" y="1095105"/>
            <a:ext cx="307625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C0C0C"/>
              </a:buClr>
              <a:buSzPts val="2400"/>
              <a:buFont typeface="Arial"/>
              <a:buNone/>
            </a:pPr>
            <a:r>
              <a:rPr b="1" i="0" lang="ja-JP" sz="2400" u="none" cap="none" strike="noStrike">
                <a:solidFill>
                  <a:srgbClr val="0C0C0C"/>
                </a:solidFill>
                <a:latin typeface="Arial"/>
                <a:ea typeface="Arial"/>
                <a:cs typeface="Arial"/>
                <a:sym typeface="Arial"/>
              </a:rPr>
              <a:t>南海トラフ巨大地震</a:t>
            </a:r>
            <a:endParaRPr b="1" i="0" sz="2400" u="none" cap="none" strike="noStrike">
              <a:solidFill>
                <a:srgbClr val="0C0C0C"/>
              </a:solidFill>
              <a:latin typeface="Arial"/>
              <a:ea typeface="Arial"/>
              <a:cs typeface="Arial"/>
              <a:sym typeface="Arial"/>
            </a:endParaRPr>
          </a:p>
        </p:txBody>
      </p:sp>
      <p:sp>
        <p:nvSpPr>
          <p:cNvPr id="400" name="Google Shape;400;p8"/>
          <p:cNvSpPr txBox="1"/>
          <p:nvPr/>
        </p:nvSpPr>
        <p:spPr>
          <a:xfrm>
            <a:off x="6840768" y="1095105"/>
            <a:ext cx="3382566"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C0C0C"/>
              </a:buClr>
              <a:buSzPts val="2400"/>
              <a:buFont typeface="Arial"/>
              <a:buNone/>
            </a:pPr>
            <a:r>
              <a:rPr b="1" lang="ja-JP" sz="2400">
                <a:solidFill>
                  <a:srgbClr val="0C0C0C"/>
                </a:solidFill>
                <a:latin typeface="Arial"/>
                <a:ea typeface="Arial"/>
                <a:cs typeface="Arial"/>
                <a:sym typeface="Arial"/>
              </a:rPr>
              <a:t>首都直下地震</a:t>
            </a:r>
            <a:endParaRPr b="1" i="0" sz="2400" u="none" cap="none" strike="noStrike">
              <a:solidFill>
                <a:srgbClr val="0C0C0C"/>
              </a:solidFill>
              <a:latin typeface="Arial"/>
              <a:ea typeface="Arial"/>
              <a:cs typeface="Arial"/>
              <a:sym typeface="Arial"/>
            </a:endParaRPr>
          </a:p>
        </p:txBody>
      </p:sp>
      <p:sp>
        <p:nvSpPr>
          <p:cNvPr id="401" name="Google Shape;401;p8"/>
          <p:cNvSpPr txBox="1"/>
          <p:nvPr/>
        </p:nvSpPr>
        <p:spPr>
          <a:xfrm>
            <a:off x="6394002" y="6024334"/>
            <a:ext cx="4265214" cy="5040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Clr>
                <a:srgbClr val="0C0C0C"/>
              </a:buClr>
              <a:buSzPts val="900"/>
              <a:buFont typeface="Arial"/>
              <a:buNone/>
            </a:pPr>
            <a:r>
              <a:rPr i="0" lang="ja-JP" sz="900" u="none" cap="none" strike="noStrike">
                <a:solidFill>
                  <a:srgbClr val="0C0C0C"/>
                </a:solidFill>
                <a:latin typeface="Arial"/>
                <a:ea typeface="Arial"/>
                <a:cs typeface="Arial"/>
                <a:sym typeface="Arial"/>
              </a:rPr>
              <a:t>出典：内閣府 防災情報のページ「首都直下地震対策検討WG」</a:t>
            </a:r>
            <a:endParaRPr i="0" sz="900" u="none" cap="none" strike="noStrike">
              <a:solidFill>
                <a:srgbClr val="0C0C0C"/>
              </a:solidFill>
              <a:latin typeface="Arial"/>
              <a:ea typeface="Arial"/>
              <a:cs typeface="Arial"/>
              <a:sym typeface="Arial"/>
            </a:endParaRPr>
          </a:p>
          <a:p>
            <a:pPr indent="0" lvl="0" marL="0" marR="0" rtl="0" algn="r">
              <a:spcBef>
                <a:spcPts val="0"/>
              </a:spcBef>
              <a:spcAft>
                <a:spcPts val="0"/>
              </a:spcAft>
              <a:buNone/>
            </a:pPr>
            <a:r>
              <a:rPr lang="ja-JP" sz="900">
                <a:solidFill>
                  <a:srgbClr val="000000"/>
                </a:solidFill>
                <a:latin typeface="Arial"/>
                <a:ea typeface="Arial"/>
                <a:cs typeface="Arial"/>
                <a:sym typeface="Arial"/>
              </a:rPr>
              <a:t>https://www.bousai.go.jp/jishin/syuto/taisaku_wg/pdf/syuto_wg_report.pdf</a:t>
            </a:r>
            <a:endParaRPr/>
          </a:p>
        </p:txBody>
      </p:sp>
      <p:sp>
        <p:nvSpPr>
          <p:cNvPr id="402" name="Google Shape;402;p8"/>
          <p:cNvSpPr txBox="1"/>
          <p:nvPr/>
        </p:nvSpPr>
        <p:spPr>
          <a:xfrm>
            <a:off x="682362" y="6024334"/>
            <a:ext cx="4642032" cy="5040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Clr>
                <a:srgbClr val="0C0C0C"/>
              </a:buClr>
              <a:buSzPts val="900"/>
              <a:buFont typeface="Arial"/>
              <a:buNone/>
            </a:pPr>
            <a:r>
              <a:rPr i="0" lang="ja-JP" sz="900" u="none" cap="none" strike="noStrike">
                <a:solidFill>
                  <a:srgbClr val="0C0C0C"/>
                </a:solidFill>
                <a:latin typeface="Arial"/>
                <a:ea typeface="Arial"/>
                <a:cs typeface="Arial"/>
                <a:sym typeface="Arial"/>
              </a:rPr>
              <a:t>出典：内閣府 防災情報のページ「南海トラフ巨大地震対策検討WG」</a:t>
            </a:r>
            <a:endParaRPr i="0" sz="900" u="none" cap="none" strike="noStrike">
              <a:solidFill>
                <a:srgbClr val="0C0C0C"/>
              </a:solidFill>
              <a:latin typeface="Arial"/>
              <a:ea typeface="Arial"/>
              <a:cs typeface="Arial"/>
              <a:sym typeface="Arial"/>
            </a:endParaRPr>
          </a:p>
          <a:p>
            <a:pPr indent="0" lvl="0" marL="0" marR="0" rtl="0" algn="r">
              <a:spcBef>
                <a:spcPts val="0"/>
              </a:spcBef>
              <a:spcAft>
                <a:spcPts val="0"/>
              </a:spcAft>
              <a:buClr>
                <a:srgbClr val="000000"/>
              </a:buClr>
              <a:buSzPts val="900"/>
              <a:buFont typeface="Arial"/>
              <a:buNone/>
            </a:pPr>
            <a:r>
              <a:rPr lang="ja-JP" sz="900">
                <a:solidFill>
                  <a:srgbClr val="000000"/>
                </a:solidFill>
                <a:latin typeface="Arial"/>
                <a:ea typeface="Arial"/>
                <a:cs typeface="Arial"/>
                <a:sym typeface="Arial"/>
              </a:rPr>
              <a:t>https://www.bousai.go.jp/jishin/nankai/taisaku_wg_02/pdf/saidai_01.pdf</a:t>
            </a:r>
            <a:endParaRPr i="0" sz="900" u="none" cap="none" strike="noStrike">
              <a:solidFill>
                <a:srgbClr val="000000"/>
              </a:solidFill>
              <a:latin typeface="Arial"/>
              <a:ea typeface="Arial"/>
              <a:cs typeface="Arial"/>
              <a:sym typeface="Arial"/>
            </a:endParaRPr>
          </a:p>
        </p:txBody>
      </p:sp>
      <p:sp>
        <p:nvSpPr>
          <p:cNvPr id="403" name="Google Shape;403;p8"/>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9"/>
          <p:cNvSpPr/>
          <p:nvPr/>
        </p:nvSpPr>
        <p:spPr>
          <a:xfrm>
            <a:off x="740229" y="5616026"/>
            <a:ext cx="11342914" cy="864000"/>
          </a:xfrm>
          <a:prstGeom prst="rect">
            <a:avLst/>
          </a:prstGeom>
          <a:noFill/>
          <a:ln cap="flat" cmpd="sng" w="19050">
            <a:solidFill>
              <a:srgbClr val="EA157A"/>
            </a:solidFill>
            <a:prstDash val="solid"/>
            <a:round/>
            <a:headEnd len="sm" w="sm" type="none"/>
            <a:tailEnd len="sm" w="sm" type="none"/>
          </a:ln>
        </p:spPr>
        <p:txBody>
          <a:bodyPr anchorCtr="0" anchor="ctr" bIns="45700" lIns="91400" spcFirstLastPara="1" rIns="91400" wrap="square" tIns="45700">
            <a:spAutoFit/>
          </a:bodyPr>
          <a:lstStyle/>
          <a:p>
            <a:pPr indent="0" lvl="0" marL="0" marR="0" rtl="0" algn="ctr">
              <a:lnSpc>
                <a:spcPct val="110000"/>
              </a:lnSpc>
              <a:spcBef>
                <a:spcPts val="0"/>
              </a:spcBef>
              <a:spcAft>
                <a:spcPts val="0"/>
              </a:spcAft>
              <a:buNone/>
            </a:pPr>
            <a:r>
              <a:t/>
            </a:r>
            <a:endParaRPr sz="1600">
              <a:solidFill>
                <a:schemeClr val="dk1"/>
              </a:solidFill>
              <a:latin typeface="Arial"/>
              <a:ea typeface="Arial"/>
              <a:cs typeface="Arial"/>
              <a:sym typeface="Arial"/>
            </a:endParaRPr>
          </a:p>
        </p:txBody>
      </p:sp>
      <p:sp>
        <p:nvSpPr>
          <p:cNvPr id="410" name="Google Shape;410;p9"/>
          <p:cNvSpPr txBox="1"/>
          <p:nvPr/>
        </p:nvSpPr>
        <p:spPr>
          <a:xfrm>
            <a:off x="845614" y="304793"/>
            <a:ext cx="10500772" cy="6840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800"/>
              <a:buFont typeface="Arial"/>
              <a:buNone/>
            </a:pPr>
            <a:r>
              <a:rPr b="1" lang="ja-JP" sz="2800">
                <a:solidFill>
                  <a:schemeClr val="dk1"/>
                </a:solidFill>
                <a:latin typeface="Arial"/>
                <a:ea typeface="Arial"/>
                <a:cs typeface="Arial"/>
                <a:sym typeface="Arial"/>
              </a:rPr>
              <a:t>南海トラフ巨大地震－防災対策による被害軽減</a:t>
            </a:r>
            <a:endParaRPr/>
          </a:p>
        </p:txBody>
      </p:sp>
      <p:graphicFrame>
        <p:nvGraphicFramePr>
          <p:cNvPr id="411" name="Google Shape;411;p9"/>
          <p:cNvGraphicFramePr/>
          <p:nvPr/>
        </p:nvGraphicFramePr>
        <p:xfrm>
          <a:off x="501585" y="1778833"/>
          <a:ext cx="2520000" cy="3240000"/>
        </p:xfrm>
        <a:graphic>
          <a:graphicData uri="http://schemas.openxmlformats.org/drawingml/2006/chart">
            <c:chart r:id="rId3"/>
          </a:graphicData>
        </a:graphic>
      </p:graphicFrame>
      <p:graphicFrame>
        <p:nvGraphicFramePr>
          <p:cNvPr id="412" name="Google Shape;412;p9"/>
          <p:cNvGraphicFramePr/>
          <p:nvPr/>
        </p:nvGraphicFramePr>
        <p:xfrm>
          <a:off x="3446916" y="1778833"/>
          <a:ext cx="2520000" cy="3240000"/>
        </p:xfrm>
        <a:graphic>
          <a:graphicData uri="http://schemas.openxmlformats.org/drawingml/2006/chart">
            <c:chart r:id="rId4"/>
          </a:graphicData>
        </a:graphic>
      </p:graphicFrame>
      <p:sp>
        <p:nvSpPr>
          <p:cNvPr id="413" name="Google Shape;413;p9"/>
          <p:cNvSpPr txBox="1"/>
          <p:nvPr/>
        </p:nvSpPr>
        <p:spPr>
          <a:xfrm>
            <a:off x="617215" y="1069046"/>
            <a:ext cx="2288740" cy="504000"/>
          </a:xfrm>
          <a:prstGeom prst="rect">
            <a:avLst/>
          </a:prstGeom>
          <a:noFill/>
          <a:ln>
            <a:noFill/>
          </a:ln>
        </p:spPr>
        <p:txBody>
          <a:bodyPr anchorCtr="0" anchor="t" bIns="36000" lIns="91425" spcFirstLastPara="1" rIns="91425" wrap="square" tIns="72000">
            <a:noAutofit/>
          </a:bodyPr>
          <a:lstStyle/>
          <a:p>
            <a:pPr indent="0" lvl="0" marL="0" marR="0" rtl="0" algn="l">
              <a:lnSpc>
                <a:spcPct val="100000"/>
              </a:lnSpc>
              <a:spcBef>
                <a:spcPts val="0"/>
              </a:spcBef>
              <a:spcAft>
                <a:spcPts val="0"/>
              </a:spcAft>
              <a:buClr>
                <a:srgbClr val="595959"/>
              </a:buClr>
              <a:buSzPts val="1800"/>
              <a:buFont typeface="Arial"/>
              <a:buNone/>
            </a:pPr>
            <a:r>
              <a:rPr b="1" i="0" lang="ja-JP" sz="1800" u="none" cap="none" strike="noStrike">
                <a:solidFill>
                  <a:srgbClr val="262626"/>
                </a:solidFill>
                <a:latin typeface="Arial"/>
                <a:ea typeface="Arial"/>
                <a:cs typeface="Arial"/>
                <a:sym typeface="Arial"/>
              </a:rPr>
              <a:t>建物倒壊による死者</a:t>
            </a:r>
            <a:endParaRPr/>
          </a:p>
        </p:txBody>
      </p:sp>
      <p:sp>
        <p:nvSpPr>
          <p:cNvPr id="414" name="Google Shape;414;p9"/>
          <p:cNvSpPr txBox="1"/>
          <p:nvPr/>
        </p:nvSpPr>
        <p:spPr>
          <a:xfrm>
            <a:off x="3418041" y="1069046"/>
            <a:ext cx="2592000" cy="50400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800"/>
              <a:buFont typeface="Arial"/>
              <a:buNone/>
            </a:pPr>
            <a:r>
              <a:rPr b="1" i="0" lang="ja-JP" sz="1800" u="none" cap="none" strike="noStrike">
                <a:solidFill>
                  <a:srgbClr val="262626"/>
                </a:solidFill>
                <a:latin typeface="Arial"/>
                <a:ea typeface="Arial"/>
                <a:cs typeface="Arial"/>
                <a:sym typeface="Arial"/>
              </a:rPr>
              <a:t>家具の転倒・落下</a:t>
            </a:r>
            <a:endParaRPr b="1" i="0" sz="1800" u="none" cap="none" strike="noStrike">
              <a:solidFill>
                <a:srgbClr val="262626"/>
              </a:solidFill>
              <a:latin typeface="Arial"/>
              <a:ea typeface="Arial"/>
              <a:cs typeface="Arial"/>
              <a:sym typeface="Arial"/>
            </a:endParaRPr>
          </a:p>
          <a:p>
            <a:pPr indent="0" lvl="0" marL="0" marR="0" rtl="0" algn="ctr">
              <a:lnSpc>
                <a:spcPct val="100000"/>
              </a:lnSpc>
              <a:spcBef>
                <a:spcPts val="0"/>
              </a:spcBef>
              <a:spcAft>
                <a:spcPts val="0"/>
              </a:spcAft>
              <a:buClr>
                <a:srgbClr val="595959"/>
              </a:buClr>
              <a:buSzPts val="1800"/>
              <a:buFont typeface="Arial"/>
              <a:buNone/>
            </a:pPr>
            <a:r>
              <a:rPr b="1" i="0" lang="ja-JP" sz="1800" u="none" cap="none" strike="noStrike">
                <a:solidFill>
                  <a:srgbClr val="262626"/>
                </a:solidFill>
                <a:latin typeface="Arial"/>
                <a:ea typeface="Arial"/>
                <a:cs typeface="Arial"/>
                <a:sym typeface="Arial"/>
              </a:rPr>
              <a:t>などによる死者</a:t>
            </a:r>
            <a:endParaRPr/>
          </a:p>
        </p:txBody>
      </p:sp>
      <p:sp>
        <p:nvSpPr>
          <p:cNvPr id="415" name="Google Shape;415;p9"/>
          <p:cNvSpPr txBox="1"/>
          <p:nvPr/>
        </p:nvSpPr>
        <p:spPr>
          <a:xfrm>
            <a:off x="6356247" y="1069046"/>
            <a:ext cx="2592000" cy="50400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800"/>
              <a:buFont typeface="Arial"/>
              <a:buNone/>
            </a:pPr>
            <a:r>
              <a:rPr b="1" i="0" lang="ja-JP" sz="1800" u="none" cap="none" strike="noStrike">
                <a:solidFill>
                  <a:srgbClr val="262626"/>
                </a:solidFill>
                <a:latin typeface="Arial"/>
                <a:ea typeface="Arial"/>
                <a:cs typeface="Arial"/>
                <a:sym typeface="Arial"/>
              </a:rPr>
              <a:t>火災による死者</a:t>
            </a:r>
            <a:endParaRPr/>
          </a:p>
        </p:txBody>
      </p:sp>
      <p:sp>
        <p:nvSpPr>
          <p:cNvPr id="416" name="Google Shape;416;p9"/>
          <p:cNvSpPr txBox="1"/>
          <p:nvPr/>
        </p:nvSpPr>
        <p:spPr>
          <a:xfrm>
            <a:off x="9303318" y="1069046"/>
            <a:ext cx="2592000" cy="50400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800"/>
              <a:buFont typeface="Arial"/>
              <a:buNone/>
            </a:pPr>
            <a:r>
              <a:rPr b="1" i="0" lang="ja-JP" sz="1800" u="none" cap="none" strike="noStrike">
                <a:solidFill>
                  <a:srgbClr val="262626"/>
                </a:solidFill>
                <a:latin typeface="Arial"/>
                <a:ea typeface="Arial"/>
                <a:cs typeface="Arial"/>
                <a:sym typeface="Arial"/>
              </a:rPr>
              <a:t>津波による死者</a:t>
            </a:r>
            <a:endParaRPr/>
          </a:p>
        </p:txBody>
      </p:sp>
      <p:sp>
        <p:nvSpPr>
          <p:cNvPr id="417" name="Google Shape;417;p9"/>
          <p:cNvSpPr txBox="1"/>
          <p:nvPr/>
        </p:nvSpPr>
        <p:spPr>
          <a:xfrm>
            <a:off x="220633" y="1526833"/>
            <a:ext cx="827773" cy="324000"/>
          </a:xfrm>
          <a:prstGeom prst="rect">
            <a:avLst/>
          </a:prstGeom>
          <a:noFill/>
          <a:ln>
            <a:noFill/>
          </a:ln>
        </p:spPr>
        <p:txBody>
          <a:bodyPr anchorCtr="0" anchor="t" bIns="36000" lIns="36000" spcFirstLastPara="1" rIns="36000" wrap="square" tIns="72000">
            <a:noAutofit/>
          </a:bodyPr>
          <a:lstStyle/>
          <a:p>
            <a:pPr indent="0" lvl="0" marL="0" marR="0" rtl="0" algn="r">
              <a:lnSpc>
                <a:spcPct val="100000"/>
              </a:lnSpc>
              <a:spcBef>
                <a:spcPts val="0"/>
              </a:spcBef>
              <a:spcAft>
                <a:spcPts val="0"/>
              </a:spcAft>
              <a:buClr>
                <a:srgbClr val="595959"/>
              </a:buClr>
              <a:buSzPts val="1300"/>
              <a:buFont typeface="Arial"/>
              <a:buNone/>
            </a:pPr>
            <a:r>
              <a:rPr b="0" i="0" lang="ja-JP" sz="1300" u="none" cap="none" strike="noStrike">
                <a:solidFill>
                  <a:srgbClr val="262626"/>
                </a:solidFill>
                <a:latin typeface="Arial"/>
                <a:ea typeface="Arial"/>
                <a:cs typeface="Arial"/>
                <a:sym typeface="Arial"/>
              </a:rPr>
              <a:t>（万人）</a:t>
            </a:r>
            <a:endParaRPr/>
          </a:p>
        </p:txBody>
      </p:sp>
      <p:sp>
        <p:nvSpPr>
          <p:cNvPr id="418" name="Google Shape;418;p9"/>
          <p:cNvSpPr txBox="1"/>
          <p:nvPr/>
        </p:nvSpPr>
        <p:spPr>
          <a:xfrm>
            <a:off x="3158845" y="1526833"/>
            <a:ext cx="827773" cy="324000"/>
          </a:xfrm>
          <a:prstGeom prst="rect">
            <a:avLst/>
          </a:prstGeom>
          <a:noFill/>
          <a:ln>
            <a:noFill/>
          </a:ln>
        </p:spPr>
        <p:txBody>
          <a:bodyPr anchorCtr="0" anchor="t" bIns="36000" lIns="36000" spcFirstLastPara="1" rIns="36000" wrap="square" tIns="72000">
            <a:noAutofit/>
          </a:bodyPr>
          <a:lstStyle/>
          <a:p>
            <a:pPr indent="0" lvl="0" marL="0" marR="0" rtl="0" algn="r">
              <a:lnSpc>
                <a:spcPct val="100000"/>
              </a:lnSpc>
              <a:spcBef>
                <a:spcPts val="0"/>
              </a:spcBef>
              <a:spcAft>
                <a:spcPts val="0"/>
              </a:spcAft>
              <a:buClr>
                <a:srgbClr val="595959"/>
              </a:buClr>
              <a:buSzPts val="1300"/>
              <a:buFont typeface="Arial"/>
              <a:buNone/>
            </a:pPr>
            <a:r>
              <a:rPr b="0" i="0" lang="ja-JP" sz="1300" u="none" cap="none" strike="noStrike">
                <a:solidFill>
                  <a:srgbClr val="262626"/>
                </a:solidFill>
                <a:latin typeface="Arial"/>
                <a:ea typeface="Arial"/>
                <a:cs typeface="Arial"/>
                <a:sym typeface="Arial"/>
              </a:rPr>
              <a:t>（千人）</a:t>
            </a:r>
            <a:endParaRPr/>
          </a:p>
        </p:txBody>
      </p:sp>
      <p:sp>
        <p:nvSpPr>
          <p:cNvPr id="419" name="Google Shape;419;p9"/>
          <p:cNvSpPr txBox="1"/>
          <p:nvPr/>
        </p:nvSpPr>
        <p:spPr>
          <a:xfrm>
            <a:off x="6174072" y="1526833"/>
            <a:ext cx="827773" cy="324000"/>
          </a:xfrm>
          <a:prstGeom prst="rect">
            <a:avLst/>
          </a:prstGeom>
          <a:noFill/>
          <a:ln>
            <a:noFill/>
          </a:ln>
        </p:spPr>
        <p:txBody>
          <a:bodyPr anchorCtr="0" anchor="t" bIns="36000" lIns="36000" spcFirstLastPara="1" rIns="36000" wrap="square" tIns="72000">
            <a:noAutofit/>
          </a:bodyPr>
          <a:lstStyle/>
          <a:p>
            <a:pPr indent="0" lvl="0" marL="0" marR="0" rtl="0" algn="r">
              <a:lnSpc>
                <a:spcPct val="100000"/>
              </a:lnSpc>
              <a:spcBef>
                <a:spcPts val="0"/>
              </a:spcBef>
              <a:spcAft>
                <a:spcPts val="0"/>
              </a:spcAft>
              <a:buClr>
                <a:srgbClr val="595959"/>
              </a:buClr>
              <a:buSzPts val="1300"/>
              <a:buFont typeface="Arial"/>
              <a:buNone/>
            </a:pPr>
            <a:r>
              <a:rPr b="0" i="0" lang="ja-JP" sz="1300" u="none" cap="none" strike="noStrike">
                <a:solidFill>
                  <a:srgbClr val="262626"/>
                </a:solidFill>
                <a:latin typeface="Arial"/>
                <a:ea typeface="Arial"/>
                <a:cs typeface="Arial"/>
                <a:sym typeface="Arial"/>
              </a:rPr>
              <a:t>（万人）</a:t>
            </a:r>
            <a:endParaRPr/>
          </a:p>
        </p:txBody>
      </p:sp>
      <p:sp>
        <p:nvSpPr>
          <p:cNvPr id="420" name="Google Shape;420;p9"/>
          <p:cNvSpPr txBox="1"/>
          <p:nvPr/>
        </p:nvSpPr>
        <p:spPr>
          <a:xfrm>
            <a:off x="9063748" y="1526833"/>
            <a:ext cx="827773" cy="324000"/>
          </a:xfrm>
          <a:prstGeom prst="rect">
            <a:avLst/>
          </a:prstGeom>
          <a:noFill/>
          <a:ln>
            <a:noFill/>
          </a:ln>
        </p:spPr>
        <p:txBody>
          <a:bodyPr anchorCtr="0" anchor="t" bIns="36000" lIns="36000" spcFirstLastPara="1" rIns="36000" wrap="square" tIns="72000">
            <a:noAutofit/>
          </a:bodyPr>
          <a:lstStyle/>
          <a:p>
            <a:pPr indent="0" lvl="0" marL="0" marR="0" rtl="0" algn="r">
              <a:lnSpc>
                <a:spcPct val="100000"/>
              </a:lnSpc>
              <a:spcBef>
                <a:spcPts val="0"/>
              </a:spcBef>
              <a:spcAft>
                <a:spcPts val="0"/>
              </a:spcAft>
              <a:buClr>
                <a:srgbClr val="595959"/>
              </a:buClr>
              <a:buSzPts val="1300"/>
              <a:buFont typeface="Arial"/>
              <a:buNone/>
            </a:pPr>
            <a:r>
              <a:rPr b="0" i="0" lang="ja-JP" sz="1300" u="none" cap="none" strike="noStrike">
                <a:solidFill>
                  <a:srgbClr val="262626"/>
                </a:solidFill>
                <a:latin typeface="Arial"/>
                <a:ea typeface="Arial"/>
                <a:cs typeface="Arial"/>
                <a:sym typeface="Arial"/>
              </a:rPr>
              <a:t>（万人）</a:t>
            </a:r>
            <a:endParaRPr/>
          </a:p>
        </p:txBody>
      </p:sp>
      <p:sp>
        <p:nvSpPr>
          <p:cNvPr id="421" name="Google Shape;421;p9"/>
          <p:cNvSpPr txBox="1"/>
          <p:nvPr/>
        </p:nvSpPr>
        <p:spPr>
          <a:xfrm>
            <a:off x="896216" y="4909243"/>
            <a:ext cx="936000" cy="68400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300"/>
              <a:buFont typeface="Arial"/>
              <a:buNone/>
            </a:pPr>
            <a:r>
              <a:rPr b="1" i="0" lang="ja-JP" sz="1300" u="none" cap="none" strike="noStrike">
                <a:solidFill>
                  <a:srgbClr val="262626"/>
                </a:solidFill>
                <a:latin typeface="Arial"/>
                <a:ea typeface="Arial"/>
                <a:cs typeface="Arial"/>
                <a:sym typeface="Arial"/>
              </a:rPr>
              <a:t>現状平均耐震化率90％</a:t>
            </a:r>
            <a:endParaRPr b="1" i="0" sz="1300" u="none" cap="none" strike="noStrike">
              <a:solidFill>
                <a:srgbClr val="262626"/>
              </a:solidFill>
              <a:latin typeface="Arial"/>
              <a:ea typeface="Arial"/>
              <a:cs typeface="Arial"/>
              <a:sym typeface="Arial"/>
            </a:endParaRPr>
          </a:p>
        </p:txBody>
      </p:sp>
      <p:sp>
        <p:nvSpPr>
          <p:cNvPr id="422" name="Google Shape;422;p9"/>
          <p:cNvSpPr txBox="1"/>
          <p:nvPr/>
        </p:nvSpPr>
        <p:spPr>
          <a:xfrm>
            <a:off x="1821530" y="4909243"/>
            <a:ext cx="1116000" cy="72000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300"/>
              <a:buFont typeface="Arial"/>
              <a:buNone/>
            </a:pPr>
            <a:r>
              <a:rPr b="1" i="0" lang="ja-JP" sz="1300" u="none" cap="none" strike="noStrike">
                <a:solidFill>
                  <a:srgbClr val="262626"/>
                </a:solidFill>
                <a:latin typeface="Arial"/>
                <a:ea typeface="Arial"/>
                <a:cs typeface="Arial"/>
                <a:sym typeface="Arial"/>
              </a:rPr>
              <a:t>耐震化率100％</a:t>
            </a:r>
            <a:endParaRPr b="1" i="0" sz="1300" u="none" cap="none" strike="noStrike">
              <a:solidFill>
                <a:srgbClr val="262626"/>
              </a:solidFill>
              <a:latin typeface="Arial"/>
              <a:ea typeface="Arial"/>
              <a:cs typeface="Arial"/>
              <a:sym typeface="Arial"/>
            </a:endParaRPr>
          </a:p>
        </p:txBody>
      </p:sp>
      <p:sp>
        <p:nvSpPr>
          <p:cNvPr id="423" name="Google Shape;423;p9"/>
          <p:cNvSpPr txBox="1"/>
          <p:nvPr/>
        </p:nvSpPr>
        <p:spPr>
          <a:xfrm>
            <a:off x="3890962" y="4909243"/>
            <a:ext cx="936000" cy="72000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300"/>
              <a:buFont typeface="Arial"/>
              <a:buNone/>
            </a:pPr>
            <a:r>
              <a:rPr b="1" i="0" lang="ja-JP" sz="1300" u="none" cap="none" strike="noStrike">
                <a:solidFill>
                  <a:srgbClr val="262626"/>
                </a:solidFill>
                <a:latin typeface="Arial"/>
                <a:ea typeface="Arial"/>
                <a:cs typeface="Arial"/>
                <a:sym typeface="Arial"/>
              </a:rPr>
              <a:t>現状</a:t>
            </a:r>
            <a:endParaRPr b="1" i="0" sz="1300" u="none" cap="none" strike="noStrike">
              <a:solidFill>
                <a:srgbClr val="262626"/>
              </a:solidFill>
              <a:latin typeface="Arial"/>
              <a:ea typeface="Arial"/>
              <a:cs typeface="Arial"/>
              <a:sym typeface="Arial"/>
            </a:endParaRPr>
          </a:p>
          <a:p>
            <a:pPr indent="0" lvl="0" marL="0" marR="0" rtl="0" algn="ctr">
              <a:lnSpc>
                <a:spcPct val="100000"/>
              </a:lnSpc>
              <a:spcBef>
                <a:spcPts val="0"/>
              </a:spcBef>
              <a:spcAft>
                <a:spcPts val="0"/>
              </a:spcAft>
              <a:buClr>
                <a:srgbClr val="595959"/>
              </a:buClr>
              <a:buSzPts val="1300"/>
              <a:buFont typeface="Arial"/>
              <a:buNone/>
            </a:pPr>
            <a:r>
              <a:rPr b="1" i="0" lang="ja-JP" sz="1300" u="none" cap="none" strike="noStrike">
                <a:solidFill>
                  <a:srgbClr val="262626"/>
                </a:solidFill>
                <a:latin typeface="Arial"/>
                <a:ea typeface="Arial"/>
                <a:cs typeface="Arial"/>
                <a:sym typeface="Arial"/>
              </a:rPr>
              <a:t>対策済</a:t>
            </a:r>
            <a:endParaRPr b="1" i="0" sz="1300" u="none" cap="none" strike="noStrike">
              <a:solidFill>
                <a:srgbClr val="262626"/>
              </a:solidFill>
              <a:latin typeface="Arial"/>
              <a:ea typeface="Arial"/>
              <a:cs typeface="Arial"/>
              <a:sym typeface="Arial"/>
            </a:endParaRPr>
          </a:p>
          <a:p>
            <a:pPr indent="0" lvl="0" marL="0" marR="0" rtl="0" algn="ctr">
              <a:lnSpc>
                <a:spcPct val="100000"/>
              </a:lnSpc>
              <a:spcBef>
                <a:spcPts val="0"/>
              </a:spcBef>
              <a:spcAft>
                <a:spcPts val="0"/>
              </a:spcAft>
              <a:buClr>
                <a:srgbClr val="595959"/>
              </a:buClr>
              <a:buSzPts val="1300"/>
              <a:buFont typeface="Arial"/>
              <a:buNone/>
            </a:pPr>
            <a:r>
              <a:rPr b="1" i="0" lang="ja-JP" sz="1300" u="none" cap="none" strike="noStrike">
                <a:solidFill>
                  <a:srgbClr val="262626"/>
                </a:solidFill>
                <a:latin typeface="Arial"/>
                <a:ea typeface="Arial"/>
                <a:cs typeface="Arial"/>
                <a:sym typeface="Arial"/>
              </a:rPr>
              <a:t>35.9％</a:t>
            </a:r>
            <a:endParaRPr b="1" i="0" sz="1300" u="none" cap="none" strike="noStrike">
              <a:solidFill>
                <a:srgbClr val="262626"/>
              </a:solidFill>
              <a:latin typeface="Arial"/>
              <a:ea typeface="Arial"/>
              <a:cs typeface="Arial"/>
              <a:sym typeface="Arial"/>
            </a:endParaRPr>
          </a:p>
        </p:txBody>
      </p:sp>
      <p:sp>
        <p:nvSpPr>
          <p:cNvPr id="424" name="Google Shape;424;p9"/>
          <p:cNvSpPr txBox="1"/>
          <p:nvPr/>
        </p:nvSpPr>
        <p:spPr>
          <a:xfrm>
            <a:off x="4891916" y="4909243"/>
            <a:ext cx="936000" cy="72000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300"/>
              <a:buFont typeface="Arial"/>
              <a:buNone/>
            </a:pPr>
            <a:r>
              <a:rPr b="1" i="0" lang="ja-JP" sz="1300" u="none" cap="none" strike="noStrike">
                <a:solidFill>
                  <a:srgbClr val="262626"/>
                </a:solidFill>
                <a:latin typeface="Arial"/>
                <a:ea typeface="Arial"/>
                <a:cs typeface="Arial"/>
                <a:sym typeface="Arial"/>
              </a:rPr>
              <a:t>転倒防止</a:t>
            </a:r>
            <a:endParaRPr b="1" i="0" sz="1300" u="none" cap="none" strike="noStrike">
              <a:solidFill>
                <a:srgbClr val="262626"/>
              </a:solidFill>
              <a:latin typeface="Arial"/>
              <a:ea typeface="Arial"/>
              <a:cs typeface="Arial"/>
              <a:sym typeface="Arial"/>
            </a:endParaRPr>
          </a:p>
          <a:p>
            <a:pPr indent="0" lvl="0" marL="0" marR="0" rtl="0" algn="ctr">
              <a:lnSpc>
                <a:spcPct val="100000"/>
              </a:lnSpc>
              <a:spcBef>
                <a:spcPts val="0"/>
              </a:spcBef>
              <a:spcAft>
                <a:spcPts val="0"/>
              </a:spcAft>
              <a:buClr>
                <a:srgbClr val="595959"/>
              </a:buClr>
              <a:buSzPts val="1300"/>
              <a:buFont typeface="Arial"/>
              <a:buNone/>
            </a:pPr>
            <a:r>
              <a:rPr b="1" i="0" lang="ja-JP" sz="1300" u="none" cap="none" strike="noStrike">
                <a:solidFill>
                  <a:srgbClr val="262626"/>
                </a:solidFill>
                <a:latin typeface="Arial"/>
                <a:ea typeface="Arial"/>
                <a:cs typeface="Arial"/>
                <a:sym typeface="Arial"/>
              </a:rPr>
              <a:t>実施率</a:t>
            </a:r>
            <a:endParaRPr b="1" i="0" sz="1300" u="none" cap="none" strike="noStrike">
              <a:solidFill>
                <a:srgbClr val="262626"/>
              </a:solidFill>
              <a:latin typeface="Arial"/>
              <a:ea typeface="Arial"/>
              <a:cs typeface="Arial"/>
              <a:sym typeface="Arial"/>
            </a:endParaRPr>
          </a:p>
          <a:p>
            <a:pPr indent="0" lvl="0" marL="0" marR="0" rtl="0" algn="ctr">
              <a:lnSpc>
                <a:spcPct val="100000"/>
              </a:lnSpc>
              <a:spcBef>
                <a:spcPts val="0"/>
              </a:spcBef>
              <a:spcAft>
                <a:spcPts val="0"/>
              </a:spcAft>
              <a:buClr>
                <a:srgbClr val="595959"/>
              </a:buClr>
              <a:buSzPts val="1300"/>
              <a:buFont typeface="Arial"/>
              <a:buNone/>
            </a:pPr>
            <a:r>
              <a:rPr b="1" i="0" lang="ja-JP" sz="1300" u="none" cap="none" strike="noStrike">
                <a:solidFill>
                  <a:srgbClr val="262626"/>
                </a:solidFill>
                <a:latin typeface="Arial"/>
                <a:ea typeface="Arial"/>
                <a:cs typeface="Arial"/>
                <a:sym typeface="Arial"/>
              </a:rPr>
              <a:t>100％</a:t>
            </a:r>
            <a:endParaRPr b="1" i="0" sz="1300" u="none" cap="none" strike="noStrike">
              <a:solidFill>
                <a:srgbClr val="262626"/>
              </a:solidFill>
              <a:latin typeface="Arial"/>
              <a:ea typeface="Arial"/>
              <a:cs typeface="Arial"/>
              <a:sym typeface="Arial"/>
            </a:endParaRPr>
          </a:p>
        </p:txBody>
      </p:sp>
      <p:cxnSp>
        <p:nvCxnSpPr>
          <p:cNvPr id="425" name="Google Shape;425;p9"/>
          <p:cNvCxnSpPr/>
          <p:nvPr/>
        </p:nvCxnSpPr>
        <p:spPr>
          <a:xfrm>
            <a:off x="1722922" y="2317847"/>
            <a:ext cx="616017" cy="1568918"/>
          </a:xfrm>
          <a:prstGeom prst="straightConnector1">
            <a:avLst/>
          </a:prstGeom>
          <a:noFill/>
          <a:ln cap="flat" cmpd="sng" w="57150">
            <a:solidFill>
              <a:srgbClr val="F02891"/>
            </a:solidFill>
            <a:prstDash val="solid"/>
            <a:miter lim="800000"/>
            <a:headEnd len="sm" w="sm" type="none"/>
            <a:tailEnd len="med" w="med" type="triangle"/>
          </a:ln>
        </p:spPr>
      </p:cxnSp>
      <p:sp>
        <p:nvSpPr>
          <p:cNvPr id="426" name="Google Shape;426;p9"/>
          <p:cNvSpPr txBox="1"/>
          <p:nvPr/>
        </p:nvSpPr>
        <p:spPr>
          <a:xfrm>
            <a:off x="1908580" y="2721511"/>
            <a:ext cx="1116000" cy="308319"/>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600"/>
              <a:buFont typeface="Arial"/>
              <a:buNone/>
            </a:pPr>
            <a:r>
              <a:rPr b="1" i="0" lang="ja-JP" sz="1600" u="none" cap="none" strike="noStrike">
                <a:solidFill>
                  <a:srgbClr val="F02891"/>
                </a:solidFill>
                <a:latin typeface="Arial"/>
                <a:ea typeface="Arial"/>
                <a:cs typeface="Arial"/>
                <a:sym typeface="Arial"/>
              </a:rPr>
              <a:t>約77％減</a:t>
            </a:r>
            <a:endParaRPr b="1" i="0" sz="1600" u="none" cap="none" strike="noStrike">
              <a:solidFill>
                <a:srgbClr val="F02891"/>
              </a:solidFill>
              <a:latin typeface="Arial"/>
              <a:ea typeface="Arial"/>
              <a:cs typeface="Arial"/>
              <a:sym typeface="Arial"/>
            </a:endParaRPr>
          </a:p>
        </p:txBody>
      </p:sp>
      <p:cxnSp>
        <p:nvCxnSpPr>
          <p:cNvPr id="427" name="Google Shape;427;p9"/>
          <p:cNvCxnSpPr/>
          <p:nvPr/>
        </p:nvCxnSpPr>
        <p:spPr>
          <a:xfrm>
            <a:off x="4658627" y="2327472"/>
            <a:ext cx="606392" cy="1328286"/>
          </a:xfrm>
          <a:prstGeom prst="straightConnector1">
            <a:avLst/>
          </a:prstGeom>
          <a:noFill/>
          <a:ln cap="flat" cmpd="sng" w="57150">
            <a:solidFill>
              <a:srgbClr val="F02891"/>
            </a:solidFill>
            <a:prstDash val="solid"/>
            <a:miter lim="800000"/>
            <a:headEnd len="sm" w="sm" type="none"/>
            <a:tailEnd len="med" w="med" type="triangle"/>
          </a:ln>
        </p:spPr>
      </p:cxnSp>
      <p:sp>
        <p:nvSpPr>
          <p:cNvPr id="428" name="Google Shape;428;p9"/>
          <p:cNvSpPr txBox="1"/>
          <p:nvPr/>
        </p:nvSpPr>
        <p:spPr>
          <a:xfrm>
            <a:off x="4872682" y="2721511"/>
            <a:ext cx="1116000" cy="308319"/>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600"/>
              <a:buFont typeface="Arial"/>
              <a:buNone/>
            </a:pPr>
            <a:r>
              <a:rPr b="1" i="0" lang="ja-JP" sz="1600" u="none" cap="none" strike="noStrike">
                <a:solidFill>
                  <a:srgbClr val="F02891"/>
                </a:solidFill>
                <a:latin typeface="Arial"/>
                <a:ea typeface="Arial"/>
                <a:cs typeface="Arial"/>
                <a:sym typeface="Arial"/>
              </a:rPr>
              <a:t>約66％減</a:t>
            </a:r>
            <a:endParaRPr b="1" i="0" sz="1600" u="none" cap="none" strike="noStrike">
              <a:solidFill>
                <a:srgbClr val="F02891"/>
              </a:solidFill>
              <a:latin typeface="Arial"/>
              <a:ea typeface="Arial"/>
              <a:cs typeface="Arial"/>
              <a:sym typeface="Arial"/>
            </a:endParaRPr>
          </a:p>
        </p:txBody>
      </p:sp>
      <p:graphicFrame>
        <p:nvGraphicFramePr>
          <p:cNvPr id="429" name="Google Shape;429;p9"/>
          <p:cNvGraphicFramePr/>
          <p:nvPr/>
        </p:nvGraphicFramePr>
        <p:xfrm>
          <a:off x="9334895" y="1778833"/>
          <a:ext cx="2520000" cy="3240000"/>
        </p:xfrm>
        <a:graphic>
          <a:graphicData uri="http://schemas.openxmlformats.org/drawingml/2006/chart">
            <c:chart r:id="rId5"/>
          </a:graphicData>
        </a:graphic>
      </p:graphicFrame>
      <p:sp>
        <p:nvSpPr>
          <p:cNvPr id="430" name="Google Shape;430;p9"/>
          <p:cNvSpPr txBox="1"/>
          <p:nvPr/>
        </p:nvSpPr>
        <p:spPr>
          <a:xfrm>
            <a:off x="9836692" y="4909243"/>
            <a:ext cx="936000" cy="72000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200"/>
              <a:buFont typeface="Arial"/>
              <a:buNone/>
            </a:pPr>
            <a:r>
              <a:rPr b="1" i="0" lang="ja-JP" sz="1200" u="none" cap="none" strike="noStrike">
                <a:solidFill>
                  <a:srgbClr val="262626"/>
                </a:solidFill>
                <a:latin typeface="Arial"/>
                <a:ea typeface="Arial"/>
                <a:cs typeface="Arial"/>
                <a:sym typeface="Arial"/>
              </a:rPr>
              <a:t>早期避難意識が</a:t>
            </a:r>
            <a:br>
              <a:rPr b="1" i="0" lang="ja-JP" sz="1200" u="none" cap="none" strike="noStrike">
                <a:solidFill>
                  <a:srgbClr val="262626"/>
                </a:solidFill>
                <a:latin typeface="Arial"/>
                <a:ea typeface="Arial"/>
                <a:cs typeface="Arial"/>
                <a:sym typeface="Arial"/>
              </a:rPr>
            </a:br>
            <a:r>
              <a:rPr b="1" i="0" lang="ja-JP" sz="1200" u="none" cap="none" strike="noStrike">
                <a:solidFill>
                  <a:srgbClr val="262626"/>
                </a:solidFill>
                <a:latin typeface="Arial"/>
                <a:ea typeface="Arial"/>
                <a:cs typeface="Arial"/>
                <a:sym typeface="Arial"/>
              </a:rPr>
              <a:t>低い場合</a:t>
            </a:r>
            <a:endParaRPr b="1" i="0" sz="1200" u="none" cap="none" strike="noStrike">
              <a:solidFill>
                <a:srgbClr val="262626"/>
              </a:solidFill>
              <a:latin typeface="Arial"/>
              <a:ea typeface="Arial"/>
              <a:cs typeface="Arial"/>
              <a:sym typeface="Arial"/>
            </a:endParaRPr>
          </a:p>
        </p:txBody>
      </p:sp>
      <p:sp>
        <p:nvSpPr>
          <p:cNvPr id="431" name="Google Shape;431;p9"/>
          <p:cNvSpPr txBox="1"/>
          <p:nvPr/>
        </p:nvSpPr>
        <p:spPr>
          <a:xfrm>
            <a:off x="10707753" y="4909243"/>
            <a:ext cx="1225800" cy="72000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200"/>
              <a:buFont typeface="Arial"/>
              <a:buNone/>
            </a:pPr>
            <a:r>
              <a:rPr b="1" i="0" lang="ja-JP" sz="1200" u="none" cap="none" strike="noStrike">
                <a:solidFill>
                  <a:srgbClr val="262626"/>
                </a:solidFill>
                <a:latin typeface="Arial"/>
                <a:ea typeface="Arial"/>
                <a:cs typeface="Arial"/>
                <a:sym typeface="Arial"/>
              </a:rPr>
              <a:t>全員が発災後10分で避難を開始した場合</a:t>
            </a:r>
            <a:endParaRPr b="1" i="0" sz="1200" u="none" cap="none" strike="noStrike">
              <a:solidFill>
                <a:srgbClr val="262626"/>
              </a:solidFill>
              <a:latin typeface="Arial"/>
              <a:ea typeface="Arial"/>
              <a:cs typeface="Arial"/>
              <a:sym typeface="Arial"/>
            </a:endParaRPr>
          </a:p>
        </p:txBody>
      </p:sp>
      <p:cxnSp>
        <p:nvCxnSpPr>
          <p:cNvPr id="432" name="Google Shape;432;p9"/>
          <p:cNvCxnSpPr/>
          <p:nvPr/>
        </p:nvCxnSpPr>
        <p:spPr>
          <a:xfrm>
            <a:off x="10613983" y="2375598"/>
            <a:ext cx="596766" cy="1318662"/>
          </a:xfrm>
          <a:prstGeom prst="straightConnector1">
            <a:avLst/>
          </a:prstGeom>
          <a:noFill/>
          <a:ln cap="flat" cmpd="sng" w="57150">
            <a:solidFill>
              <a:srgbClr val="F02891"/>
            </a:solidFill>
            <a:prstDash val="solid"/>
            <a:miter lim="800000"/>
            <a:headEnd len="sm" w="sm" type="none"/>
            <a:tailEnd len="med" w="med" type="triangle"/>
          </a:ln>
        </p:spPr>
      </p:cxnSp>
      <p:sp>
        <p:nvSpPr>
          <p:cNvPr id="433" name="Google Shape;433;p9"/>
          <p:cNvSpPr txBox="1"/>
          <p:nvPr/>
        </p:nvSpPr>
        <p:spPr>
          <a:xfrm>
            <a:off x="10809840" y="2721511"/>
            <a:ext cx="1116000" cy="308319"/>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600"/>
              <a:buFont typeface="Arial"/>
              <a:buNone/>
            </a:pPr>
            <a:r>
              <a:rPr b="1" i="0" lang="ja-JP" sz="1600" u="none" cap="none" strike="noStrike">
                <a:solidFill>
                  <a:srgbClr val="F02891"/>
                </a:solidFill>
                <a:latin typeface="Arial"/>
                <a:ea typeface="Arial"/>
                <a:cs typeface="Arial"/>
                <a:sym typeface="Arial"/>
              </a:rPr>
              <a:t>約66%減</a:t>
            </a:r>
            <a:endParaRPr b="1" i="0" sz="1600" u="none" cap="none" strike="noStrike">
              <a:solidFill>
                <a:srgbClr val="F02891"/>
              </a:solidFill>
              <a:latin typeface="Arial"/>
              <a:ea typeface="Arial"/>
              <a:cs typeface="Arial"/>
              <a:sym typeface="Arial"/>
            </a:endParaRPr>
          </a:p>
        </p:txBody>
      </p:sp>
      <p:graphicFrame>
        <p:nvGraphicFramePr>
          <p:cNvPr id="434" name="Google Shape;434;p9"/>
          <p:cNvGraphicFramePr/>
          <p:nvPr/>
        </p:nvGraphicFramePr>
        <p:xfrm>
          <a:off x="6390905" y="1778833"/>
          <a:ext cx="2520000" cy="3240000"/>
        </p:xfrm>
        <a:graphic>
          <a:graphicData uri="http://schemas.openxmlformats.org/drawingml/2006/chart">
            <c:chart r:id="rId6"/>
          </a:graphicData>
        </a:graphic>
      </p:graphicFrame>
      <p:sp>
        <p:nvSpPr>
          <p:cNvPr id="435" name="Google Shape;435;p9"/>
          <p:cNvSpPr txBox="1"/>
          <p:nvPr/>
        </p:nvSpPr>
        <p:spPr>
          <a:xfrm>
            <a:off x="6530580" y="4910833"/>
            <a:ext cx="1413090" cy="72000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200"/>
              <a:buFont typeface="Arial"/>
              <a:buNone/>
            </a:pPr>
            <a:r>
              <a:rPr b="1" i="0" lang="ja-JP" sz="1200" u="none" cap="none" strike="noStrike">
                <a:solidFill>
                  <a:srgbClr val="262626"/>
                </a:solidFill>
                <a:latin typeface="Arial"/>
                <a:ea typeface="Arial"/>
                <a:cs typeface="Arial"/>
                <a:sym typeface="Arial"/>
              </a:rPr>
              <a:t>現状</a:t>
            </a:r>
            <a:endParaRPr b="1" i="0" sz="1200" u="none" cap="none" strike="noStrike">
              <a:solidFill>
                <a:srgbClr val="262626"/>
              </a:solidFill>
              <a:latin typeface="Arial"/>
              <a:ea typeface="Arial"/>
              <a:cs typeface="Arial"/>
              <a:sym typeface="Arial"/>
            </a:endParaRPr>
          </a:p>
          <a:p>
            <a:pPr indent="0" lvl="0" marL="0" marR="0" rtl="0" algn="ctr">
              <a:lnSpc>
                <a:spcPct val="100000"/>
              </a:lnSpc>
              <a:spcBef>
                <a:spcPts val="0"/>
              </a:spcBef>
              <a:spcAft>
                <a:spcPts val="0"/>
              </a:spcAft>
              <a:buClr>
                <a:srgbClr val="595959"/>
              </a:buClr>
              <a:buSzPts val="1200"/>
              <a:buFont typeface="Arial"/>
              <a:buNone/>
            </a:pPr>
            <a:r>
              <a:rPr b="1" i="0" lang="ja-JP" sz="1200" u="none" cap="none" strike="noStrike">
                <a:solidFill>
                  <a:srgbClr val="262626"/>
                </a:solidFill>
                <a:latin typeface="Arial"/>
                <a:ea typeface="Arial"/>
                <a:cs typeface="Arial"/>
                <a:sym typeface="Arial"/>
              </a:rPr>
              <a:t>感震ブレーカー</a:t>
            </a:r>
            <a:endParaRPr b="1" i="0" sz="1200" u="none" cap="none" strike="noStrike">
              <a:solidFill>
                <a:srgbClr val="262626"/>
              </a:solidFill>
              <a:latin typeface="Arial"/>
              <a:ea typeface="Arial"/>
              <a:cs typeface="Arial"/>
              <a:sym typeface="Arial"/>
            </a:endParaRPr>
          </a:p>
          <a:p>
            <a:pPr indent="0" lvl="0" marL="0" marR="0" rtl="0" algn="ctr">
              <a:lnSpc>
                <a:spcPct val="100000"/>
              </a:lnSpc>
              <a:spcBef>
                <a:spcPts val="0"/>
              </a:spcBef>
              <a:spcAft>
                <a:spcPts val="0"/>
              </a:spcAft>
              <a:buClr>
                <a:srgbClr val="595959"/>
              </a:buClr>
              <a:buSzPts val="1200"/>
              <a:buFont typeface="Arial"/>
              <a:buNone/>
            </a:pPr>
            <a:r>
              <a:rPr b="1" i="0" lang="ja-JP" sz="1200" u="none" cap="none" strike="noStrike">
                <a:solidFill>
                  <a:srgbClr val="262626"/>
                </a:solidFill>
                <a:latin typeface="Arial"/>
                <a:ea typeface="Arial"/>
                <a:cs typeface="Arial"/>
                <a:sym typeface="Arial"/>
              </a:rPr>
              <a:t>設置率8.5％</a:t>
            </a:r>
            <a:endParaRPr b="1" i="0" sz="1200" u="none" cap="none" strike="noStrike">
              <a:solidFill>
                <a:srgbClr val="262626"/>
              </a:solidFill>
              <a:latin typeface="Arial"/>
              <a:ea typeface="Arial"/>
              <a:cs typeface="Arial"/>
              <a:sym typeface="Arial"/>
            </a:endParaRPr>
          </a:p>
        </p:txBody>
      </p:sp>
      <p:sp>
        <p:nvSpPr>
          <p:cNvPr id="436" name="Google Shape;436;p9"/>
          <p:cNvSpPr txBox="1"/>
          <p:nvPr/>
        </p:nvSpPr>
        <p:spPr>
          <a:xfrm>
            <a:off x="7766787" y="4909243"/>
            <a:ext cx="1251021" cy="72000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200"/>
              <a:buFont typeface="Arial"/>
              <a:buNone/>
            </a:pPr>
            <a:r>
              <a:rPr b="1" i="0" lang="ja-JP" sz="1200" u="none" cap="none" strike="noStrike">
                <a:solidFill>
                  <a:srgbClr val="262626"/>
                </a:solidFill>
                <a:latin typeface="Arial"/>
                <a:ea typeface="Arial"/>
                <a:cs typeface="Arial"/>
                <a:sym typeface="Arial"/>
              </a:rPr>
              <a:t>感震ブレーカー</a:t>
            </a:r>
            <a:endParaRPr b="1" i="0" sz="1200" u="none" cap="none" strike="noStrike">
              <a:solidFill>
                <a:srgbClr val="262626"/>
              </a:solidFill>
              <a:latin typeface="Arial"/>
              <a:ea typeface="Arial"/>
              <a:cs typeface="Arial"/>
              <a:sym typeface="Arial"/>
            </a:endParaRPr>
          </a:p>
          <a:p>
            <a:pPr indent="0" lvl="0" marL="0" marR="0" rtl="0" algn="ctr">
              <a:lnSpc>
                <a:spcPct val="100000"/>
              </a:lnSpc>
              <a:spcBef>
                <a:spcPts val="0"/>
              </a:spcBef>
              <a:spcAft>
                <a:spcPts val="0"/>
              </a:spcAft>
              <a:buClr>
                <a:srgbClr val="595959"/>
              </a:buClr>
              <a:buSzPts val="1200"/>
              <a:buFont typeface="Arial"/>
              <a:buNone/>
            </a:pPr>
            <a:r>
              <a:rPr b="1" i="0" lang="ja-JP" sz="1200" u="none" cap="none" strike="noStrike">
                <a:solidFill>
                  <a:srgbClr val="262626"/>
                </a:solidFill>
                <a:latin typeface="Arial"/>
                <a:ea typeface="Arial"/>
                <a:cs typeface="Arial"/>
                <a:sym typeface="Arial"/>
              </a:rPr>
              <a:t>設置率100％</a:t>
            </a:r>
            <a:endParaRPr b="1" i="0" sz="1200" u="none" cap="none" strike="noStrike">
              <a:solidFill>
                <a:srgbClr val="262626"/>
              </a:solidFill>
              <a:latin typeface="Arial"/>
              <a:ea typeface="Arial"/>
              <a:cs typeface="Arial"/>
              <a:sym typeface="Arial"/>
            </a:endParaRPr>
          </a:p>
        </p:txBody>
      </p:sp>
      <p:cxnSp>
        <p:nvCxnSpPr>
          <p:cNvPr id="437" name="Google Shape;437;p9"/>
          <p:cNvCxnSpPr/>
          <p:nvPr/>
        </p:nvCxnSpPr>
        <p:spPr>
          <a:xfrm>
            <a:off x="7613422" y="2428348"/>
            <a:ext cx="625643" cy="962526"/>
          </a:xfrm>
          <a:prstGeom prst="straightConnector1">
            <a:avLst/>
          </a:prstGeom>
          <a:noFill/>
          <a:ln cap="flat" cmpd="sng" w="57150">
            <a:solidFill>
              <a:srgbClr val="F02891"/>
            </a:solidFill>
            <a:prstDash val="solid"/>
            <a:miter lim="800000"/>
            <a:headEnd len="sm" w="sm" type="none"/>
            <a:tailEnd len="med" w="med" type="triangle"/>
          </a:ln>
        </p:spPr>
      </p:cxnSp>
      <p:sp>
        <p:nvSpPr>
          <p:cNvPr id="438" name="Google Shape;438;p9"/>
          <p:cNvSpPr txBox="1"/>
          <p:nvPr/>
        </p:nvSpPr>
        <p:spPr>
          <a:xfrm>
            <a:off x="7897263" y="2726134"/>
            <a:ext cx="1116000" cy="308319"/>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600"/>
              <a:buFont typeface="Arial"/>
              <a:buNone/>
            </a:pPr>
            <a:r>
              <a:rPr b="1" i="0" lang="ja-JP" sz="1600" u="none" cap="none" strike="noStrike">
                <a:solidFill>
                  <a:srgbClr val="F02891"/>
                </a:solidFill>
                <a:latin typeface="Arial"/>
                <a:ea typeface="Arial"/>
                <a:cs typeface="Arial"/>
                <a:sym typeface="Arial"/>
              </a:rPr>
              <a:t>約52％減</a:t>
            </a:r>
            <a:endParaRPr b="1" i="0" sz="1600" u="none" cap="none" strike="noStrike">
              <a:solidFill>
                <a:srgbClr val="F02891"/>
              </a:solidFill>
              <a:latin typeface="Arial"/>
              <a:ea typeface="Arial"/>
              <a:cs typeface="Arial"/>
              <a:sym typeface="Arial"/>
            </a:endParaRPr>
          </a:p>
        </p:txBody>
      </p:sp>
      <p:sp>
        <p:nvSpPr>
          <p:cNvPr id="439" name="Google Shape;439;p9"/>
          <p:cNvSpPr txBox="1"/>
          <p:nvPr/>
        </p:nvSpPr>
        <p:spPr>
          <a:xfrm>
            <a:off x="5580477" y="6537255"/>
            <a:ext cx="6567979" cy="2308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Meiryo"/>
              <a:buNone/>
            </a:pPr>
            <a:r>
              <a:rPr b="0" i="0" lang="ja-JP" sz="900" u="none" cap="none" strike="noStrike">
                <a:solidFill>
                  <a:srgbClr val="000000"/>
                </a:solidFill>
                <a:latin typeface="Meiryo"/>
                <a:ea typeface="Meiryo"/>
                <a:cs typeface="Meiryo"/>
                <a:sym typeface="Meiryo"/>
              </a:rPr>
              <a:t>南海トラフ巨大地震対策検討ワーキンググループ資料防災庁設置準備アドバイザー会議（第４回）資料</a:t>
            </a:r>
            <a:endParaRPr b="0" i="0" sz="900" u="none" cap="none" strike="noStrike">
              <a:solidFill>
                <a:srgbClr val="000000"/>
              </a:solidFill>
              <a:latin typeface="Meiryo"/>
              <a:ea typeface="Meiryo"/>
              <a:cs typeface="Meiryo"/>
              <a:sym typeface="Meiryo"/>
            </a:endParaRPr>
          </a:p>
        </p:txBody>
      </p:sp>
      <p:sp>
        <p:nvSpPr>
          <p:cNvPr id="440" name="Google Shape;440;p9"/>
          <p:cNvSpPr/>
          <p:nvPr/>
        </p:nvSpPr>
        <p:spPr>
          <a:xfrm>
            <a:off x="1048295" y="5748550"/>
            <a:ext cx="1692000" cy="576000"/>
          </a:xfrm>
          <a:prstGeom prst="roundRect">
            <a:avLst>
              <a:gd fmla="val 16667" name="adj"/>
            </a:avLst>
          </a:prstGeom>
          <a:solidFill>
            <a:srgbClr val="1F3864"/>
          </a:solidFill>
          <a:ln cap="flat" cmpd="sng" w="19050">
            <a:solidFill>
              <a:srgbClr val="D8E2F3"/>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00" spcFirstLastPara="1" rIns="91400" wrap="square" tIns="45700">
            <a:sp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441" name="Google Shape;441;p9"/>
          <p:cNvSpPr txBox="1"/>
          <p:nvPr/>
        </p:nvSpPr>
        <p:spPr>
          <a:xfrm>
            <a:off x="1130360" y="5868448"/>
            <a:ext cx="1546177" cy="3231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500"/>
              <a:buFont typeface="Meiryo"/>
              <a:buNone/>
            </a:pPr>
            <a:r>
              <a:rPr b="1" i="0" lang="ja-JP" sz="1500" u="none" cap="none" strike="noStrike">
                <a:solidFill>
                  <a:srgbClr val="FFFFFF"/>
                </a:solidFill>
                <a:latin typeface="Meiryo"/>
                <a:ea typeface="Meiryo"/>
                <a:cs typeface="Meiryo"/>
                <a:sym typeface="Meiryo"/>
              </a:rPr>
              <a:t>家屋の</a:t>
            </a:r>
            <a:r>
              <a:rPr b="1" i="0" lang="ja-JP" sz="1500" u="none" cap="none" strike="noStrike">
                <a:solidFill>
                  <a:schemeClr val="accent4"/>
                </a:solidFill>
                <a:latin typeface="Meiryo"/>
                <a:ea typeface="Meiryo"/>
                <a:cs typeface="Meiryo"/>
                <a:sym typeface="Meiryo"/>
              </a:rPr>
              <a:t>耐震化</a:t>
            </a:r>
            <a:endParaRPr b="1" i="0" sz="1500" u="sng" cap="none" strike="noStrike">
              <a:solidFill>
                <a:schemeClr val="accent4"/>
              </a:solidFill>
              <a:latin typeface="Meiryo"/>
              <a:ea typeface="Meiryo"/>
              <a:cs typeface="Meiryo"/>
              <a:sym typeface="Meiryo"/>
            </a:endParaRPr>
          </a:p>
        </p:txBody>
      </p:sp>
      <p:sp>
        <p:nvSpPr>
          <p:cNvPr id="442" name="Google Shape;442;p9"/>
          <p:cNvSpPr/>
          <p:nvPr/>
        </p:nvSpPr>
        <p:spPr>
          <a:xfrm>
            <a:off x="6654705" y="5738812"/>
            <a:ext cx="2160000" cy="576000"/>
          </a:xfrm>
          <a:prstGeom prst="roundRect">
            <a:avLst>
              <a:gd fmla="val 16667" name="adj"/>
            </a:avLst>
          </a:prstGeom>
          <a:solidFill>
            <a:schemeClr val="accent5"/>
          </a:solidFill>
          <a:ln cap="flat" cmpd="sng" w="19050">
            <a:solidFill>
              <a:srgbClr val="D8E2F3"/>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00" spcFirstLastPara="1" rIns="91400" wrap="square" tIns="45700">
            <a:sp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443" name="Google Shape;443;p9"/>
          <p:cNvSpPr txBox="1"/>
          <p:nvPr/>
        </p:nvSpPr>
        <p:spPr>
          <a:xfrm>
            <a:off x="6606602" y="5869596"/>
            <a:ext cx="2262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400"/>
              <a:buFont typeface="Meiryo"/>
              <a:buNone/>
            </a:pPr>
            <a:r>
              <a:rPr b="1" i="0" lang="ja-JP" sz="1400" u="none" cap="none" strike="noStrike">
                <a:solidFill>
                  <a:srgbClr val="FFFFFF"/>
                </a:solidFill>
                <a:latin typeface="Meiryo"/>
                <a:ea typeface="Meiryo"/>
                <a:cs typeface="Meiryo"/>
                <a:sym typeface="Meiryo"/>
              </a:rPr>
              <a:t>感震ブレーカーの設置</a:t>
            </a:r>
            <a:endParaRPr b="1" i="0" sz="1400" u="none" cap="none" strike="noStrike">
              <a:solidFill>
                <a:srgbClr val="FFFFFF"/>
              </a:solidFill>
              <a:latin typeface="Meiryo"/>
              <a:ea typeface="Meiryo"/>
              <a:cs typeface="Meiryo"/>
              <a:sym typeface="Meiryo"/>
            </a:endParaRPr>
          </a:p>
        </p:txBody>
      </p:sp>
      <p:sp>
        <p:nvSpPr>
          <p:cNvPr id="444" name="Google Shape;444;p9"/>
          <p:cNvSpPr/>
          <p:nvPr/>
        </p:nvSpPr>
        <p:spPr>
          <a:xfrm>
            <a:off x="3663776" y="5735493"/>
            <a:ext cx="2268000" cy="576000"/>
          </a:xfrm>
          <a:prstGeom prst="roundRect">
            <a:avLst>
              <a:gd fmla="val 16667" name="adj"/>
            </a:avLst>
          </a:prstGeom>
          <a:solidFill>
            <a:srgbClr val="2F5496"/>
          </a:solidFill>
          <a:ln cap="flat" cmpd="sng" w="19050">
            <a:solidFill>
              <a:srgbClr val="D8E2F3"/>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00" spcFirstLastPara="1" rIns="91400" wrap="square" tIns="45700">
            <a:sp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445" name="Google Shape;445;p9"/>
          <p:cNvSpPr txBox="1"/>
          <p:nvPr/>
        </p:nvSpPr>
        <p:spPr>
          <a:xfrm>
            <a:off x="3786026" y="5854988"/>
            <a:ext cx="2061570" cy="3231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500"/>
              <a:buFont typeface="Meiryo"/>
              <a:buNone/>
            </a:pPr>
            <a:r>
              <a:rPr b="1" i="0" lang="ja-JP" sz="1500" u="none" cap="none" strike="noStrike">
                <a:solidFill>
                  <a:srgbClr val="FFFFFF"/>
                </a:solidFill>
                <a:latin typeface="Meiryo"/>
                <a:ea typeface="Meiryo"/>
                <a:cs typeface="Meiryo"/>
                <a:sym typeface="Meiryo"/>
              </a:rPr>
              <a:t>家具・家電転倒防止</a:t>
            </a:r>
            <a:endParaRPr b="1" i="0" sz="1500" u="none" cap="none" strike="noStrike">
              <a:solidFill>
                <a:srgbClr val="FFFFFF"/>
              </a:solidFill>
              <a:latin typeface="Meiryo"/>
              <a:ea typeface="Meiryo"/>
              <a:cs typeface="Meiryo"/>
              <a:sym typeface="Meiryo"/>
            </a:endParaRPr>
          </a:p>
        </p:txBody>
      </p:sp>
      <p:sp>
        <p:nvSpPr>
          <p:cNvPr id="446" name="Google Shape;446;p9"/>
          <p:cNvSpPr/>
          <p:nvPr/>
        </p:nvSpPr>
        <p:spPr>
          <a:xfrm>
            <a:off x="9718362" y="5738812"/>
            <a:ext cx="2160000" cy="576000"/>
          </a:xfrm>
          <a:prstGeom prst="roundRect">
            <a:avLst>
              <a:gd fmla="val 16667" name="adj"/>
            </a:avLst>
          </a:prstGeom>
          <a:solidFill>
            <a:schemeClr val="accent1"/>
          </a:solidFill>
          <a:ln cap="flat" cmpd="sng" w="19050">
            <a:solidFill>
              <a:srgbClr val="D8E2F3"/>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45700" lIns="91400" spcFirstLastPara="1" rIns="91400" wrap="square" tIns="45700">
            <a:spAutoFit/>
          </a:bodyPr>
          <a:lstStyle/>
          <a:p>
            <a:pPr indent="0" lvl="0" marL="0" marR="0" rtl="0" algn="ctr">
              <a:lnSpc>
                <a:spcPct val="110000"/>
              </a:lnSpc>
              <a:spcBef>
                <a:spcPts val="0"/>
              </a:spcBef>
              <a:spcAft>
                <a:spcPts val="0"/>
              </a:spcAft>
              <a:buClr>
                <a:srgbClr val="000000"/>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447" name="Google Shape;447;p9"/>
          <p:cNvSpPr txBox="1"/>
          <p:nvPr/>
        </p:nvSpPr>
        <p:spPr>
          <a:xfrm>
            <a:off x="9736087" y="5791472"/>
            <a:ext cx="2061570" cy="4770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400"/>
              <a:buFont typeface="Meiryo"/>
              <a:buNone/>
            </a:pPr>
            <a:r>
              <a:rPr b="1" i="0" lang="ja-JP" sz="1400" u="none" cap="none" strike="noStrike">
                <a:solidFill>
                  <a:srgbClr val="FFFFFF"/>
                </a:solidFill>
                <a:latin typeface="Meiryo"/>
                <a:ea typeface="Meiryo"/>
                <a:cs typeface="Meiryo"/>
                <a:sym typeface="Meiryo"/>
              </a:rPr>
              <a:t>自主的で迅速な避難</a:t>
            </a:r>
            <a:endParaRPr b="1" i="0" sz="1400" u="none" cap="none" strike="noStrike">
              <a:solidFill>
                <a:srgbClr val="FFFFFF"/>
              </a:solidFill>
              <a:latin typeface="Meiryo"/>
              <a:ea typeface="Meiryo"/>
              <a:cs typeface="Meiryo"/>
              <a:sym typeface="Meiryo"/>
            </a:endParaRPr>
          </a:p>
          <a:p>
            <a:pPr indent="0" lvl="0" marL="0" marR="0" rtl="0" algn="ctr">
              <a:lnSpc>
                <a:spcPct val="100000"/>
              </a:lnSpc>
              <a:spcBef>
                <a:spcPts val="0"/>
              </a:spcBef>
              <a:spcAft>
                <a:spcPts val="0"/>
              </a:spcAft>
              <a:buClr>
                <a:srgbClr val="FFFFFF"/>
              </a:buClr>
              <a:buSzPts val="1100"/>
              <a:buFont typeface="Meiryo"/>
              <a:buNone/>
            </a:pPr>
            <a:r>
              <a:rPr b="1" i="0" lang="ja-JP" sz="1100" u="none" cap="none" strike="noStrike">
                <a:solidFill>
                  <a:srgbClr val="FFFFFF"/>
                </a:solidFill>
                <a:latin typeface="Meiryo"/>
                <a:ea typeface="Meiryo"/>
                <a:cs typeface="Meiryo"/>
                <a:sym typeface="Meiryo"/>
              </a:rPr>
              <a:t>（自主的迅速避難）</a:t>
            </a:r>
            <a:endParaRPr b="1" i="0" sz="1100" u="sng" cap="none" strike="noStrike">
              <a:solidFill>
                <a:srgbClr val="FFFF00"/>
              </a:solidFill>
              <a:latin typeface="Meiryo"/>
              <a:ea typeface="Meiryo"/>
              <a:cs typeface="Meiryo"/>
              <a:sym typeface="Meiryo"/>
            </a:endParaRPr>
          </a:p>
        </p:txBody>
      </p:sp>
      <p:sp>
        <p:nvSpPr>
          <p:cNvPr id="448" name="Google Shape;448;p9"/>
          <p:cNvSpPr/>
          <p:nvPr/>
        </p:nvSpPr>
        <p:spPr>
          <a:xfrm>
            <a:off x="1588326" y="5539827"/>
            <a:ext cx="641694" cy="198000"/>
          </a:xfrm>
          <a:prstGeom prst="downArrow">
            <a:avLst>
              <a:gd fmla="val 50000" name="adj1"/>
              <a:gd fmla="val 50000" name="adj2"/>
            </a:avLst>
          </a:prstGeom>
          <a:solidFill>
            <a:srgbClr val="FFD9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100"/>
              <a:buFont typeface="Calibri"/>
              <a:buNone/>
            </a:pPr>
            <a:r>
              <a:t/>
            </a:r>
            <a:endParaRPr b="0" i="0" sz="1100" u="none" cap="none" strike="noStrike">
              <a:solidFill>
                <a:srgbClr val="FFFFFF"/>
              </a:solidFill>
              <a:latin typeface="Calibri"/>
              <a:ea typeface="Calibri"/>
              <a:cs typeface="Calibri"/>
              <a:sym typeface="Calibri"/>
            </a:endParaRPr>
          </a:p>
        </p:txBody>
      </p:sp>
      <p:sp>
        <p:nvSpPr>
          <p:cNvPr id="449" name="Google Shape;449;p9"/>
          <p:cNvSpPr/>
          <p:nvPr/>
        </p:nvSpPr>
        <p:spPr>
          <a:xfrm>
            <a:off x="4505695" y="5550710"/>
            <a:ext cx="641694" cy="198000"/>
          </a:xfrm>
          <a:prstGeom prst="downArrow">
            <a:avLst>
              <a:gd fmla="val 50000" name="adj1"/>
              <a:gd fmla="val 50000" name="adj2"/>
            </a:avLst>
          </a:prstGeom>
          <a:solidFill>
            <a:srgbClr val="FFD9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100"/>
              <a:buFont typeface="Calibri"/>
              <a:buNone/>
            </a:pPr>
            <a:r>
              <a:t/>
            </a:r>
            <a:endParaRPr b="0" i="0" sz="1100" u="none" cap="none" strike="noStrike">
              <a:solidFill>
                <a:srgbClr val="FFFFFF"/>
              </a:solidFill>
              <a:latin typeface="Calibri"/>
              <a:ea typeface="Calibri"/>
              <a:cs typeface="Calibri"/>
              <a:sym typeface="Calibri"/>
            </a:endParaRPr>
          </a:p>
        </p:txBody>
      </p:sp>
      <p:sp>
        <p:nvSpPr>
          <p:cNvPr id="450" name="Google Shape;450;p9"/>
          <p:cNvSpPr/>
          <p:nvPr/>
        </p:nvSpPr>
        <p:spPr>
          <a:xfrm>
            <a:off x="7444836" y="5539823"/>
            <a:ext cx="641694" cy="198000"/>
          </a:xfrm>
          <a:prstGeom prst="downArrow">
            <a:avLst>
              <a:gd fmla="val 50000" name="adj1"/>
              <a:gd fmla="val 50000" name="adj2"/>
            </a:avLst>
          </a:prstGeom>
          <a:solidFill>
            <a:srgbClr val="FFD9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100"/>
              <a:buFont typeface="Calibri"/>
              <a:buNone/>
            </a:pPr>
            <a:r>
              <a:t/>
            </a:r>
            <a:endParaRPr b="0" i="0" sz="1100" u="none" cap="none" strike="noStrike">
              <a:solidFill>
                <a:srgbClr val="FFFFFF"/>
              </a:solidFill>
              <a:latin typeface="Calibri"/>
              <a:ea typeface="Calibri"/>
              <a:cs typeface="Calibri"/>
              <a:sym typeface="Calibri"/>
            </a:endParaRPr>
          </a:p>
        </p:txBody>
      </p:sp>
      <p:sp>
        <p:nvSpPr>
          <p:cNvPr id="451" name="Google Shape;451;p9"/>
          <p:cNvSpPr/>
          <p:nvPr/>
        </p:nvSpPr>
        <p:spPr>
          <a:xfrm>
            <a:off x="10438404" y="5518050"/>
            <a:ext cx="641694" cy="198000"/>
          </a:xfrm>
          <a:prstGeom prst="downArrow">
            <a:avLst>
              <a:gd fmla="val 50000" name="adj1"/>
              <a:gd fmla="val 50000" name="adj2"/>
            </a:avLst>
          </a:prstGeom>
          <a:solidFill>
            <a:srgbClr val="FFD9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100"/>
              <a:buFont typeface="Calibri"/>
              <a:buNone/>
            </a:pPr>
            <a:r>
              <a:t/>
            </a:r>
            <a:endParaRPr b="0" i="0" sz="1100" u="none" cap="none" strike="noStrike">
              <a:solidFill>
                <a:srgbClr val="FFFFFF"/>
              </a:solidFill>
              <a:latin typeface="Calibri"/>
              <a:ea typeface="Calibri"/>
              <a:cs typeface="Calibri"/>
              <a:sym typeface="Calibri"/>
            </a:endParaRPr>
          </a:p>
        </p:txBody>
      </p:sp>
      <p:sp>
        <p:nvSpPr>
          <p:cNvPr id="452" name="Google Shape;452;p9"/>
          <p:cNvSpPr txBox="1"/>
          <p:nvPr/>
        </p:nvSpPr>
        <p:spPr>
          <a:xfrm>
            <a:off x="-132509" y="5568920"/>
            <a:ext cx="1090805" cy="352980"/>
          </a:xfrm>
          <a:prstGeom prst="rect">
            <a:avLst/>
          </a:prstGeom>
          <a:noFill/>
          <a:ln>
            <a:noFill/>
          </a:ln>
        </p:spPr>
        <p:txBody>
          <a:bodyPr anchorCtr="0" anchor="t" bIns="36000" lIns="91425" spcFirstLastPara="1" rIns="91425" wrap="square" tIns="72000">
            <a:noAutofit/>
          </a:bodyPr>
          <a:lstStyle/>
          <a:p>
            <a:pPr indent="0" lvl="0" marL="0" marR="0" rtl="0" algn="ctr">
              <a:lnSpc>
                <a:spcPct val="100000"/>
              </a:lnSpc>
              <a:spcBef>
                <a:spcPts val="0"/>
              </a:spcBef>
              <a:spcAft>
                <a:spcPts val="0"/>
              </a:spcAft>
              <a:buClr>
                <a:srgbClr val="595959"/>
              </a:buClr>
              <a:buSzPts val="1000"/>
              <a:buFont typeface="Arial"/>
              <a:buNone/>
            </a:pPr>
            <a:r>
              <a:rPr b="1" lang="ja-JP" sz="1000">
                <a:solidFill>
                  <a:schemeClr val="dk1"/>
                </a:solidFill>
                <a:latin typeface="Arial"/>
                <a:ea typeface="Arial"/>
                <a:cs typeface="Arial"/>
                <a:sym typeface="Arial"/>
              </a:rPr>
              <a:t>取るべき</a:t>
            </a:r>
            <a:endParaRPr b="1" sz="1000">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595959"/>
              </a:buClr>
              <a:buSzPts val="1000"/>
              <a:buFont typeface="Arial"/>
              <a:buNone/>
            </a:pPr>
            <a:r>
              <a:rPr b="1" lang="ja-JP" sz="1000">
                <a:solidFill>
                  <a:schemeClr val="dk1"/>
                </a:solidFill>
                <a:latin typeface="Arial"/>
                <a:ea typeface="Arial"/>
                <a:cs typeface="Arial"/>
                <a:sym typeface="Arial"/>
              </a:rPr>
              <a:t>防災行動</a:t>
            </a:r>
            <a:endParaRPr b="1" i="0" sz="1000" u="none" cap="none" strike="noStrike">
              <a:solidFill>
                <a:schemeClr val="dk1"/>
              </a:solidFill>
              <a:latin typeface="Arial"/>
              <a:ea typeface="Arial"/>
              <a:cs typeface="Arial"/>
              <a:sym typeface="Arial"/>
            </a:endParaRPr>
          </a:p>
        </p:txBody>
      </p:sp>
      <p:sp>
        <p:nvSpPr>
          <p:cNvPr id="453" name="Google Shape;453;p9"/>
          <p:cNvSpPr txBox="1"/>
          <p:nvPr/>
        </p:nvSpPr>
        <p:spPr>
          <a:xfrm>
            <a:off x="9632474" y="35000"/>
            <a:ext cx="2520000" cy="283906"/>
          </a:xfrm>
          <a:prstGeom prst="rect">
            <a:avLst/>
          </a:prstGeom>
          <a:noFill/>
          <a:ln>
            <a:noFill/>
          </a:ln>
        </p:spPr>
        <p:txBody>
          <a:bodyPr anchorCtr="0" anchor="b" bIns="36000" lIns="72000" spcFirstLastPara="1" rIns="72000" wrap="square" tIns="108000">
            <a:spAutoFit/>
          </a:bodyPr>
          <a:lstStyle/>
          <a:p>
            <a:pPr indent="0" lvl="0" marL="0" marR="0" rtl="0" algn="r">
              <a:spcBef>
                <a:spcPts val="0"/>
              </a:spcBef>
              <a:spcAft>
                <a:spcPts val="0"/>
              </a:spcAft>
              <a:buClr>
                <a:srgbClr val="0C0C0C"/>
              </a:buClr>
              <a:buSzPts val="900"/>
              <a:buFont typeface="Arial"/>
              <a:buNone/>
            </a:pPr>
            <a:r>
              <a:rPr lang="ja-JP" sz="900">
                <a:solidFill>
                  <a:srgbClr val="0C0C0C"/>
                </a:solidFill>
                <a:latin typeface="Arial"/>
                <a:ea typeface="Arial"/>
                <a:cs typeface="Arial"/>
                <a:sym typeface="Arial"/>
              </a:rPr>
              <a:t>防災行動変容のための研修用標準化スライド</a:t>
            </a:r>
            <a:endParaRPr b="0" i="0" sz="1050" u="none" cap="none" strike="noStrike">
              <a:solidFill>
                <a:srgbClr val="0C0C0C"/>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5_Office テーマ">
  <a:themeElements>
    <a:clrScheme name="Office テーマ">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6_Office テーマ">
  <a:themeElements>
    <a:clrScheme name="Office テーマ">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2023-03-21T02:37:01Z</dcterms:created>
  <dc:creator>栗山　進一</dc:creator>
</cp:coreProperties>
</file>